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72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70" r:id="rId11"/>
    <p:sldId id="264" r:id="rId12"/>
    <p:sldId id="265" r:id="rId13"/>
    <p:sldId id="266" r:id="rId14"/>
    <p:sldId id="267" r:id="rId15"/>
    <p:sldId id="271" r:id="rId16"/>
    <p:sldId id="26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20000"/>
      </a:spcBef>
      <a:spcAft>
        <a:spcPct val="0"/>
      </a:spcAft>
      <a:buClr>
        <a:schemeClr val="tx2"/>
      </a:buClr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2"/>
      </a:buClr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2"/>
      </a:buClr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2"/>
      </a:buClr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2"/>
      </a:buClr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6" y="-12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73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174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717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7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717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18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18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7184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5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6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7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8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89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9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9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192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6EEFF8A-BC37-43FA-9D77-A8ADE5FEB52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194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13390-E4A6-493E-B532-2D3BA2F120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61A26-AC8E-4153-9F95-1AD2C41277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36014-9CDA-404C-A57C-EE627D9819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2C567-8472-48E9-98A4-CA165A30E0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48687-FBA5-468F-BCF8-7D700B8646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7AB5E-7831-4AC0-8368-709B2396FB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BBAB4-53AC-4230-A468-73392EABEC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FF8FF-02D3-42AF-B0A8-335A99892E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A70C74-ACF7-4701-A95E-369B61509CC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F6399-9460-4D51-ACB9-959BE050FB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614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4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6150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615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5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615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15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15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616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6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6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6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616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617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BF340D6-E251-423D-9067-A6FCC0C691C5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14925"/>
          </a:xfrm>
        </p:spPr>
        <p:txBody>
          <a:bodyPr/>
          <a:lstStyle/>
          <a:p>
            <a:pPr algn="ctr">
              <a:buFontTx/>
              <a:buNone/>
            </a:pPr>
            <a:endParaRPr lang="kk-KZ" sz="5400" b="1"/>
          </a:p>
          <a:p>
            <a:pPr algn="ctr">
              <a:buFontTx/>
              <a:buNone/>
            </a:pPr>
            <a:r>
              <a:rPr lang="kk-KZ" sz="5800" b="1">
                <a:solidFill>
                  <a:srgbClr val="FF0000"/>
                </a:solidFill>
              </a:rPr>
              <a:t>Электр құбылыстары</a:t>
            </a:r>
            <a:r>
              <a:rPr lang="kk-KZ" sz="5500" b="1">
                <a:solidFill>
                  <a:srgbClr val="FF0000"/>
                </a:solidFill>
              </a:rPr>
              <a:t> </a:t>
            </a:r>
          </a:p>
          <a:p>
            <a:pPr algn="ctr">
              <a:buFontTx/>
              <a:buNone/>
            </a:pPr>
            <a:r>
              <a:rPr lang="kk-KZ" sz="5500" b="1">
                <a:solidFill>
                  <a:srgbClr val="FF0000"/>
                </a:solidFill>
              </a:rPr>
              <a:t>сайыс сабағы </a:t>
            </a:r>
          </a:p>
          <a:p>
            <a:pPr algn="ctr">
              <a:buFontTx/>
              <a:buNone/>
            </a:pPr>
            <a:endParaRPr lang="kk-KZ" sz="5500" b="1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endParaRPr lang="kk-KZ" sz="4400" b="1"/>
          </a:p>
          <a:p>
            <a:pPr algn="ctr">
              <a:buFontTx/>
              <a:buNone/>
            </a:pPr>
            <a:endParaRPr lang="ru-RU" sz="4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457200" y="2276475"/>
            <a:ext cx="8075613" cy="273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 cap="flat" cmpd="sng">
                  <a:solidFill>
                    <a:srgbClr val="800000"/>
                  </a:solidFill>
                  <a:prstDash val="solid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Жұмбақ шешу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000">
                <a:solidFill>
                  <a:srgbClr val="FF0000"/>
                </a:solidFill>
              </a:rPr>
              <a:t>Ток күші</a:t>
            </a:r>
            <a:r>
              <a:rPr lang="kk-KZ" sz="4000"/>
              <a:t/>
            </a:r>
            <a:br>
              <a:rPr lang="kk-KZ" sz="4000"/>
            </a:br>
            <a:endParaRPr lang="ru-RU" sz="40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kk-KZ" sz="2800"/>
              <a:t>Үй үстінде алтын тас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800"/>
              <a:t>      Алайын десем, табылмас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800"/>
              <a:t>                                                  </a:t>
            </a:r>
            <a:r>
              <a:rPr lang="kk-KZ" sz="2800">
                <a:solidFill>
                  <a:schemeClr val="hlink"/>
                </a:solidFill>
              </a:rPr>
              <a:t>(Жұлдыз)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kk-KZ" sz="2800"/>
              <a:t>Аса қажет өмірге халық үшін,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800"/>
              <a:t>     Пайдаланам күн сайын жарық үшін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800"/>
              <a:t>                                                          </a:t>
            </a:r>
            <a:r>
              <a:rPr lang="kk-KZ" sz="2800">
                <a:solidFill>
                  <a:schemeClr val="hlink"/>
                </a:solidFill>
              </a:rPr>
              <a:t>(Ток)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3"/>
            </a:pPr>
            <a:r>
              <a:rPr lang="kk-KZ" sz="2800"/>
              <a:t>Суға салсаң батпайды,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800"/>
              <a:t>      отқа салсаң жанбайды.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800"/>
              <a:t>                                                 </a:t>
            </a:r>
            <a:r>
              <a:rPr lang="kk-KZ" sz="2800">
                <a:solidFill>
                  <a:schemeClr val="hlink"/>
                </a:solidFill>
              </a:rPr>
              <a:t>(мұз)</a:t>
            </a:r>
            <a:endParaRPr lang="ru-RU" sz="280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000">
                <a:solidFill>
                  <a:srgbClr val="FF0000"/>
                </a:solidFill>
              </a:rPr>
              <a:t>Кернеу</a:t>
            </a:r>
            <a:r>
              <a:rPr lang="kk-KZ"/>
              <a:t> </a:t>
            </a:r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kk-KZ" sz="2800"/>
              <a:t>Жіпке ілдім мен өзім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800"/>
              <a:t>      Кіп-кішкентай Күн көзін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800"/>
              <a:t>                                        </a:t>
            </a:r>
            <a:r>
              <a:rPr lang="kk-KZ" sz="2800">
                <a:solidFill>
                  <a:schemeClr val="hlink"/>
                </a:solidFill>
              </a:rPr>
              <a:t>(Электр шамы)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kk-KZ" sz="2800"/>
              <a:t>Шыр-шыр етеді, құлағыңнан өтеді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800"/>
              <a:t>                                                     </a:t>
            </a:r>
            <a:r>
              <a:rPr lang="kk-KZ" sz="2800">
                <a:solidFill>
                  <a:schemeClr val="hlink"/>
                </a:solidFill>
              </a:rPr>
              <a:t>(телефон)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3"/>
            </a:pPr>
            <a:r>
              <a:rPr lang="kk-KZ" sz="2800"/>
              <a:t>Ешбір тіреусіз күнбез,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800"/>
              <a:t>      Ешбір сүйеусіз күнбез.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800"/>
              <a:t>      Ешкім көтере алмайтын күнбез,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800"/>
              <a:t>      Ешкім төңкере алмайтынкүнбез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800">
                <a:solidFill>
                  <a:schemeClr val="hlink"/>
                </a:solidFill>
              </a:rPr>
              <a:t>                                                     (Аспан)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3"/>
            </a:pP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000">
                <a:solidFill>
                  <a:srgbClr val="FF0000"/>
                </a:solidFill>
              </a:rPr>
              <a:t>Кедергі</a:t>
            </a:r>
            <a:endParaRPr lang="ru-RU" sz="5000">
              <a:solidFill>
                <a:srgbClr val="FF000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362950" cy="48958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kk-KZ" sz="2000">
                <a:latin typeface="Times New Roman" pitchFamily="18" charset="0"/>
              </a:rPr>
              <a:t>Бар жоғын білмейміз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000">
                <a:latin typeface="Times New Roman" pitchFamily="18" charset="0"/>
              </a:rPr>
              <a:t>         Онсыз өмір сүрмейміз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000">
                <a:latin typeface="Times New Roman" pitchFamily="18" charset="0"/>
              </a:rPr>
              <a:t>                                             </a:t>
            </a:r>
            <a:r>
              <a:rPr lang="kk-KZ" sz="2000">
                <a:solidFill>
                  <a:schemeClr val="hlink"/>
                </a:solidFill>
                <a:latin typeface="Times New Roman" pitchFamily="18" charset="0"/>
              </a:rPr>
              <a:t>(Ауа)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kk-KZ" sz="2000">
              <a:solidFill>
                <a:schemeClr val="hlink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lain" startAt="2"/>
            </a:pPr>
            <a:r>
              <a:rPr lang="kk-KZ" sz="2000">
                <a:latin typeface="Times New Roman" pitchFamily="18" charset="0"/>
              </a:rPr>
              <a:t>Шам, плита жұмысын жасай қалды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000">
                <a:latin typeface="Times New Roman" pitchFamily="18" charset="0"/>
              </a:rPr>
              <a:t>        Ал оның есептеп-ақ басы айналды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000">
                <a:latin typeface="Times New Roman" pitchFamily="18" charset="0"/>
              </a:rPr>
              <a:t>                                          </a:t>
            </a:r>
            <a:r>
              <a:rPr lang="kk-KZ" sz="2000">
                <a:solidFill>
                  <a:schemeClr val="hlink"/>
                </a:solidFill>
                <a:latin typeface="Times New Roman" pitchFamily="18" charset="0"/>
              </a:rPr>
              <a:t>(Есептегіш)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kk-KZ" sz="2000">
              <a:solidFill>
                <a:schemeClr val="hlink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AutoNum type="arabicPeriod" startAt="3"/>
            </a:pPr>
            <a:r>
              <a:rPr lang="kk-KZ" sz="2000">
                <a:latin typeface="Times New Roman" pitchFamily="18" charset="0"/>
              </a:rPr>
              <a:t>Қозғалысқа келтіріп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000">
                <a:latin typeface="Times New Roman" pitchFamily="18" charset="0"/>
              </a:rPr>
              <a:t>         Жылдамдығын береді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000">
                <a:latin typeface="Times New Roman" pitchFamily="18" charset="0"/>
              </a:rPr>
              <a:t>         Өлшемдерін қарасаң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000">
                <a:latin typeface="Times New Roman" pitchFamily="18" charset="0"/>
              </a:rPr>
              <a:t>         Ньютонға ол келеді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2000">
                <a:latin typeface="Times New Roman" pitchFamily="18" charset="0"/>
              </a:rPr>
              <a:t>                                             </a:t>
            </a:r>
            <a:r>
              <a:rPr lang="kk-KZ" sz="2000">
                <a:solidFill>
                  <a:schemeClr val="hlink"/>
                </a:solidFill>
                <a:latin typeface="Times New Roman" pitchFamily="18" charset="0"/>
              </a:rPr>
              <a:t>(күш)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kk-KZ" sz="2000">
              <a:solidFill>
                <a:schemeClr val="hlink"/>
              </a:solidFill>
              <a:latin typeface="Times New Roman" pitchFamily="18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kk-KZ" sz="1000"/>
              <a:t>       </a:t>
            </a:r>
            <a:endParaRPr lang="ru-RU" sz="100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 </a:t>
            </a:r>
            <a:endParaRPr lang="ru-RU"/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781050" y="1844675"/>
            <a:ext cx="8362950" cy="3097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 cap="flat" cmpd="sng">
                  <a:solidFill>
                    <a:srgbClr val="800000"/>
                  </a:solidFill>
                  <a:prstDash val="solid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Есептер </a:t>
            </a:r>
          </a:p>
          <a:p>
            <a:pPr algn="ctr"/>
            <a:r>
              <a:rPr lang="ru-RU" sz="3600" b="1" kern="10">
                <a:ln w="19050" cap="flat" cmpd="sng">
                  <a:solidFill>
                    <a:srgbClr val="800000"/>
                  </a:solidFill>
                  <a:prstDash val="solid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шығару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457200" y="1600200"/>
            <a:ext cx="82296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 cap="flat" cmpd="sng">
                  <a:solidFill>
                    <a:srgbClr val="800000"/>
                  </a:solidFill>
                  <a:prstDash val="solid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Филфорд </a:t>
            </a:r>
          </a:p>
          <a:p>
            <a:pPr algn="ctr"/>
            <a:r>
              <a:rPr lang="ru-RU" sz="3600" b="1" kern="10">
                <a:ln w="19050" cap="flat" cmpd="sng">
                  <a:solidFill>
                    <a:srgbClr val="800000"/>
                  </a:solidFill>
                  <a:prstDash val="solid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шешу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sz="4500">
                <a:solidFill>
                  <a:srgbClr val="FF0000"/>
                </a:solidFill>
              </a:rPr>
              <a:t>Ток күш </a:t>
            </a:r>
            <a:r>
              <a:rPr lang="en-US" sz="4500">
                <a:solidFill>
                  <a:srgbClr val="FF0000"/>
                </a:solidFill>
              </a:rPr>
              <a:t>    </a:t>
            </a:r>
            <a:r>
              <a:rPr lang="kk-KZ" sz="4500">
                <a:solidFill>
                  <a:srgbClr val="FF0000"/>
                </a:solidFill>
              </a:rPr>
              <a:t>Керне</a:t>
            </a:r>
            <a:r>
              <a:rPr lang="en-US" sz="4500">
                <a:solidFill>
                  <a:srgbClr val="FF0000"/>
                </a:solidFill>
              </a:rPr>
              <a:t>y</a:t>
            </a:r>
            <a:r>
              <a:rPr lang="kk-KZ" sz="4500">
                <a:solidFill>
                  <a:srgbClr val="FF0000"/>
                </a:solidFill>
              </a:rPr>
              <a:t>       Кедергі</a:t>
            </a:r>
            <a:endParaRPr lang="ru-RU" sz="4500">
              <a:solidFill>
                <a:srgbClr val="FF00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kk-KZ" sz="2000"/>
              <a:t>Берілгені                              Берілгені                                Берілгені </a:t>
            </a:r>
          </a:p>
          <a:p>
            <a:pPr>
              <a:buFontTx/>
              <a:buNone/>
            </a:pPr>
            <a:r>
              <a:rPr lang="en-US" sz="2000"/>
              <a:t>t=15</a:t>
            </a:r>
            <a:r>
              <a:rPr lang="ru-RU" sz="2000"/>
              <a:t>мин                                 </a:t>
            </a:r>
            <a:r>
              <a:rPr lang="en-US" sz="2000"/>
              <a:t>U=120B                                   U=120B</a:t>
            </a:r>
            <a:endParaRPr lang="ru-RU" sz="2000"/>
          </a:p>
          <a:p>
            <a:pPr>
              <a:buFontTx/>
              <a:buNone/>
            </a:pPr>
            <a:r>
              <a:rPr lang="en-US" sz="2000"/>
              <a:t>q=125</a:t>
            </a:r>
            <a:r>
              <a:rPr lang="kk-KZ" sz="2000"/>
              <a:t>Кл</a:t>
            </a:r>
            <a:r>
              <a:rPr lang="en-US" sz="2000"/>
              <a:t>                                 q=5</a:t>
            </a:r>
            <a:r>
              <a:rPr lang="kk-KZ" sz="2000"/>
              <a:t>Кл</a:t>
            </a:r>
            <a:r>
              <a:rPr lang="en-US" sz="2000"/>
              <a:t>                                      I=0.5A </a:t>
            </a:r>
          </a:p>
          <a:p>
            <a:pPr>
              <a:buFontTx/>
              <a:buNone/>
            </a:pPr>
            <a:r>
              <a:rPr lang="en-US" sz="2000"/>
              <a:t>   I=?                                        A=?                                          R=?</a:t>
            </a:r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827088" y="1773238"/>
            <a:ext cx="7715250" cy="35575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 cap="flat" cmpd="sng">
                  <a:solidFill>
                    <a:srgbClr val="800000"/>
                  </a:solidFill>
                  <a:prstDash val="solid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Сәлемдесу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000">
                <a:solidFill>
                  <a:srgbClr val="FF0000"/>
                </a:solidFill>
              </a:rPr>
              <a:t>Ток күші</a:t>
            </a:r>
            <a:r>
              <a:rPr lang="kk-KZ"/>
              <a:t> </a:t>
            </a: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kk-KZ" sz="2800"/>
              <a:t>Уа, жараңдар жараңдар</a:t>
            </a:r>
          </a:p>
          <a:p>
            <a:pPr algn="ctr">
              <a:buFontTx/>
              <a:buNone/>
            </a:pPr>
            <a:r>
              <a:rPr lang="kk-KZ" sz="2800"/>
              <a:t>Мына бізге қараңдар</a:t>
            </a:r>
          </a:p>
          <a:p>
            <a:pPr algn="ctr">
              <a:buFontTx/>
              <a:buNone/>
            </a:pPr>
            <a:r>
              <a:rPr lang="kk-KZ" sz="2800"/>
              <a:t>Мінеки сыныпта тыныштық</a:t>
            </a:r>
          </a:p>
          <a:p>
            <a:pPr algn="ctr">
              <a:buFontTx/>
              <a:buNone/>
            </a:pPr>
            <a:r>
              <a:rPr lang="kk-KZ" sz="2800"/>
              <a:t>Емтілмейді дыбыс түк</a:t>
            </a:r>
          </a:p>
          <a:p>
            <a:pPr algn="ctr">
              <a:buFontTx/>
              <a:buNone/>
            </a:pPr>
            <a:r>
              <a:rPr lang="kk-KZ" sz="2800"/>
              <a:t>Мұны бізде қоштаймыз</a:t>
            </a:r>
          </a:p>
          <a:p>
            <a:pPr algn="ctr">
              <a:buFontTx/>
              <a:buNone/>
            </a:pPr>
            <a:r>
              <a:rPr lang="kk-KZ" sz="2800"/>
              <a:t>Кешіккендерді тоспаймыз</a:t>
            </a:r>
          </a:p>
          <a:p>
            <a:pPr algn="ctr">
              <a:buFontTx/>
              <a:buNone/>
            </a:pPr>
            <a:r>
              <a:rPr lang="kk-KZ" sz="2800"/>
              <a:t>Ғылымдардың ғылымы</a:t>
            </a:r>
          </a:p>
          <a:p>
            <a:pPr algn="ctr">
              <a:buFontTx/>
              <a:buNone/>
            </a:pPr>
            <a:r>
              <a:rPr lang="kk-KZ" sz="2800"/>
              <a:t>Физика жайында ойын – сайысты бастаймыз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000">
                <a:solidFill>
                  <a:srgbClr val="FF0000"/>
                </a:solidFill>
              </a:rPr>
              <a:t>Кернеу</a:t>
            </a:r>
            <a:r>
              <a:rPr lang="kk-KZ"/>
              <a:t> </a:t>
            </a:r>
            <a:endParaRPr lang="ru-R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000">
                <a:solidFill>
                  <a:srgbClr val="FF0000"/>
                </a:solidFill>
              </a:rPr>
              <a:t>Кедергі</a:t>
            </a:r>
            <a:r>
              <a:rPr lang="kk-KZ"/>
              <a:t> </a:t>
            </a:r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Кел, Келіңдер сайыскер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Көрермендер жанкүйерлер!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Әділетпен жарысайық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Бұл сайыстан қалыспайық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Өнерлі топтар ортамызда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Сәлем берді осы ортамызға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Қол соғып біз оларды қарсы алайық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Айтқандарын мақтанышпен біз тыңдайық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Біреуінің жүрегінің түбі бар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Біреуінің арқалап жүрген жүрегі бар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Біреуінің күмбірлеген күйі бар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Біреуінің мықты істейтін миы бар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kk-KZ" sz="2000"/>
              <a:t>Бүгінгі сайысымызды ашық деп жариялаймыз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1116013" y="1916113"/>
            <a:ext cx="6769100" cy="2016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Сұрақ жауап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000">
                <a:solidFill>
                  <a:srgbClr val="FF0000"/>
                </a:solidFill>
              </a:rPr>
              <a:t>Ток күші</a:t>
            </a:r>
            <a:endParaRPr lang="ru-RU" sz="5000">
              <a:solidFill>
                <a:srgbClr val="FF0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kk-KZ" sz="2400"/>
              <a:t>Электр тогы дегеніміз не?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400"/>
              <a:t>      Еркін электр зарядтарын тасмалдаушылардың реттелген қозғалысы электр тогы деп аталады.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kk-KZ" sz="2400"/>
              <a:t>Ток күші дегеніміз не?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400"/>
              <a:t>      Өткізгіштің көлденең қимасы арқылы қандайдай жа бір уақыт аралығында тасымалданатын электр мөлшерінің сол уақыт аралығына қатнасын ток күші деп аталады.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400"/>
              <a:t>3. Ток күшінің өрнегі мен өлшем бірлігі қандай?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400"/>
              <a:t>     </a:t>
            </a:r>
            <a:r>
              <a:rPr lang="en-US" sz="2400"/>
              <a:t>I=q/t  </a:t>
            </a:r>
            <a:r>
              <a:rPr lang="kk-KZ" sz="2400"/>
              <a:t>өлшем бірлігі Амперметр (А)</a:t>
            </a: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000">
                <a:solidFill>
                  <a:srgbClr val="FF0000"/>
                </a:solidFill>
              </a:rPr>
              <a:t>Кернеу</a:t>
            </a:r>
            <a:r>
              <a:rPr lang="kk-KZ"/>
              <a:t> </a:t>
            </a:r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kk-KZ" sz="2800"/>
              <a:t>Электр кернеуі дегеніміз не?</a:t>
            </a:r>
          </a:p>
          <a:p>
            <a:pPr marL="609600" indent="-609600">
              <a:buFontTx/>
              <a:buNone/>
            </a:pPr>
            <a:r>
              <a:rPr lang="kk-KZ" sz="2800"/>
              <a:t>     Тізбектің берілген бөлігінде зарядтың ығысуы кезінде электр өрісін жасайтын жұмыстың сол зарядқа қатнасын кернеу деп атайды</a:t>
            </a:r>
          </a:p>
          <a:p>
            <a:pPr marL="609600" indent="-609600">
              <a:buFontTx/>
              <a:buAutoNum type="arabicPeriod" startAt="2"/>
            </a:pPr>
            <a:r>
              <a:rPr lang="kk-KZ" sz="2800"/>
              <a:t>Электр кернеуін қандай құралмен өлшейміз</a:t>
            </a:r>
          </a:p>
          <a:p>
            <a:pPr marL="609600" indent="-609600">
              <a:buFontTx/>
              <a:buNone/>
            </a:pPr>
            <a:r>
              <a:rPr lang="kk-KZ" sz="2800"/>
              <a:t>      Вольтметр </a:t>
            </a:r>
          </a:p>
          <a:p>
            <a:pPr marL="609600" indent="-609600">
              <a:buFontTx/>
              <a:buAutoNum type="arabicPeriod" startAt="3"/>
            </a:pPr>
            <a:r>
              <a:rPr lang="kk-KZ" sz="2800"/>
              <a:t>Кернеудің формуласымен өлшем бірлігі </a:t>
            </a:r>
          </a:p>
          <a:p>
            <a:pPr marL="609600" indent="-609600">
              <a:buFontTx/>
              <a:buNone/>
            </a:pPr>
            <a:r>
              <a:rPr lang="kk-KZ" sz="2800"/>
              <a:t>       </a:t>
            </a:r>
            <a:r>
              <a:rPr lang="en-US" sz="2800"/>
              <a:t>U=A/q  </a:t>
            </a:r>
            <a:r>
              <a:rPr lang="kk-KZ" sz="2800"/>
              <a:t>кернеудің өлшем бірлігі Вольт (В)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5000">
                <a:solidFill>
                  <a:srgbClr val="FF0000"/>
                </a:solidFill>
              </a:rPr>
              <a:t>Кедергі</a:t>
            </a:r>
            <a:r>
              <a:rPr lang="kk-KZ"/>
              <a:t> </a:t>
            </a:r>
            <a:endParaRPr 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kk-KZ" sz="2800"/>
              <a:t>Ом заңын тұжырымдаңдар?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800"/>
              <a:t>      Кернеудің ток күшіне қатнасын Ом заңы деп аталады.    </a:t>
            </a:r>
            <a:r>
              <a:rPr lang="en-US" sz="2800"/>
              <a:t>R=I/U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kk-KZ" sz="2800"/>
              <a:t>Электр кедергісі дегеніміз не?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800"/>
              <a:t>     Өткізгіштердің тізбектегі ток күшін азайту, яғни электр тогына қарсы әрекет ету қасиетін электр кедергісі деп атаймыз.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kk-KZ" sz="2800"/>
              <a:t>3.  Электр кедергісінің формуласы мен өлшем бірлігі? </a:t>
            </a:r>
            <a:r>
              <a:rPr lang="en-US" sz="2800"/>
              <a:t>R=p* l/S.</a:t>
            </a:r>
            <a:r>
              <a:rPr lang="kk-KZ" sz="2800"/>
              <a:t>бірлігі Ом (Ом)</a:t>
            </a:r>
            <a:endParaRPr lang="en-US" sz="28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09600" marR="0" indent="-6096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609600" marR="0" indent="-6096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183</TotalTime>
  <Words>419</Words>
  <Application>Microsoft Office PowerPoint</Application>
  <PresentationFormat>Экран (4:3)</PresentationFormat>
  <Paragraphs>98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Wingdings</vt:lpstr>
      <vt:lpstr>Times New Roman</vt:lpstr>
      <vt:lpstr>Вершина горы</vt:lpstr>
      <vt:lpstr>Слайд 1</vt:lpstr>
      <vt:lpstr>Слайд 2</vt:lpstr>
      <vt:lpstr>Ток күші </vt:lpstr>
      <vt:lpstr>Кернеу </vt:lpstr>
      <vt:lpstr>Кедергі </vt:lpstr>
      <vt:lpstr>Слайд 6</vt:lpstr>
      <vt:lpstr>Ток күші</vt:lpstr>
      <vt:lpstr>Кернеу </vt:lpstr>
      <vt:lpstr>Кедергі </vt:lpstr>
      <vt:lpstr>Слайд 10</vt:lpstr>
      <vt:lpstr>Ток күші </vt:lpstr>
      <vt:lpstr>Кернеу </vt:lpstr>
      <vt:lpstr>Кедергі</vt:lpstr>
      <vt:lpstr> </vt:lpstr>
      <vt:lpstr>Слайд 15</vt:lpstr>
      <vt:lpstr>Ток күш     Кернеy       Кедергі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Shkola</dc:creator>
  <cp:lastModifiedBy>User</cp:lastModifiedBy>
  <cp:revision>5</cp:revision>
  <dcterms:created xsi:type="dcterms:W3CDTF">2010-04-06T08:00:05Z</dcterms:created>
  <dcterms:modified xsi:type="dcterms:W3CDTF">2011-12-03T06:37:57Z</dcterms:modified>
</cp:coreProperties>
</file>