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tags/tag38.xml" ContentType="application/vnd.openxmlformats-officedocument.presentationml.tags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notesSlides/notesSlide23.xml" ContentType="application/vnd.openxmlformats-officedocument.presentationml.notesSlide+xml"/>
  <Override PartName="/ppt/tags/tag27.xml" ContentType="application/vnd.openxmlformats-officedocument.presentationml.tags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21.xml" ContentType="application/vnd.openxmlformats-officedocument.presentationml.notesSlide+xml"/>
  <Override PartName="/ppt/tags/tag25.xml" ContentType="application/vnd.openxmlformats-officedocument.presentationml.tags+xml"/>
  <Override PartName="/ppt/tags/tag34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32.xml" ContentType="application/vnd.openxmlformats-officedocument.presentationml.tag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notesSlides/notesSlide17.xml" ContentType="application/vnd.openxmlformats-officedocument.presentationml.notesSlide+xml"/>
  <Override PartName="/ppt/tags/tag39.xml" ContentType="application/vnd.openxmlformats-officedocument.presentationml.tags+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notesSlides/notesSlide15.xml" ContentType="application/vnd.openxmlformats-officedocument.presentationml.notesSlide+xml"/>
  <Override PartName="/ppt/tags/tag19.xml" ContentType="application/vnd.openxmlformats-officedocument.presentationml.tags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tags/tag28.xml" ContentType="application/vnd.openxmlformats-officedocument.presentationml.tags+xml"/>
  <Override PartName="/ppt/tags/tag37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tags/tag17.xml" ContentType="application/vnd.openxmlformats-officedocument.presentationml.tags+xml"/>
  <Override PartName="/ppt/tags/tag26.xml" ContentType="application/vnd.openxmlformats-officedocument.presentationml.tags+xml"/>
  <Override PartName="/ppt/tags/tag35.xml" ContentType="application/vnd.openxmlformats-officedocument.presentationml.tag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5.xml" ContentType="application/vnd.openxmlformats-officedocument.presentationml.tags+xml"/>
  <Override PartName="/ppt/notesSlides/notesSlide20.xml" ContentType="application/vnd.openxmlformats-officedocument.presentationml.notesSlide+xml"/>
  <Override PartName="/ppt/tags/tag24.xml" ContentType="application/vnd.openxmlformats-officedocument.presentationml.tags+xml"/>
  <Override PartName="/ppt/tags/tag33.xml" ContentType="application/vnd.openxmlformats-officedocument.presentationml.tags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tags/tag40.xml" ContentType="application/vnd.openxmlformats-officedocument.presentationml.tags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notesSlides/notesSlide25.xml" ContentType="application/vnd.openxmlformats-officedocument.presentationml.notesSlide+xml"/>
  <Override PartName="/ppt/tags/tag29.xml" ContentType="application/vnd.openxmlformats-officedocument.presentationml.tags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tags/tag18.xml" ContentType="application/vnd.openxmlformats-officedocument.presentationml.tags+xml"/>
  <Override PartName="/ppt/tags/tag36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>
  <p:sldMasterIdLst>
    <p:sldMasterId id="2147483649" r:id="rId1"/>
  </p:sldMasterIdLst>
  <p:notesMasterIdLst>
    <p:notesMasterId r:id="rId34"/>
  </p:notesMasterIdLst>
  <p:handoutMasterIdLst>
    <p:handoutMasterId r:id="rId35"/>
  </p:handoutMasterIdLst>
  <p:sldIdLst>
    <p:sldId id="291" r:id="rId2"/>
    <p:sldId id="290" r:id="rId3"/>
    <p:sldId id="292" r:id="rId4"/>
    <p:sldId id="293" r:id="rId5"/>
    <p:sldId id="294" r:id="rId6"/>
    <p:sldId id="295" r:id="rId7"/>
    <p:sldId id="296" r:id="rId8"/>
    <p:sldId id="297" r:id="rId9"/>
    <p:sldId id="298" r:id="rId10"/>
    <p:sldId id="299" r:id="rId11"/>
    <p:sldId id="300" r:id="rId12"/>
    <p:sldId id="301" r:id="rId13"/>
    <p:sldId id="302" r:id="rId14"/>
    <p:sldId id="325" r:id="rId15"/>
    <p:sldId id="326" r:id="rId16"/>
    <p:sldId id="303" r:id="rId17"/>
    <p:sldId id="304" r:id="rId18"/>
    <p:sldId id="318" r:id="rId19"/>
    <p:sldId id="305" r:id="rId20"/>
    <p:sldId id="308" r:id="rId21"/>
    <p:sldId id="320" r:id="rId22"/>
    <p:sldId id="321" r:id="rId23"/>
    <p:sldId id="319" r:id="rId24"/>
    <p:sldId id="322" r:id="rId25"/>
    <p:sldId id="323" r:id="rId26"/>
    <p:sldId id="327" r:id="rId27"/>
    <p:sldId id="309" r:id="rId28"/>
    <p:sldId id="310" r:id="rId29"/>
    <p:sldId id="311" r:id="rId30"/>
    <p:sldId id="328" r:id="rId31"/>
    <p:sldId id="329" r:id="rId32"/>
    <p:sldId id="317" r:id="rId33"/>
  </p:sldIdLst>
  <p:sldSz cx="9144000" cy="6858000" type="screen4x3"/>
  <p:notesSz cx="6743700" cy="9906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XP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  <p:showPr showNarration="1">
    <p:present/>
    <p:sldAll/>
    <p:penClr>
      <a:schemeClr val="tx1"/>
    </p:penClr>
  </p:showPr>
  <p:clrMru>
    <a:srgbClr val="003399"/>
    <a:srgbClr val="990099"/>
    <a:srgbClr val="FF6600"/>
    <a:srgbClr val="FFFFCC"/>
    <a:srgbClr val="009999"/>
    <a:srgbClr val="FF3300"/>
    <a:srgbClr val="996633"/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0754" autoAdjust="0"/>
    <p:restoredTop sz="99762" autoAdjust="0"/>
  </p:normalViewPr>
  <p:slideViewPr>
    <p:cSldViewPr snapToGrid="0">
      <p:cViewPr>
        <p:scale>
          <a:sx n="75" d="100"/>
          <a:sy n="75" d="100"/>
        </p:scale>
        <p:origin x="-72" y="-786"/>
      </p:cViewPr>
      <p:guideLst>
        <p:guide orient="horz" pos="1063"/>
        <p:guide orient="horz" pos="3742"/>
        <p:guide orient="horz" pos="4201"/>
        <p:guide orient="horz" pos="588"/>
        <p:guide pos="2881"/>
        <p:guide pos="579"/>
        <p:guide pos="555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>
        <p:scale>
          <a:sx n="100" d="100"/>
          <a:sy n="100" d="100"/>
        </p:scale>
        <p:origin x="-898" y="-58"/>
      </p:cViewPr>
      <p:guideLst>
        <p:guide orient="horz" pos="3120"/>
        <p:guide pos="2124"/>
      </p:guideLst>
    </p:cSldViewPr>
  </p:notes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258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2027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9525" y="0"/>
            <a:ext cx="292258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0E02192A-E7FF-4F9B-8CB1-A4D44C171FC2}" type="datetime1">
              <a:rPr lang="ru-RU"/>
              <a:pPr/>
              <a:t>03.12.2011</a:t>
            </a:fld>
            <a:endParaRPr lang="ru-RU"/>
          </a:p>
        </p:txBody>
      </p:sp>
      <p:sp>
        <p:nvSpPr>
          <p:cNvPr id="2027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09113"/>
            <a:ext cx="292258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ru-RU"/>
          </a:p>
        </p:txBody>
      </p:sp>
      <p:sp>
        <p:nvSpPr>
          <p:cNvPr id="2027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9525" y="9409113"/>
            <a:ext cx="292258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buFontTx/>
              <a:buNone/>
              <a:defRPr sz="1200" smtClean="0"/>
            </a:lvl1pPr>
          </a:lstStyle>
          <a:p>
            <a:pPr>
              <a:defRPr/>
            </a:pPr>
            <a:fld id="{E32FF74E-5F5A-472B-81D6-A20D414E39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258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21113" y="0"/>
            <a:ext cx="2922587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4EDD6AEC-7CA8-4839-9B40-C8F671240D4B}" type="datetime1">
              <a:rPr lang="ru-RU"/>
              <a:pPr/>
              <a:t>03.12.2011</a:t>
            </a:fld>
            <a:endParaRPr lang="ru-RU"/>
          </a:p>
        </p:txBody>
      </p:sp>
      <p:sp>
        <p:nvSpPr>
          <p:cNvPr id="34820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895350" y="742950"/>
            <a:ext cx="4953000" cy="3714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8525" y="4705350"/>
            <a:ext cx="4946650" cy="445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10700"/>
            <a:ext cx="292258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ru-RU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21113" y="9410700"/>
            <a:ext cx="2922587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buFontTx/>
              <a:buNone/>
              <a:defRPr sz="1200" smtClean="0"/>
            </a:lvl1pPr>
          </a:lstStyle>
          <a:p>
            <a:pPr>
              <a:defRPr/>
            </a:pPr>
            <a:fld id="{A278FDD9-08E7-491B-A060-4D1CB89DBB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6F4144E-DA46-45D7-A0BF-C41D89555B6C}" type="slidenum">
              <a:rPr lang="en-US"/>
              <a:pPr/>
              <a:t>1</a:t>
            </a:fld>
            <a:endParaRPr lang="en-US"/>
          </a:p>
        </p:txBody>
      </p:sp>
      <p:sp>
        <p:nvSpPr>
          <p:cNvPr id="3584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EE1C0FD-9173-43EB-AB8E-0C631770019D}" type="slidenum">
              <a:rPr lang="en-US"/>
              <a:pPr/>
              <a:t>10</a:t>
            </a:fld>
            <a:endParaRPr lang="en-US"/>
          </a:p>
        </p:txBody>
      </p:sp>
      <p:sp>
        <p:nvSpPr>
          <p:cNvPr id="4505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1358D03-13E1-455B-9ECB-F71C13C1D2E0}" type="slidenum">
              <a:rPr lang="en-US"/>
              <a:pPr/>
              <a:t>11</a:t>
            </a:fld>
            <a:endParaRPr lang="en-US"/>
          </a:p>
        </p:txBody>
      </p:sp>
      <p:sp>
        <p:nvSpPr>
          <p:cNvPr id="4608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7B1F23-2153-4C24-ADF8-C1FF74619A7B}" type="slidenum">
              <a:rPr lang="en-US"/>
              <a:pPr/>
              <a:t>12</a:t>
            </a:fld>
            <a:endParaRPr lang="en-US"/>
          </a:p>
        </p:txBody>
      </p:sp>
      <p:sp>
        <p:nvSpPr>
          <p:cNvPr id="4710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5ED839B-1833-4275-BF63-B597D02974FC}" type="slidenum">
              <a:rPr lang="en-US"/>
              <a:pPr/>
              <a:t>13</a:t>
            </a:fld>
            <a:endParaRPr lang="en-US"/>
          </a:p>
        </p:txBody>
      </p:sp>
      <p:sp>
        <p:nvSpPr>
          <p:cNvPr id="4813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0B243F-ECF3-43F8-A472-519D15F53A1C}" type="slidenum">
              <a:rPr lang="en-US"/>
              <a:pPr/>
              <a:t>16</a:t>
            </a:fld>
            <a:endParaRPr lang="en-US"/>
          </a:p>
        </p:txBody>
      </p:sp>
      <p:sp>
        <p:nvSpPr>
          <p:cNvPr id="4915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2B9DBB0-D8DA-46C9-88B9-58FF3340EA21}" type="slidenum">
              <a:rPr lang="en-US"/>
              <a:pPr/>
              <a:t>17</a:t>
            </a:fld>
            <a:endParaRPr lang="en-US"/>
          </a:p>
        </p:txBody>
      </p:sp>
      <p:sp>
        <p:nvSpPr>
          <p:cNvPr id="5017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7914E4-6546-4911-8591-285955ED6319}" type="slidenum">
              <a:rPr lang="en-US"/>
              <a:pPr/>
              <a:t>18</a:t>
            </a:fld>
            <a:endParaRPr lang="en-US"/>
          </a:p>
        </p:txBody>
      </p:sp>
      <p:sp>
        <p:nvSpPr>
          <p:cNvPr id="5120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01A89D-F33A-4F90-B84F-657B6EF1946C}" type="slidenum">
              <a:rPr lang="en-US"/>
              <a:pPr/>
              <a:t>19</a:t>
            </a:fld>
            <a:endParaRPr lang="en-US"/>
          </a:p>
        </p:txBody>
      </p:sp>
      <p:sp>
        <p:nvSpPr>
          <p:cNvPr id="5222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769B9A-CCF5-45B8-9BF7-06FD20579B35}" type="slidenum">
              <a:rPr lang="en-US"/>
              <a:pPr/>
              <a:t>20</a:t>
            </a:fld>
            <a:endParaRPr lang="en-US"/>
          </a:p>
        </p:txBody>
      </p:sp>
      <p:sp>
        <p:nvSpPr>
          <p:cNvPr id="5325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0726AF-759B-46F1-BA53-A0B9DD211845}" type="slidenum">
              <a:rPr lang="en-US"/>
              <a:pPr/>
              <a:t>21</a:t>
            </a:fld>
            <a:endParaRPr lang="en-US"/>
          </a:p>
        </p:txBody>
      </p:sp>
      <p:sp>
        <p:nvSpPr>
          <p:cNvPr id="5427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041315-CFA2-4EEB-BA21-5CC5C870CDA0}" type="slidenum">
              <a:rPr lang="en-US"/>
              <a:pPr/>
              <a:t>2</a:t>
            </a:fld>
            <a:endParaRPr lang="en-US"/>
          </a:p>
        </p:txBody>
      </p:sp>
      <p:sp>
        <p:nvSpPr>
          <p:cNvPr id="3686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C46B05F-0CEF-4843-8E7A-4A2C0AAF045D}" type="slidenum">
              <a:rPr lang="en-US"/>
              <a:pPr/>
              <a:t>22</a:t>
            </a:fld>
            <a:endParaRPr lang="en-US"/>
          </a:p>
        </p:txBody>
      </p:sp>
      <p:sp>
        <p:nvSpPr>
          <p:cNvPr id="5529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D42ED9-A1EE-4BF6-9CB6-88ED3017A335}" type="slidenum">
              <a:rPr lang="en-US"/>
              <a:pPr/>
              <a:t>23</a:t>
            </a:fld>
            <a:endParaRPr lang="en-US"/>
          </a:p>
        </p:txBody>
      </p:sp>
      <p:sp>
        <p:nvSpPr>
          <p:cNvPr id="5632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14D1F8-8896-4926-9D5F-91CB55B6F909}" type="slidenum">
              <a:rPr lang="en-US"/>
              <a:pPr/>
              <a:t>24</a:t>
            </a:fld>
            <a:endParaRPr lang="en-US"/>
          </a:p>
        </p:txBody>
      </p:sp>
      <p:sp>
        <p:nvSpPr>
          <p:cNvPr id="5734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E84F6D-816E-4B50-9CD9-7914F745FD88}" type="slidenum">
              <a:rPr lang="en-US"/>
              <a:pPr/>
              <a:t>25</a:t>
            </a:fld>
            <a:endParaRPr lang="en-US"/>
          </a:p>
        </p:txBody>
      </p:sp>
      <p:sp>
        <p:nvSpPr>
          <p:cNvPr id="5837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E2B149-4014-4691-8CBA-A66760E6C61B}" type="slidenum">
              <a:rPr lang="en-US"/>
              <a:pPr/>
              <a:t>27</a:t>
            </a:fld>
            <a:endParaRPr lang="en-US"/>
          </a:p>
        </p:txBody>
      </p:sp>
      <p:sp>
        <p:nvSpPr>
          <p:cNvPr id="5939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523B69-A895-4AC2-B346-2AA733914452}" type="slidenum">
              <a:rPr lang="en-US"/>
              <a:pPr/>
              <a:t>28</a:t>
            </a:fld>
            <a:endParaRPr lang="en-US"/>
          </a:p>
        </p:txBody>
      </p:sp>
      <p:sp>
        <p:nvSpPr>
          <p:cNvPr id="6041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05123A-7A97-46E5-81B8-A2082D073E21}" type="slidenum">
              <a:rPr lang="en-US"/>
              <a:pPr/>
              <a:t>29</a:t>
            </a:fld>
            <a:endParaRPr lang="en-US"/>
          </a:p>
        </p:txBody>
      </p:sp>
      <p:sp>
        <p:nvSpPr>
          <p:cNvPr id="6144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86248B-B7CD-4C68-AE1F-C2A2DFBD9011}" type="slidenum">
              <a:rPr lang="en-US"/>
              <a:pPr/>
              <a:t>3</a:t>
            </a:fld>
            <a:endParaRPr lang="en-US"/>
          </a:p>
        </p:txBody>
      </p:sp>
      <p:sp>
        <p:nvSpPr>
          <p:cNvPr id="3789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648AB8C-B8A2-4D5D-9FCA-13C89302F20F}" type="slidenum">
              <a:rPr lang="en-US"/>
              <a:pPr/>
              <a:t>4</a:t>
            </a:fld>
            <a:endParaRPr lang="en-US"/>
          </a:p>
        </p:txBody>
      </p:sp>
      <p:sp>
        <p:nvSpPr>
          <p:cNvPr id="3891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8692E9-BB14-4497-88FB-241334D6685D}" type="slidenum">
              <a:rPr lang="en-US"/>
              <a:pPr/>
              <a:t>5</a:t>
            </a:fld>
            <a:endParaRPr lang="en-US"/>
          </a:p>
        </p:txBody>
      </p:sp>
      <p:sp>
        <p:nvSpPr>
          <p:cNvPr id="3993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4DF489-88CF-4A15-BD28-784056532310}" type="slidenum">
              <a:rPr lang="en-US"/>
              <a:pPr/>
              <a:t>6</a:t>
            </a:fld>
            <a:endParaRPr lang="en-US"/>
          </a:p>
        </p:txBody>
      </p:sp>
      <p:sp>
        <p:nvSpPr>
          <p:cNvPr id="40963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2E27ABB-D05A-4271-884D-5270EC99572A}" type="slidenum">
              <a:rPr lang="en-US"/>
              <a:pPr/>
              <a:t>7</a:t>
            </a:fld>
            <a:endParaRPr lang="en-US"/>
          </a:p>
        </p:txBody>
      </p:sp>
      <p:sp>
        <p:nvSpPr>
          <p:cNvPr id="4198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9BB3A7-B014-44E7-8DE1-9B6A639651FC}" type="slidenum">
              <a:rPr lang="en-US"/>
              <a:pPr/>
              <a:t>8</a:t>
            </a:fld>
            <a:endParaRPr lang="en-US"/>
          </a:p>
        </p:txBody>
      </p:sp>
      <p:sp>
        <p:nvSpPr>
          <p:cNvPr id="4301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D1FC51-11A0-4D8A-A96C-BF8A419E3606}" type="slidenum">
              <a:rPr lang="en-US"/>
              <a:pPr/>
              <a:t>9</a:t>
            </a:fld>
            <a:endParaRPr lang="en-US"/>
          </a:p>
        </p:txBody>
      </p:sp>
      <p:sp>
        <p:nvSpPr>
          <p:cNvPr id="4403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874" name="Group 2"/>
          <p:cNvGrpSpPr>
            <a:grpSpLocks/>
          </p:cNvGrpSpPr>
          <p:nvPr/>
        </p:nvGrpSpPr>
        <p:grpSpPr bwMode="auto">
          <a:xfrm>
            <a:off x="0" y="0"/>
            <a:ext cx="8763000" cy="5943600"/>
            <a:chOff x="0" y="0"/>
            <a:chExt cx="5520" cy="3744"/>
          </a:xfrm>
        </p:grpSpPr>
        <p:sp>
          <p:nvSpPr>
            <p:cNvPr id="7987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110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79876" name="Group 4"/>
            <p:cNvGrpSpPr>
              <a:grpSpLocks/>
            </p:cNvGrpSpPr>
            <p:nvPr userDrawn="1"/>
          </p:nvGrpSpPr>
          <p:grpSpPr bwMode="auto">
            <a:xfrm>
              <a:off x="0" y="2208"/>
              <a:ext cx="5520" cy="1536"/>
              <a:chOff x="0" y="2208"/>
              <a:chExt cx="5520" cy="1536"/>
            </a:xfrm>
          </p:grpSpPr>
          <p:sp>
            <p:nvSpPr>
              <p:cNvPr id="79877" name="Rectangle 5"/>
              <p:cNvSpPr>
                <a:spLocks noChangeArrowheads="1"/>
              </p:cNvSpPr>
              <p:nvPr/>
            </p:nvSpPr>
            <p:spPr bwMode="ltGray">
              <a:xfrm>
                <a:off x="624" y="2208"/>
                <a:ext cx="4896" cy="1536"/>
              </a:xfrm>
              <a:prstGeom prst="rect">
                <a:avLst/>
              </a:prstGeom>
              <a:solidFill>
                <a:schemeClr val="bg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79878" name="Rectangle 6"/>
              <p:cNvSpPr>
                <a:spLocks noChangeArrowheads="1"/>
              </p:cNvSpPr>
              <p:nvPr/>
            </p:nvSpPr>
            <p:spPr bwMode="white">
              <a:xfrm>
                <a:off x="654" y="2352"/>
                <a:ext cx="4818" cy="1347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79879" name="Line 7"/>
              <p:cNvSpPr>
                <a:spLocks noChangeShapeType="1"/>
              </p:cNvSpPr>
              <p:nvPr/>
            </p:nvSpPr>
            <p:spPr bwMode="auto">
              <a:xfrm>
                <a:off x="0" y="3072"/>
                <a:ext cx="624" cy="0"/>
              </a:xfrm>
              <a:prstGeom prst="line">
                <a:avLst/>
              </a:prstGeom>
              <a:noFill/>
              <a:ln w="5080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79880" name="Group 8"/>
            <p:cNvGrpSpPr>
              <a:grpSpLocks/>
            </p:cNvGrpSpPr>
            <p:nvPr userDrawn="1"/>
          </p:nvGrpSpPr>
          <p:grpSpPr bwMode="auto">
            <a:xfrm>
              <a:off x="400" y="336"/>
              <a:ext cx="5088" cy="192"/>
              <a:chOff x="400" y="336"/>
              <a:chExt cx="5088" cy="192"/>
            </a:xfrm>
          </p:grpSpPr>
          <p:sp>
            <p:nvSpPr>
              <p:cNvPr id="79881" name="Rectangle 9"/>
              <p:cNvSpPr>
                <a:spLocks noChangeArrowheads="1"/>
              </p:cNvSpPr>
              <p:nvPr/>
            </p:nvSpPr>
            <p:spPr bwMode="auto">
              <a:xfrm>
                <a:off x="3952" y="336"/>
                <a:ext cx="1536" cy="19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79882" name="Line 10"/>
              <p:cNvSpPr>
                <a:spLocks noChangeShapeType="1"/>
              </p:cNvSpPr>
              <p:nvPr/>
            </p:nvSpPr>
            <p:spPr bwMode="auto">
              <a:xfrm>
                <a:off x="400" y="432"/>
                <a:ext cx="5088" cy="0"/>
              </a:xfrm>
              <a:prstGeom prst="line">
                <a:avLst/>
              </a:prstGeom>
              <a:noFill/>
              <a:ln w="444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79883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2057400" y="1143000"/>
            <a:ext cx="6629400" cy="22098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9884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962400"/>
            <a:ext cx="6858000" cy="1600200"/>
          </a:xfrm>
        </p:spPr>
        <p:txBody>
          <a:bodyPr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79885" name="Rectangle 13"/>
          <p:cNvSpPr>
            <a:spLocks noGrp="1" noChangeArrowheads="1"/>
          </p:cNvSpPr>
          <p:nvPr>
            <p:ph type="dt" sz="half" idx="2"/>
          </p:nvPr>
        </p:nvSpPr>
        <p:spPr>
          <a:xfrm>
            <a:off x="912813" y="6251575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kk-KZ"/>
              <a:t>№1 Ю.Сареми атындағы мектеп-гимназиясы физика пәні мұғалімі Ибрагимшиков Умид</a:t>
            </a:r>
            <a:endParaRPr lang="ru-RU"/>
          </a:p>
        </p:txBody>
      </p:sp>
      <p:sp>
        <p:nvSpPr>
          <p:cNvPr id="79886" name="Rectangle 14"/>
          <p:cNvSpPr>
            <a:spLocks noGrp="1" noChangeArrowheads="1"/>
          </p:cNvSpPr>
          <p:nvPr>
            <p:ph type="ftr" sz="quarter" idx="3"/>
          </p:nvPr>
        </p:nvSpPr>
        <p:spPr>
          <a:xfrm>
            <a:off x="3354388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79887" name="Rectangle 1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70D457DF-00DD-49DF-BA48-BBDFCD66EB4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k-KZ"/>
              <a:t>№1 Ю.Сареми атындағы мектеп-гимназиясы физика пәні мұғалімі Ибрагимшиков Умид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765FE8-E0B8-4AAB-926B-E1FCED22CDF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43700" y="277813"/>
            <a:ext cx="19431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7813"/>
            <a:ext cx="56769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k-KZ"/>
              <a:t>№1 Ю.Сареми атындағы мектеп-гимназиясы физика пәні мұғалімі Ибрагимшиков Умид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87FF8D-3567-4F31-9D4A-412D120FD11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k-KZ"/>
              <a:t>№1 Ю.Сареми атындағы мектеп-гимназиясы физика пәні мұғалімі Ибрагимшиков Умид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D5CFEB-D572-4F0B-B3E0-DB1F1DD5ED8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k-KZ"/>
              <a:t>№1 Ю.Сареми атындағы мектеп-гимназиясы физика пәні мұғалімі Ибрагимшиков Умид</a:t>
            </a: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347D7D-E445-438D-A8DE-BF9D02A0759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k-KZ"/>
              <a:t>№1 Ю.Сареми атындағы мектеп-гимназиясы физика пәні мұғалімі Ибрагимшиков Умид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65EA9C-BF14-499E-8C59-CE934B4DBFE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k-KZ"/>
              <a:t>№1 Ю.Сареми атындағы мектеп-гимназиясы физика пәні мұғалімі Ибрагимшиков Умид</a:t>
            </a: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D05138-352A-46FD-8772-10E4D11BF0E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k-KZ"/>
              <a:t>№1 Ю.Сареми атындағы мектеп-гимназиясы физика пәні мұғалімі Ибрагимшиков Умид</a:t>
            </a: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26B2B1-7AA9-466D-A58F-45BB522C8E5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k-KZ"/>
              <a:t>№1 Ю.Сареми атындағы мектеп-гимназиясы физика пәні мұғалімі Ибрагимшиков Умид</a:t>
            </a: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302DFD-D70A-45B9-A4AF-42ADF4B43C9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k-KZ"/>
              <a:t>№1 Ю.Сареми атындағы мектеп-гимназиясы физика пәні мұғалімі Ибрагимшиков Умид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DD1268-1197-4FB7-A3C4-3D07B64731D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k-KZ"/>
              <a:t>№1 Ю.Сареми атындағы мектеп-гимназиясы физика пәні мұғалімі Ибрагимшиков Умид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40F95C-3C1E-465F-BD4D-AF967903176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850" name="Group 2"/>
          <p:cNvGrpSpPr>
            <a:grpSpLocks/>
          </p:cNvGrpSpPr>
          <p:nvPr/>
        </p:nvGrpSpPr>
        <p:grpSpPr bwMode="auto">
          <a:xfrm>
            <a:off x="0" y="0"/>
            <a:ext cx="8686800" cy="4876800"/>
            <a:chOff x="0" y="0"/>
            <a:chExt cx="5472" cy="3072"/>
          </a:xfrm>
        </p:grpSpPr>
        <p:sp>
          <p:nvSpPr>
            <p:cNvPr id="78851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384" cy="3072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ru-RU" sz="2400">
                <a:latin typeface="Times New Roman" pitchFamily="18" charset="0"/>
              </a:endParaRPr>
            </a:p>
          </p:txBody>
        </p:sp>
        <p:grpSp>
          <p:nvGrpSpPr>
            <p:cNvPr id="78852" name="Group 4"/>
            <p:cNvGrpSpPr>
              <a:grpSpLocks/>
            </p:cNvGrpSpPr>
            <p:nvPr/>
          </p:nvGrpSpPr>
          <p:grpSpPr bwMode="auto">
            <a:xfrm>
              <a:off x="240" y="893"/>
              <a:ext cx="5232" cy="115"/>
              <a:chOff x="240" y="893"/>
              <a:chExt cx="5232" cy="115"/>
            </a:xfrm>
          </p:grpSpPr>
          <p:sp>
            <p:nvSpPr>
              <p:cNvPr id="78853" name="Rectangle 5"/>
              <p:cNvSpPr>
                <a:spLocks noChangeArrowheads="1"/>
              </p:cNvSpPr>
              <p:nvPr/>
            </p:nvSpPr>
            <p:spPr bwMode="auto">
              <a:xfrm>
                <a:off x="4320" y="893"/>
                <a:ext cx="1152" cy="115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/>
                <a:endParaRPr lang="ru-RU" sz="2400">
                  <a:latin typeface="Times New Roman" pitchFamily="18" charset="0"/>
                </a:endParaRPr>
              </a:p>
            </p:txBody>
          </p:sp>
          <p:sp>
            <p:nvSpPr>
              <p:cNvPr id="78854" name="Line 6"/>
              <p:cNvSpPr>
                <a:spLocks noChangeShapeType="1"/>
              </p:cNvSpPr>
              <p:nvPr/>
            </p:nvSpPr>
            <p:spPr bwMode="auto">
              <a:xfrm>
                <a:off x="240" y="941"/>
                <a:ext cx="5232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78855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78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8856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600200"/>
            <a:ext cx="7772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78857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51575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r>
              <a:rPr lang="kk-KZ"/>
              <a:t>№1 Ю.Сареми атындағы мектеп-гимназиясы физика пәні мұғалімі Ибрагимшиков Умид</a:t>
            </a:r>
            <a:endParaRPr lang="ru-RU"/>
          </a:p>
        </p:txBody>
      </p:sp>
      <p:sp>
        <p:nvSpPr>
          <p:cNvPr id="7885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78859" name="Rectangle 1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0CDF691E-A3B5-467D-A7EF-F6B298E53388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78860" name="Line 12"/>
          <p:cNvSpPr>
            <a:spLocks noChangeShapeType="1"/>
          </p:cNvSpPr>
          <p:nvPr/>
        </p:nvSpPr>
        <p:spPr bwMode="auto">
          <a:xfrm>
            <a:off x="0" y="4876800"/>
            <a:ext cx="609600" cy="0"/>
          </a:xfrm>
          <a:prstGeom prst="line">
            <a:avLst/>
          </a:prstGeom>
          <a:noFill/>
          <a:ln w="4445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5000"/>
        <a:buFont typeface="Wingdings" pitchFamily="2" charset="2"/>
        <a:buChar char="n"/>
        <a:defRPr sz="23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3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3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24.jpe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10" Type="http://schemas.openxmlformats.org/officeDocument/2006/relationships/image" Target="../media/image7.jpeg"/><Relationship Id="rId4" Type="http://schemas.openxmlformats.org/officeDocument/2006/relationships/image" Target="../media/image25.jpeg"/><Relationship Id="rId9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26.jpeg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11" Type="http://schemas.openxmlformats.org/officeDocument/2006/relationships/image" Target="../media/image7.jpeg"/><Relationship Id="rId5" Type="http://schemas.openxmlformats.org/officeDocument/2006/relationships/image" Target="../media/image12.jpeg"/><Relationship Id="rId10" Type="http://schemas.openxmlformats.org/officeDocument/2006/relationships/image" Target="../media/image6.jpeg"/><Relationship Id="rId4" Type="http://schemas.openxmlformats.org/officeDocument/2006/relationships/image" Target="../media/image27.jpeg"/><Relationship Id="rId9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image" Target="../media/image5.jpeg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4.jpe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3.jpeg"/><Relationship Id="rId5" Type="http://schemas.openxmlformats.org/officeDocument/2006/relationships/tags" Target="../tags/tag5.xml"/><Relationship Id="rId15" Type="http://schemas.openxmlformats.org/officeDocument/2006/relationships/image" Target="../media/image7.jpeg"/><Relationship Id="rId10" Type="http://schemas.openxmlformats.org/officeDocument/2006/relationships/image" Target="../media/image2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16.xml"/><Relationship Id="rId13" Type="http://schemas.openxmlformats.org/officeDocument/2006/relationships/image" Target="../media/image5.jpe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4.jpeg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3.jpeg"/><Relationship Id="rId5" Type="http://schemas.openxmlformats.org/officeDocument/2006/relationships/tags" Target="../tags/tag13.xml"/><Relationship Id="rId15" Type="http://schemas.openxmlformats.org/officeDocument/2006/relationships/image" Target="../media/image7.jpeg"/><Relationship Id="rId10" Type="http://schemas.openxmlformats.org/officeDocument/2006/relationships/image" Target="../media/image2.jpeg"/><Relationship Id="rId4" Type="http://schemas.openxmlformats.org/officeDocument/2006/relationships/tags" Target="../tags/tag12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8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29.jpeg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11" Type="http://schemas.openxmlformats.org/officeDocument/2006/relationships/image" Target="../media/image7.jpeg"/><Relationship Id="rId5" Type="http://schemas.openxmlformats.org/officeDocument/2006/relationships/image" Target="../media/image31.jpeg"/><Relationship Id="rId10" Type="http://schemas.openxmlformats.org/officeDocument/2006/relationships/image" Target="../media/image6.jpeg"/><Relationship Id="rId4" Type="http://schemas.openxmlformats.org/officeDocument/2006/relationships/image" Target="../media/image30.jpeg"/><Relationship Id="rId9" Type="http://schemas.openxmlformats.org/officeDocument/2006/relationships/image" Target="../media/image5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32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33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8.jpe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10" Type="http://schemas.openxmlformats.org/officeDocument/2006/relationships/image" Target="../media/image7.jpeg"/><Relationship Id="rId4" Type="http://schemas.openxmlformats.org/officeDocument/2006/relationships/image" Target="../media/image1.jpeg"/><Relationship Id="rId9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34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35.jpeg"/><Relationship Id="rId7" Type="http://schemas.openxmlformats.org/officeDocument/2006/relationships/image" Target="../media/image2.jpeg"/><Relationship Id="rId12" Type="http://schemas.openxmlformats.org/officeDocument/2006/relationships/image" Target="../media/image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11" Type="http://schemas.openxmlformats.org/officeDocument/2006/relationships/image" Target="../media/image6.jpeg"/><Relationship Id="rId5" Type="http://schemas.openxmlformats.org/officeDocument/2006/relationships/image" Target="../media/image37.jpeg"/><Relationship Id="rId10" Type="http://schemas.openxmlformats.org/officeDocument/2006/relationships/image" Target="../media/image5.jpeg"/><Relationship Id="rId4" Type="http://schemas.openxmlformats.org/officeDocument/2006/relationships/image" Target="../media/image36.jpeg"/><Relationship Id="rId9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39.jpeg"/><Relationship Id="rId7" Type="http://schemas.openxmlformats.org/officeDocument/2006/relationships/image" Target="../media/image2.jpeg"/><Relationship Id="rId12" Type="http://schemas.openxmlformats.org/officeDocument/2006/relationships/image" Target="../media/image7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11" Type="http://schemas.openxmlformats.org/officeDocument/2006/relationships/image" Target="../media/image6.jpeg"/><Relationship Id="rId5" Type="http://schemas.openxmlformats.org/officeDocument/2006/relationships/image" Target="../media/image40.jpeg"/><Relationship Id="rId10" Type="http://schemas.openxmlformats.org/officeDocument/2006/relationships/image" Target="../media/image5.jpeg"/><Relationship Id="rId4" Type="http://schemas.openxmlformats.org/officeDocument/2006/relationships/image" Target="../media/image37.jpeg"/><Relationship Id="rId9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42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42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42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24.xml"/><Relationship Id="rId13" Type="http://schemas.openxmlformats.org/officeDocument/2006/relationships/image" Target="../media/image4.jpeg"/><Relationship Id="rId3" Type="http://schemas.openxmlformats.org/officeDocument/2006/relationships/tags" Target="../tags/tag19.xml"/><Relationship Id="rId7" Type="http://schemas.openxmlformats.org/officeDocument/2006/relationships/tags" Target="../tags/tag23.xml"/><Relationship Id="rId12" Type="http://schemas.openxmlformats.org/officeDocument/2006/relationships/image" Target="../media/image3.jpeg"/><Relationship Id="rId2" Type="http://schemas.openxmlformats.org/officeDocument/2006/relationships/tags" Target="../tags/tag18.xml"/><Relationship Id="rId16" Type="http://schemas.openxmlformats.org/officeDocument/2006/relationships/image" Target="../media/image7.jpeg"/><Relationship Id="rId1" Type="http://schemas.openxmlformats.org/officeDocument/2006/relationships/tags" Target="../tags/tag17.xml"/><Relationship Id="rId6" Type="http://schemas.openxmlformats.org/officeDocument/2006/relationships/tags" Target="../tags/tag22.xml"/><Relationship Id="rId11" Type="http://schemas.openxmlformats.org/officeDocument/2006/relationships/image" Target="../media/image2.jpeg"/><Relationship Id="rId5" Type="http://schemas.openxmlformats.org/officeDocument/2006/relationships/tags" Target="../tags/tag21.xml"/><Relationship Id="rId15" Type="http://schemas.openxmlformats.org/officeDocument/2006/relationships/image" Target="../media/image6.jpeg"/><Relationship Id="rId10" Type="http://schemas.openxmlformats.org/officeDocument/2006/relationships/image" Target="../media/image42.jpeg"/><Relationship Id="rId4" Type="http://schemas.openxmlformats.org/officeDocument/2006/relationships/tags" Target="../tags/tag20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5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43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44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45.jpe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10" Type="http://schemas.openxmlformats.org/officeDocument/2006/relationships/image" Target="../media/image7.jpeg"/><Relationship Id="rId4" Type="http://schemas.openxmlformats.org/officeDocument/2006/relationships/image" Target="../media/image46.jpeg"/><Relationship Id="rId9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9.jpe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10" Type="http://schemas.openxmlformats.org/officeDocument/2006/relationships/image" Target="../media/image7.jpeg"/><Relationship Id="rId4" Type="http://schemas.openxmlformats.org/officeDocument/2006/relationships/image" Target="../media/image10.jpeg"/><Relationship Id="rId9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32.xml"/><Relationship Id="rId13" Type="http://schemas.openxmlformats.org/officeDocument/2006/relationships/image" Target="../media/image4.jpeg"/><Relationship Id="rId3" Type="http://schemas.openxmlformats.org/officeDocument/2006/relationships/tags" Target="../tags/tag27.xml"/><Relationship Id="rId7" Type="http://schemas.openxmlformats.org/officeDocument/2006/relationships/tags" Target="../tags/tag31.xml"/><Relationship Id="rId12" Type="http://schemas.openxmlformats.org/officeDocument/2006/relationships/image" Target="../media/image3.jpeg"/><Relationship Id="rId2" Type="http://schemas.openxmlformats.org/officeDocument/2006/relationships/tags" Target="../tags/tag26.xml"/><Relationship Id="rId16" Type="http://schemas.openxmlformats.org/officeDocument/2006/relationships/image" Target="../media/image7.jpeg"/><Relationship Id="rId1" Type="http://schemas.openxmlformats.org/officeDocument/2006/relationships/tags" Target="../tags/tag25.xml"/><Relationship Id="rId6" Type="http://schemas.openxmlformats.org/officeDocument/2006/relationships/tags" Target="../tags/tag30.xml"/><Relationship Id="rId11" Type="http://schemas.openxmlformats.org/officeDocument/2006/relationships/image" Target="../media/image2.jpeg"/><Relationship Id="rId5" Type="http://schemas.openxmlformats.org/officeDocument/2006/relationships/tags" Target="../tags/tag29.xml"/><Relationship Id="rId15" Type="http://schemas.openxmlformats.org/officeDocument/2006/relationships/image" Target="../media/image6.jpeg"/><Relationship Id="rId10" Type="http://schemas.openxmlformats.org/officeDocument/2006/relationships/image" Target="../media/image47.jpeg"/><Relationship Id="rId4" Type="http://schemas.openxmlformats.org/officeDocument/2006/relationships/tags" Target="../tags/tag28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5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40.xml"/><Relationship Id="rId13" Type="http://schemas.openxmlformats.org/officeDocument/2006/relationships/image" Target="../media/image5.jpeg"/><Relationship Id="rId3" Type="http://schemas.openxmlformats.org/officeDocument/2006/relationships/tags" Target="../tags/tag35.xml"/><Relationship Id="rId7" Type="http://schemas.openxmlformats.org/officeDocument/2006/relationships/tags" Target="../tags/tag39.xml"/><Relationship Id="rId12" Type="http://schemas.openxmlformats.org/officeDocument/2006/relationships/image" Target="../media/image4.jpeg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tags" Target="../tags/tag38.xml"/><Relationship Id="rId11" Type="http://schemas.openxmlformats.org/officeDocument/2006/relationships/image" Target="../media/image3.jpeg"/><Relationship Id="rId5" Type="http://schemas.openxmlformats.org/officeDocument/2006/relationships/tags" Target="../tags/tag37.xml"/><Relationship Id="rId15" Type="http://schemas.openxmlformats.org/officeDocument/2006/relationships/image" Target="../media/image7.jpeg"/><Relationship Id="rId10" Type="http://schemas.openxmlformats.org/officeDocument/2006/relationships/image" Target="../media/image2.jpeg"/><Relationship Id="rId4" Type="http://schemas.openxmlformats.org/officeDocument/2006/relationships/tags" Target="../tags/tag36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6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12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11" Type="http://schemas.openxmlformats.org/officeDocument/2006/relationships/image" Target="../media/image4.jpeg"/><Relationship Id="rId5" Type="http://schemas.openxmlformats.org/officeDocument/2006/relationships/image" Target="../media/image14.jpeg"/><Relationship Id="rId10" Type="http://schemas.openxmlformats.org/officeDocument/2006/relationships/image" Target="../media/image3.jpeg"/><Relationship Id="rId4" Type="http://schemas.openxmlformats.org/officeDocument/2006/relationships/image" Target="../media/image13.jpeg"/><Relationship Id="rId9" Type="http://schemas.openxmlformats.org/officeDocument/2006/relationships/image" Target="../media/image2.jpeg"/><Relationship Id="rId1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18.jpe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10" Type="http://schemas.openxmlformats.org/officeDocument/2006/relationships/image" Target="../media/image7.jpeg"/><Relationship Id="rId4" Type="http://schemas.openxmlformats.org/officeDocument/2006/relationships/image" Target="../media/image19.jpeg"/><Relationship Id="rId9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20.jpeg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11" Type="http://schemas.openxmlformats.org/officeDocument/2006/relationships/image" Target="../media/image7.jpeg"/><Relationship Id="rId5" Type="http://schemas.openxmlformats.org/officeDocument/2006/relationships/image" Target="../media/image22.jpeg"/><Relationship Id="rId10" Type="http://schemas.openxmlformats.org/officeDocument/2006/relationships/image" Target="../media/image6.jpeg"/><Relationship Id="rId4" Type="http://schemas.openxmlformats.org/officeDocument/2006/relationships/image" Target="../media/image21.jpeg"/><Relationship Id="rId9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3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3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2051" name="Text Box 19"/>
          <p:cNvSpPr txBox="1">
            <a:spLocks noChangeArrowheads="1"/>
          </p:cNvSpPr>
          <p:nvPr/>
        </p:nvSpPr>
        <p:spPr bwMode="auto">
          <a:xfrm>
            <a:off x="2574925" y="5172075"/>
            <a:ext cx="451485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90513" indent="-290513" eaLnBrk="0" hangingPunct="0">
              <a:buClr>
                <a:schemeClr val="tx1"/>
              </a:buClr>
              <a:buFont typeface="Wingdings" pitchFamily="2" charset="2"/>
              <a:buNone/>
            </a:pPr>
            <a:r>
              <a:rPr lang="kk-KZ"/>
              <a:t>Осы көрсетілімде сіз</a:t>
            </a:r>
            <a:r>
              <a:rPr lang="en-US"/>
              <a:t>:</a:t>
            </a:r>
          </a:p>
          <a:p>
            <a:pPr marL="290513" indent="-290513" eaLnBrk="0" hangingPunct="0">
              <a:buClr>
                <a:schemeClr val="tx1"/>
              </a:buClr>
              <a:buFont typeface="Wingdings" pitchFamily="2" charset="2"/>
              <a:buChar char="n"/>
            </a:pPr>
            <a:r>
              <a:rPr lang="ru-RU" b="1"/>
              <a:t>Күш әсерлерін танып-білесіз; </a:t>
            </a:r>
          </a:p>
          <a:p>
            <a:pPr marL="290513" indent="-290513" eaLnBrk="0" hangingPunct="0">
              <a:buClr>
                <a:schemeClr val="tx1"/>
              </a:buClr>
              <a:buFont typeface="Wingdings" pitchFamily="2" charset="2"/>
              <a:buChar char="n"/>
            </a:pPr>
            <a:r>
              <a:rPr lang="ru-RU" b="1"/>
              <a:t>Еркін дененің күштік сызбасын пайдаланасыз</a:t>
            </a:r>
            <a:endParaRPr lang="en-US" b="1"/>
          </a:p>
        </p:txBody>
      </p:sp>
      <p:pic>
        <p:nvPicPr>
          <p:cNvPr id="2052" name="Picture 23" descr="deform and move"/>
          <p:cNvPicPr>
            <a:picLocks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2611438" y="1700213"/>
            <a:ext cx="3956050" cy="2973387"/>
          </a:xfrm>
          <a:noFill/>
        </p:spPr>
      </p:pic>
      <p:grpSp>
        <p:nvGrpSpPr>
          <p:cNvPr id="2058" name="Group 10"/>
          <p:cNvGrpSpPr>
            <a:grpSpLocks/>
          </p:cNvGrpSpPr>
          <p:nvPr/>
        </p:nvGrpSpPr>
        <p:grpSpPr bwMode="auto">
          <a:xfrm>
            <a:off x="0" y="0"/>
            <a:ext cx="3473450" cy="1108075"/>
            <a:chOff x="4034" y="1718"/>
            <a:chExt cx="2620" cy="706"/>
          </a:xfrm>
        </p:grpSpPr>
        <p:pic>
          <p:nvPicPr>
            <p:cNvPr id="2059" name="Picture 11" descr="right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DFFFE"/>
                </a:clrFrom>
                <a:clrTo>
                  <a:srgbClr val="FDFF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94" y="1718"/>
              <a:ext cx="1660" cy="339"/>
            </a:xfrm>
            <a:prstGeom prst="rect">
              <a:avLst/>
            </a:prstGeom>
            <a:noFill/>
          </p:spPr>
        </p:pic>
        <p:pic>
          <p:nvPicPr>
            <p:cNvPr id="2060" name="Picture 12" descr="left1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BFDFC"/>
                </a:clrFrom>
                <a:clrTo>
                  <a:srgbClr val="FBFDFC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1718"/>
              <a:ext cx="964" cy="339"/>
            </a:xfrm>
            <a:prstGeom prst="rect">
              <a:avLst/>
            </a:prstGeom>
            <a:noFill/>
          </p:spPr>
        </p:pic>
        <p:pic>
          <p:nvPicPr>
            <p:cNvPr id="2061" name="Picture 13" descr="left2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2052"/>
              <a:ext cx="833" cy="99"/>
            </a:xfrm>
            <a:prstGeom prst="rect">
              <a:avLst/>
            </a:prstGeom>
            <a:noFill/>
          </p:spPr>
        </p:pic>
        <p:pic>
          <p:nvPicPr>
            <p:cNvPr id="2062" name="Picture 14" descr="left3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6" y="2145"/>
              <a:ext cx="784" cy="100"/>
            </a:xfrm>
            <a:prstGeom prst="rect">
              <a:avLst/>
            </a:prstGeom>
            <a:noFill/>
          </p:spPr>
        </p:pic>
        <p:pic>
          <p:nvPicPr>
            <p:cNvPr id="2063" name="Picture 15" descr="left4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244"/>
              <a:ext cx="702" cy="118"/>
            </a:xfrm>
            <a:prstGeom prst="rect">
              <a:avLst/>
            </a:prstGeom>
            <a:noFill/>
          </p:spPr>
        </p:pic>
        <p:pic>
          <p:nvPicPr>
            <p:cNvPr id="2064" name="Picture 16" descr="left5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357"/>
              <a:ext cx="447" cy="67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5187950" y="1223963"/>
            <a:ext cx="3011488" cy="2998787"/>
            <a:chOff x="3348" y="771"/>
            <a:chExt cx="1897" cy="1889"/>
          </a:xfrm>
        </p:grpSpPr>
        <p:pic>
          <p:nvPicPr>
            <p:cNvPr id="11276" name="Picture 15" descr="box on table 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348" y="771"/>
              <a:ext cx="1897" cy="18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277" name="Line 18"/>
            <p:cNvSpPr>
              <a:spLocks noChangeShapeType="1"/>
            </p:cNvSpPr>
            <p:nvPr/>
          </p:nvSpPr>
          <p:spPr bwMode="auto">
            <a:xfrm>
              <a:off x="4302" y="1382"/>
              <a:ext cx="0" cy="841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11278" name="Text Box 19"/>
            <p:cNvSpPr txBox="1">
              <a:spLocks noChangeArrowheads="1"/>
            </p:cNvSpPr>
            <p:nvPr/>
          </p:nvSpPr>
          <p:spPr bwMode="auto">
            <a:xfrm>
              <a:off x="3653" y="2217"/>
              <a:ext cx="1321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  <a:buFont typeface="Wingdings" pitchFamily="2" charset="2"/>
                <a:buNone/>
              </a:pPr>
              <a:r>
                <a:rPr lang="kk-KZ" sz="1600">
                  <a:solidFill>
                    <a:srgbClr val="FF3300"/>
                  </a:solidFill>
                </a:rPr>
                <a:t>Салмақ </a:t>
              </a:r>
              <a:r>
                <a:rPr lang="en-GB" sz="1600">
                  <a:solidFill>
                    <a:srgbClr val="FF3300"/>
                  </a:solidFill>
                </a:rPr>
                <a:t/>
              </a:r>
              <a:br>
                <a:rPr lang="en-GB" sz="1600">
                  <a:solidFill>
                    <a:srgbClr val="FF3300"/>
                  </a:solidFill>
                </a:rPr>
              </a:br>
              <a:r>
                <a:rPr lang="en-GB" sz="1600">
                  <a:solidFill>
                    <a:srgbClr val="FF3300"/>
                  </a:solidFill>
                </a:rPr>
                <a:t>(</a:t>
              </a:r>
              <a:r>
                <a:rPr lang="kk-KZ" sz="1600">
                  <a:solidFill>
                    <a:srgbClr val="FF3300"/>
                  </a:solidFill>
                </a:rPr>
                <a:t>тартылыс күші</a:t>
              </a:r>
              <a:r>
                <a:rPr lang="en-GB" sz="1600">
                  <a:solidFill>
                    <a:srgbClr val="FF3300"/>
                  </a:solidFill>
                </a:rPr>
                <a:t>)</a:t>
              </a:r>
              <a:endParaRPr lang="en-US" sz="1600">
                <a:solidFill>
                  <a:srgbClr val="FF3300"/>
                </a:solidFill>
              </a:endParaRPr>
            </a:p>
          </p:txBody>
        </p:sp>
      </p:grp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920750" y="933450"/>
            <a:ext cx="79057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 typeface="Wingdings" pitchFamily="2" charset="2"/>
              <a:buNone/>
            </a:pPr>
            <a:r>
              <a:rPr lang="ru-RU" sz="2800" b="1"/>
              <a:t>Күнделікті күштің түрлері </a:t>
            </a:r>
          </a:p>
        </p:txBody>
      </p:sp>
      <p:sp>
        <p:nvSpPr>
          <p:cNvPr id="137221" name="Text Box 5"/>
          <p:cNvSpPr txBox="1">
            <a:spLocks noChangeArrowheads="1"/>
          </p:cNvSpPr>
          <p:nvPr/>
        </p:nvSpPr>
        <p:spPr bwMode="auto">
          <a:xfrm>
            <a:off x="919163" y="1687513"/>
            <a:ext cx="40703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Осы көрсетілімде сіз күштің кейбір түрлерімен танысасыздар: </a:t>
            </a:r>
            <a:endParaRPr lang="en-US" sz="1600"/>
          </a:p>
        </p:txBody>
      </p:sp>
      <p:sp>
        <p:nvSpPr>
          <p:cNvPr id="137222" name="Text Box 6"/>
          <p:cNvSpPr txBox="1">
            <a:spLocks noChangeArrowheads="1"/>
          </p:cNvSpPr>
          <p:nvPr/>
        </p:nvSpPr>
        <p:spPr bwMode="auto">
          <a:xfrm>
            <a:off x="919163" y="2667000"/>
            <a:ext cx="391795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 b="1"/>
              <a:t>Тартылыс күші </a:t>
            </a:r>
            <a:r>
              <a:rPr lang="en-US" sz="1600"/>
              <a:t>(</a:t>
            </a:r>
            <a:r>
              <a:rPr lang="kk-KZ" sz="1600"/>
              <a:t>салмақ</a:t>
            </a:r>
            <a:r>
              <a:rPr lang="en-US" sz="1600"/>
              <a:t>): </a:t>
            </a:r>
            <a:br>
              <a:rPr lang="en-US" sz="1600"/>
            </a:br>
            <a:r>
              <a:rPr lang="kk-KZ" sz="1600"/>
              <a:t>Бұл Жер, Ай және дене заттарды өзіне тарту күші. </a:t>
            </a:r>
            <a:endParaRPr lang="en-US" sz="1600"/>
          </a:p>
        </p:txBody>
      </p:sp>
      <p:sp>
        <p:nvSpPr>
          <p:cNvPr id="137223" name="Text Box 7"/>
          <p:cNvSpPr txBox="1">
            <a:spLocks noChangeArrowheads="1"/>
          </p:cNvSpPr>
          <p:nvPr/>
        </p:nvSpPr>
        <p:spPr bwMode="auto">
          <a:xfrm>
            <a:off x="919163" y="3890963"/>
            <a:ext cx="4059237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Төменге тартатын тартылыс күші әрқашан заттың салмағына тең. Бұл мына теңдеуде берілген: </a:t>
            </a:r>
            <a:endParaRPr lang="en-US" sz="1600"/>
          </a:p>
        </p:txBody>
      </p:sp>
      <p:sp>
        <p:nvSpPr>
          <p:cNvPr id="137225" name="Text Box 9"/>
          <p:cNvSpPr txBox="1">
            <a:spLocks noChangeArrowheads="1"/>
          </p:cNvSpPr>
          <p:nvPr/>
        </p:nvSpPr>
        <p:spPr bwMode="auto">
          <a:xfrm>
            <a:off x="919163" y="5114925"/>
            <a:ext cx="581025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 typeface="Times New Roman" pitchFamily="18" charset="0"/>
              <a:buNone/>
            </a:pPr>
            <a:r>
              <a:rPr lang="ru-RU" sz="1600"/>
              <a:t>мұнда</a:t>
            </a:r>
            <a:r>
              <a:rPr lang="en-US" sz="1600"/>
              <a:t>:</a:t>
            </a:r>
          </a:p>
          <a:p>
            <a:pPr eaLnBrk="0" hangingPunct="0">
              <a:buFont typeface="Times New Roman" pitchFamily="18" charset="0"/>
              <a:buNone/>
            </a:pPr>
            <a:r>
              <a:rPr lang="en-US" sz="1600"/>
              <a:t>g = </a:t>
            </a:r>
            <a:r>
              <a:rPr lang="kk-KZ" sz="1600"/>
              <a:t>еркін түсу үдеуі </a:t>
            </a:r>
            <a:r>
              <a:rPr lang="en-US" sz="1600"/>
              <a:t> = 9.8 </a:t>
            </a:r>
            <a:r>
              <a:rPr lang="ru-RU" sz="1600"/>
              <a:t>м</a:t>
            </a:r>
            <a:r>
              <a:rPr lang="en-US" sz="1600"/>
              <a:t>/</a:t>
            </a:r>
            <a:r>
              <a:rPr lang="ru-RU" sz="1600"/>
              <a:t>с</a:t>
            </a:r>
            <a:r>
              <a:rPr lang="en-US" sz="1600" baseline="30000"/>
              <a:t>2</a:t>
            </a:r>
            <a:r>
              <a:rPr lang="en-US" sz="1600"/>
              <a:t> (</a:t>
            </a:r>
            <a:r>
              <a:rPr lang="kk-KZ" sz="1600"/>
              <a:t>Жерде</a:t>
            </a:r>
            <a:r>
              <a:rPr lang="en-US" sz="1600"/>
              <a:t>) </a:t>
            </a:r>
          </a:p>
          <a:p>
            <a:pPr eaLnBrk="0" hangingPunct="0">
              <a:buFont typeface="Times New Roman" pitchFamily="18" charset="0"/>
              <a:buNone/>
            </a:pPr>
            <a:r>
              <a:rPr lang="en-US" sz="1600"/>
              <a:t>m = </a:t>
            </a:r>
            <a:r>
              <a:rPr lang="kk-KZ" sz="1600"/>
              <a:t>кг-мен берілген </a:t>
            </a:r>
            <a:r>
              <a:rPr lang="ru-RU" sz="1600"/>
              <a:t>масса</a:t>
            </a:r>
            <a:endParaRPr lang="en-US" sz="1600"/>
          </a:p>
        </p:txBody>
      </p:sp>
      <p:sp>
        <p:nvSpPr>
          <p:cNvPr id="137228" name="Text Box 12"/>
          <p:cNvSpPr txBox="1">
            <a:spLocks noChangeArrowheads="1"/>
          </p:cNvSpPr>
          <p:nvPr/>
        </p:nvSpPr>
        <p:spPr bwMode="auto">
          <a:xfrm>
            <a:off x="7650163" y="6326188"/>
            <a:ext cx="12144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ru-RU" b="1"/>
              <a:t>Келесі </a:t>
            </a:r>
            <a:r>
              <a:rPr lang="en-US" b="1"/>
              <a:t>&gt;</a:t>
            </a:r>
            <a:endParaRPr lang="en-US" sz="2400"/>
          </a:p>
        </p:txBody>
      </p: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5373688" y="4630738"/>
            <a:ext cx="2752725" cy="525462"/>
            <a:chOff x="3510" y="2926"/>
            <a:chExt cx="1734" cy="331"/>
          </a:xfrm>
        </p:grpSpPr>
        <p:sp>
          <p:nvSpPr>
            <p:cNvPr id="11274" name="AutoShape 22"/>
            <p:cNvSpPr>
              <a:spLocks noChangeArrowheads="1"/>
            </p:cNvSpPr>
            <p:nvPr/>
          </p:nvSpPr>
          <p:spPr bwMode="auto">
            <a:xfrm>
              <a:off x="3640" y="2926"/>
              <a:ext cx="1381" cy="331"/>
            </a:xfrm>
            <a:prstGeom prst="roundRect">
              <a:avLst>
                <a:gd name="adj" fmla="val 14625"/>
              </a:avLst>
            </a:prstGeom>
            <a:gradFill rotWithShape="1">
              <a:gsLst>
                <a:gs pos="0">
                  <a:srgbClr val="99CCFF"/>
                </a:gs>
                <a:gs pos="100000">
                  <a:schemeClr val="bg1"/>
                </a:gs>
              </a:gsLst>
              <a:lin ang="5400000" scaled="1"/>
            </a:gradFill>
            <a:ln w="12700">
              <a:solidFill>
                <a:srgbClr val="000099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Font typeface="Wingdings" pitchFamily="2" charset="2"/>
                <a:buNone/>
              </a:pPr>
              <a:endParaRPr lang="en-GB" sz="1400"/>
            </a:p>
          </p:txBody>
        </p:sp>
        <p:sp>
          <p:nvSpPr>
            <p:cNvPr id="11275" name="Text Box 8"/>
            <p:cNvSpPr txBox="1">
              <a:spLocks noChangeArrowheads="1"/>
            </p:cNvSpPr>
            <p:nvPr/>
          </p:nvSpPr>
          <p:spPr bwMode="auto">
            <a:xfrm>
              <a:off x="3510" y="2949"/>
              <a:ext cx="1734" cy="2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GB" sz="2200"/>
                <a:t>F</a:t>
              </a:r>
              <a:r>
                <a:rPr lang="ru-RU" sz="2200" baseline="-25000"/>
                <a:t>ауыр</a:t>
              </a:r>
              <a:r>
                <a:rPr lang="en-GB" sz="2200"/>
                <a:t> = m </a:t>
              </a:r>
              <a:r>
                <a:rPr lang="en-US" sz="2200">
                  <a:cs typeface="Arial" charset="0"/>
                </a:rPr>
                <a:t>×</a:t>
              </a:r>
              <a:r>
                <a:rPr lang="en-GB" sz="2200"/>
                <a:t> g</a:t>
              </a:r>
            </a:p>
          </p:txBody>
        </p:sp>
      </p:grpSp>
      <p:grpSp>
        <p:nvGrpSpPr>
          <p:cNvPr id="11281" name="Group 17"/>
          <p:cNvGrpSpPr>
            <a:grpSpLocks/>
          </p:cNvGrpSpPr>
          <p:nvPr/>
        </p:nvGrpSpPr>
        <p:grpSpPr bwMode="auto">
          <a:xfrm>
            <a:off x="0" y="0"/>
            <a:ext cx="3473450" cy="1108075"/>
            <a:chOff x="4034" y="1718"/>
            <a:chExt cx="2620" cy="706"/>
          </a:xfrm>
        </p:grpSpPr>
        <p:pic>
          <p:nvPicPr>
            <p:cNvPr id="11282" name="Picture 18" descr="right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DFFFE"/>
                </a:clrFrom>
                <a:clrTo>
                  <a:srgbClr val="FDFF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94" y="1718"/>
              <a:ext cx="1660" cy="339"/>
            </a:xfrm>
            <a:prstGeom prst="rect">
              <a:avLst/>
            </a:prstGeom>
            <a:noFill/>
          </p:spPr>
        </p:pic>
        <p:pic>
          <p:nvPicPr>
            <p:cNvPr id="11283" name="Picture 19" descr="left1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BFDFC"/>
                </a:clrFrom>
                <a:clrTo>
                  <a:srgbClr val="FBFDFC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1718"/>
              <a:ext cx="964" cy="339"/>
            </a:xfrm>
            <a:prstGeom prst="rect">
              <a:avLst/>
            </a:prstGeom>
            <a:noFill/>
          </p:spPr>
        </p:pic>
        <p:pic>
          <p:nvPicPr>
            <p:cNvPr id="11284" name="Picture 20" descr="left2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2052"/>
              <a:ext cx="833" cy="99"/>
            </a:xfrm>
            <a:prstGeom prst="rect">
              <a:avLst/>
            </a:prstGeom>
            <a:noFill/>
          </p:spPr>
        </p:pic>
        <p:pic>
          <p:nvPicPr>
            <p:cNvPr id="11285" name="Picture 21" descr="left3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6" y="2145"/>
              <a:ext cx="784" cy="100"/>
            </a:xfrm>
            <a:prstGeom prst="rect">
              <a:avLst/>
            </a:prstGeom>
            <a:noFill/>
          </p:spPr>
        </p:pic>
        <p:pic>
          <p:nvPicPr>
            <p:cNvPr id="11286" name="Picture 22" descr="left4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244"/>
              <a:ext cx="702" cy="118"/>
            </a:xfrm>
            <a:prstGeom prst="rect">
              <a:avLst/>
            </a:prstGeom>
            <a:noFill/>
          </p:spPr>
        </p:pic>
        <p:pic>
          <p:nvPicPr>
            <p:cNvPr id="11287" name="Picture 23" descr="left5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357"/>
              <a:ext cx="447" cy="67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7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7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7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7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37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221" grpId="0" autoUpdateAnimBg="0"/>
      <p:bldP spid="137222" grpId="0" autoUpdateAnimBg="0"/>
      <p:bldP spid="137223" grpId="0" autoUpdateAnimBg="0"/>
      <p:bldP spid="137225" grpId="0" autoUpdateAnimBg="0"/>
      <p:bldP spid="137228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12290" name="Text Box 3"/>
          <p:cNvSpPr txBox="1">
            <a:spLocks noChangeArrowheads="1"/>
          </p:cNvSpPr>
          <p:nvPr/>
        </p:nvSpPr>
        <p:spPr bwMode="auto">
          <a:xfrm>
            <a:off x="920750" y="933450"/>
            <a:ext cx="79057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 typeface="Wingdings" pitchFamily="2" charset="2"/>
              <a:buNone/>
            </a:pPr>
            <a:r>
              <a:rPr lang="ru-RU" sz="2800" b="1"/>
              <a:t>Күнделікті күштің түрлері </a:t>
            </a:r>
          </a:p>
        </p:txBody>
      </p:sp>
      <p:sp>
        <p:nvSpPr>
          <p:cNvPr id="139269" name="Text Box 5"/>
          <p:cNvSpPr txBox="1">
            <a:spLocks noChangeArrowheads="1"/>
          </p:cNvSpPr>
          <p:nvPr/>
        </p:nvSpPr>
        <p:spPr bwMode="auto">
          <a:xfrm>
            <a:off x="919163" y="1687513"/>
            <a:ext cx="370205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 b="1"/>
              <a:t>Қалыпты күш: </a:t>
            </a:r>
            <a:r>
              <a:rPr lang="ru-RU" sz="1600"/>
              <a:t>Қалыпты күш – басқа тұрақты затпен жанасатын затқа көрсетілген қолдаушы күш. </a:t>
            </a:r>
            <a:endParaRPr lang="en-US" sz="1600"/>
          </a:p>
        </p:txBody>
      </p:sp>
      <p:sp>
        <p:nvSpPr>
          <p:cNvPr id="139270" name="Text Box 6"/>
          <p:cNvSpPr txBox="1">
            <a:spLocks noChangeArrowheads="1"/>
          </p:cNvSpPr>
          <p:nvPr/>
        </p:nvSpPr>
        <p:spPr bwMode="auto">
          <a:xfrm>
            <a:off x="919163" y="3611563"/>
            <a:ext cx="370205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Бұл перпендикулярлық күш немесе екі дененің жанасу жазықтығымен салыстырмалы «қалыпты» күш. </a:t>
            </a:r>
            <a:endParaRPr lang="en-US" sz="1600"/>
          </a:p>
        </p:txBody>
      </p:sp>
      <p:sp>
        <p:nvSpPr>
          <p:cNvPr id="139275" name="Text Box 11"/>
          <p:cNvSpPr txBox="1">
            <a:spLocks noChangeArrowheads="1"/>
          </p:cNvSpPr>
          <p:nvPr/>
        </p:nvSpPr>
        <p:spPr bwMode="auto">
          <a:xfrm>
            <a:off x="7631113" y="6326188"/>
            <a:ext cx="1233487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ru-RU" b="1"/>
              <a:t>Келесі </a:t>
            </a:r>
            <a:r>
              <a:rPr lang="en-US" b="1"/>
              <a:t>&gt;</a:t>
            </a:r>
            <a:endParaRPr lang="en-US" sz="2400"/>
          </a:p>
        </p:txBody>
      </p:sp>
      <p:grpSp>
        <p:nvGrpSpPr>
          <p:cNvPr id="12302" name="Group 14"/>
          <p:cNvGrpSpPr>
            <a:grpSpLocks/>
          </p:cNvGrpSpPr>
          <p:nvPr/>
        </p:nvGrpSpPr>
        <p:grpSpPr bwMode="auto">
          <a:xfrm>
            <a:off x="4578350" y="1749425"/>
            <a:ext cx="4127500" cy="4187825"/>
            <a:chOff x="2884" y="1102"/>
            <a:chExt cx="2600" cy="2638"/>
          </a:xfrm>
        </p:grpSpPr>
        <p:pic>
          <p:nvPicPr>
            <p:cNvPr id="12295" name="Picture 13" descr="box on table 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884" y="1151"/>
              <a:ext cx="2600" cy="25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296" name="Line 15"/>
            <p:cNvSpPr>
              <a:spLocks noChangeShapeType="1"/>
            </p:cNvSpPr>
            <p:nvPr/>
          </p:nvSpPr>
          <p:spPr bwMode="auto">
            <a:xfrm flipV="1">
              <a:off x="4217" y="1119"/>
              <a:ext cx="0" cy="1090"/>
            </a:xfrm>
            <a:prstGeom prst="line">
              <a:avLst/>
            </a:prstGeom>
            <a:noFill/>
            <a:ln w="38100">
              <a:solidFill>
                <a:srgbClr val="009900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12297" name="Text Box 16"/>
            <p:cNvSpPr txBox="1">
              <a:spLocks noChangeArrowheads="1"/>
            </p:cNvSpPr>
            <p:nvPr/>
          </p:nvSpPr>
          <p:spPr bwMode="auto">
            <a:xfrm>
              <a:off x="4240" y="1102"/>
              <a:ext cx="98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  <a:buFont typeface="Wingdings" pitchFamily="2" charset="2"/>
                <a:buNone/>
              </a:pPr>
              <a:r>
                <a:rPr lang="ru-RU" sz="1400">
                  <a:solidFill>
                    <a:srgbClr val="009900"/>
                  </a:solidFill>
                </a:rPr>
                <a:t>Қалыпты күш</a:t>
              </a:r>
              <a:endParaRPr lang="en-US" sz="1400">
                <a:solidFill>
                  <a:srgbClr val="009900"/>
                </a:solidFill>
              </a:endParaRPr>
            </a:p>
          </p:txBody>
        </p:sp>
        <p:sp>
          <p:nvSpPr>
            <p:cNvPr id="12298" name="Line 18"/>
            <p:cNvSpPr>
              <a:spLocks noChangeShapeType="1"/>
            </p:cNvSpPr>
            <p:nvPr/>
          </p:nvSpPr>
          <p:spPr bwMode="auto">
            <a:xfrm>
              <a:off x="4184" y="2009"/>
              <a:ext cx="0" cy="115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12299" name="Text Box 19"/>
            <p:cNvSpPr txBox="1">
              <a:spLocks noChangeArrowheads="1"/>
            </p:cNvSpPr>
            <p:nvPr/>
          </p:nvSpPr>
          <p:spPr bwMode="auto">
            <a:xfrm>
              <a:off x="3713" y="3193"/>
              <a:ext cx="980" cy="3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  <a:buFont typeface="Wingdings" pitchFamily="2" charset="2"/>
                <a:buNone/>
              </a:pPr>
              <a:r>
                <a:rPr lang="ru-RU" sz="1400">
                  <a:solidFill>
                    <a:srgbClr val="FF3300"/>
                  </a:solidFill>
                </a:rPr>
                <a:t>Салмақ</a:t>
              </a:r>
            </a:p>
            <a:p>
              <a:pPr algn="ctr" eaLnBrk="0" hangingPunct="0">
                <a:spcBef>
                  <a:spcPct val="50000"/>
                </a:spcBef>
                <a:buFont typeface="Wingdings" pitchFamily="2" charset="2"/>
                <a:buNone/>
              </a:pPr>
              <a:r>
                <a:rPr lang="en-GB" sz="1400">
                  <a:solidFill>
                    <a:srgbClr val="FF3300"/>
                  </a:solidFill>
                </a:rPr>
                <a:t>(</a:t>
              </a:r>
              <a:r>
                <a:rPr lang="kk-KZ" sz="1400">
                  <a:solidFill>
                    <a:srgbClr val="FF3300"/>
                  </a:solidFill>
                </a:rPr>
                <a:t>тартылыс күші</a:t>
              </a:r>
              <a:r>
                <a:rPr lang="en-GB" sz="1400">
                  <a:solidFill>
                    <a:srgbClr val="FF3300"/>
                  </a:solidFill>
                </a:rPr>
                <a:t>)</a:t>
              </a:r>
              <a:endParaRPr lang="en-US" sz="1400">
                <a:solidFill>
                  <a:srgbClr val="FF3300"/>
                </a:solidFill>
              </a:endParaRPr>
            </a:p>
          </p:txBody>
        </p:sp>
      </p:grpSp>
      <p:grpSp>
        <p:nvGrpSpPr>
          <p:cNvPr id="12303" name="Group 15"/>
          <p:cNvGrpSpPr>
            <a:grpSpLocks/>
          </p:cNvGrpSpPr>
          <p:nvPr/>
        </p:nvGrpSpPr>
        <p:grpSpPr bwMode="auto">
          <a:xfrm>
            <a:off x="0" y="0"/>
            <a:ext cx="3473450" cy="1108075"/>
            <a:chOff x="4034" y="1718"/>
            <a:chExt cx="2620" cy="706"/>
          </a:xfrm>
        </p:grpSpPr>
        <p:pic>
          <p:nvPicPr>
            <p:cNvPr id="12304" name="Picture 16" descr="right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DFFFE"/>
                </a:clrFrom>
                <a:clrTo>
                  <a:srgbClr val="FDFF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94" y="1718"/>
              <a:ext cx="1660" cy="339"/>
            </a:xfrm>
            <a:prstGeom prst="rect">
              <a:avLst/>
            </a:prstGeom>
            <a:noFill/>
          </p:spPr>
        </p:pic>
        <p:pic>
          <p:nvPicPr>
            <p:cNvPr id="12305" name="Picture 17" descr="left1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BFDFC"/>
                </a:clrFrom>
                <a:clrTo>
                  <a:srgbClr val="FBFDFC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1718"/>
              <a:ext cx="964" cy="339"/>
            </a:xfrm>
            <a:prstGeom prst="rect">
              <a:avLst/>
            </a:prstGeom>
            <a:noFill/>
          </p:spPr>
        </p:pic>
        <p:pic>
          <p:nvPicPr>
            <p:cNvPr id="12306" name="Picture 18" descr="left2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2052"/>
              <a:ext cx="833" cy="99"/>
            </a:xfrm>
            <a:prstGeom prst="rect">
              <a:avLst/>
            </a:prstGeom>
            <a:noFill/>
          </p:spPr>
        </p:pic>
        <p:pic>
          <p:nvPicPr>
            <p:cNvPr id="12307" name="Picture 19" descr="left3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6" y="2145"/>
              <a:ext cx="784" cy="100"/>
            </a:xfrm>
            <a:prstGeom prst="rect">
              <a:avLst/>
            </a:prstGeom>
            <a:noFill/>
          </p:spPr>
        </p:pic>
        <p:pic>
          <p:nvPicPr>
            <p:cNvPr id="12308" name="Picture 20" descr="left4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244"/>
              <a:ext cx="702" cy="118"/>
            </a:xfrm>
            <a:prstGeom prst="rect">
              <a:avLst/>
            </a:prstGeom>
            <a:noFill/>
          </p:spPr>
        </p:pic>
        <p:pic>
          <p:nvPicPr>
            <p:cNvPr id="12309" name="Picture 21" descr="left5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357"/>
              <a:ext cx="447" cy="67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9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9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39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69" grpId="0" autoUpdateAnimBg="0"/>
      <p:bldP spid="139270" grpId="0" autoUpdateAnimBg="0"/>
      <p:bldP spid="139275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13314" name="Text Box 3"/>
          <p:cNvSpPr txBox="1">
            <a:spLocks noChangeArrowheads="1"/>
          </p:cNvSpPr>
          <p:nvPr/>
        </p:nvSpPr>
        <p:spPr bwMode="auto">
          <a:xfrm>
            <a:off x="920750" y="933450"/>
            <a:ext cx="79057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 typeface="Wingdings" pitchFamily="2" charset="2"/>
              <a:buNone/>
            </a:pPr>
            <a:r>
              <a:rPr lang="ru-RU" sz="2800" b="1"/>
              <a:t>Күнделікті күштің түрлері </a:t>
            </a:r>
          </a:p>
        </p:txBody>
      </p:sp>
      <p:sp>
        <p:nvSpPr>
          <p:cNvPr id="141317" name="Text Box 5"/>
          <p:cNvSpPr txBox="1">
            <a:spLocks noChangeArrowheads="1"/>
          </p:cNvSpPr>
          <p:nvPr/>
        </p:nvSpPr>
        <p:spPr bwMode="auto">
          <a:xfrm>
            <a:off x="919163" y="3087688"/>
            <a:ext cx="368935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 b="1"/>
              <a:t>Қолданылатын күш</a:t>
            </a:r>
            <a:r>
              <a:rPr lang="en-US" sz="1600"/>
              <a:t>: </a:t>
            </a:r>
            <a:r>
              <a:rPr lang="kk-KZ" sz="1600"/>
              <a:t>қолданылатын күш – бұл затқа басқа затпен немесе адаммен әсер ететін күш. </a:t>
            </a:r>
            <a:endParaRPr lang="en-US" sz="1600"/>
          </a:p>
        </p:txBody>
      </p:sp>
      <p:sp>
        <p:nvSpPr>
          <p:cNvPr id="141318" name="Text Box 6"/>
          <p:cNvSpPr txBox="1">
            <a:spLocks noChangeArrowheads="1"/>
          </p:cNvSpPr>
          <p:nvPr/>
        </p:nvSpPr>
        <p:spPr bwMode="auto">
          <a:xfrm>
            <a:off x="919163" y="4732338"/>
            <a:ext cx="391795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 b="1"/>
              <a:t>Үйкеліс күші</a:t>
            </a:r>
            <a:r>
              <a:rPr lang="en-US" sz="1600"/>
              <a:t>: </a:t>
            </a:r>
            <a:r>
              <a:rPr lang="kk-KZ" sz="1600"/>
              <a:t>салыстырмалы қозғалысқа кедергі келтіретін немесе байланыстағы екі дененің қозғалысына кедергі келтіретін. </a:t>
            </a:r>
            <a:endParaRPr lang="en-US" sz="1600"/>
          </a:p>
        </p:txBody>
      </p:sp>
      <p:sp>
        <p:nvSpPr>
          <p:cNvPr id="141321" name="Text Box 9"/>
          <p:cNvSpPr txBox="1">
            <a:spLocks noChangeArrowheads="1"/>
          </p:cNvSpPr>
          <p:nvPr/>
        </p:nvSpPr>
        <p:spPr bwMode="auto">
          <a:xfrm>
            <a:off x="919163" y="1687513"/>
            <a:ext cx="39497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Күштерді талдау кезінде пайда болатын басқа күштер: </a:t>
            </a:r>
            <a:endParaRPr lang="en-US" sz="1600"/>
          </a:p>
        </p:txBody>
      </p:sp>
      <p:sp>
        <p:nvSpPr>
          <p:cNvPr id="141326" name="Text Box 14"/>
          <p:cNvSpPr txBox="1">
            <a:spLocks noChangeArrowheads="1"/>
          </p:cNvSpPr>
          <p:nvPr/>
        </p:nvSpPr>
        <p:spPr bwMode="auto">
          <a:xfrm>
            <a:off x="7729538" y="6326188"/>
            <a:ext cx="11350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ru-RU" b="1"/>
              <a:t>Келесі </a:t>
            </a:r>
            <a:r>
              <a:rPr lang="en-US" b="1"/>
              <a:t>&gt;</a:t>
            </a:r>
            <a:endParaRPr lang="en-US" sz="2400"/>
          </a:p>
        </p:txBody>
      </p: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5043488" y="3908425"/>
            <a:ext cx="3508375" cy="2332038"/>
            <a:chOff x="3212" y="2462"/>
            <a:chExt cx="2210" cy="1469"/>
          </a:xfrm>
        </p:grpSpPr>
        <p:pic>
          <p:nvPicPr>
            <p:cNvPr id="13321" name="Picture 18" descr="frictional force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212" y="2462"/>
              <a:ext cx="2063" cy="1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322" name="Line 23"/>
            <p:cNvSpPr>
              <a:spLocks noChangeShapeType="1"/>
            </p:cNvSpPr>
            <p:nvPr/>
          </p:nvSpPr>
          <p:spPr bwMode="auto">
            <a:xfrm>
              <a:off x="4410" y="3748"/>
              <a:ext cx="843" cy="0"/>
            </a:xfrm>
            <a:prstGeom prst="line">
              <a:avLst/>
            </a:prstGeom>
            <a:noFill/>
            <a:ln w="28575">
              <a:solidFill>
                <a:srgbClr val="009900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13323" name="Text Box 24"/>
            <p:cNvSpPr txBox="1">
              <a:spLocks noChangeArrowheads="1"/>
            </p:cNvSpPr>
            <p:nvPr/>
          </p:nvSpPr>
          <p:spPr bwMode="auto">
            <a:xfrm>
              <a:off x="4352" y="3739"/>
              <a:ext cx="107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  <a:buFont typeface="Wingdings" pitchFamily="2" charset="2"/>
                <a:buNone/>
              </a:pPr>
              <a:r>
                <a:rPr lang="ru-RU" sz="1400">
                  <a:solidFill>
                    <a:srgbClr val="009900"/>
                  </a:solidFill>
                </a:rPr>
                <a:t>Үйкеліс күші</a:t>
              </a:r>
              <a:endParaRPr lang="en-US" sz="1400">
                <a:solidFill>
                  <a:srgbClr val="009900"/>
                </a:solidFill>
              </a:endParaRPr>
            </a:p>
          </p:txBody>
        </p:sp>
      </p:grpSp>
      <p:grpSp>
        <p:nvGrpSpPr>
          <p:cNvPr id="13330" name="Group 18"/>
          <p:cNvGrpSpPr>
            <a:grpSpLocks/>
          </p:cNvGrpSpPr>
          <p:nvPr/>
        </p:nvGrpSpPr>
        <p:grpSpPr bwMode="auto">
          <a:xfrm>
            <a:off x="4575175" y="1755775"/>
            <a:ext cx="4568825" cy="2130425"/>
            <a:chOff x="2882" y="1106"/>
            <a:chExt cx="2878" cy="1342"/>
          </a:xfrm>
        </p:grpSpPr>
        <p:grpSp>
          <p:nvGrpSpPr>
            <p:cNvPr id="13329" name="Group 17"/>
            <p:cNvGrpSpPr>
              <a:grpSpLocks/>
            </p:cNvGrpSpPr>
            <p:nvPr/>
          </p:nvGrpSpPr>
          <p:grpSpPr bwMode="auto">
            <a:xfrm>
              <a:off x="2882" y="1106"/>
              <a:ext cx="2878" cy="1342"/>
              <a:chOff x="2882" y="1106"/>
              <a:chExt cx="2878" cy="1342"/>
            </a:xfrm>
          </p:grpSpPr>
          <p:pic>
            <p:nvPicPr>
              <p:cNvPr id="13324" name="Picture 15" descr="applied force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3473" y="1106"/>
                <a:ext cx="2287" cy="13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3326" name="Text Box 22"/>
              <p:cNvSpPr txBox="1">
                <a:spLocks noChangeArrowheads="1"/>
              </p:cNvSpPr>
              <p:nvPr/>
            </p:nvSpPr>
            <p:spPr bwMode="auto">
              <a:xfrm>
                <a:off x="2882" y="1516"/>
                <a:ext cx="1070" cy="3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  <a:buFont typeface="Wingdings" pitchFamily="2" charset="2"/>
                  <a:buNone/>
                </a:pPr>
                <a:r>
                  <a:rPr lang="ru-RU" sz="1400">
                    <a:solidFill>
                      <a:srgbClr val="FF3300"/>
                    </a:solidFill>
                  </a:rPr>
                  <a:t>Қолданылатын күш </a:t>
                </a:r>
                <a:endParaRPr lang="en-US" sz="1400">
                  <a:solidFill>
                    <a:srgbClr val="FF3300"/>
                  </a:solidFill>
                </a:endParaRPr>
              </a:p>
            </p:txBody>
          </p:sp>
        </p:grpSp>
        <p:sp>
          <p:nvSpPr>
            <p:cNvPr id="13325" name="Line 21"/>
            <p:cNvSpPr>
              <a:spLocks noChangeShapeType="1"/>
            </p:cNvSpPr>
            <p:nvPr/>
          </p:nvSpPr>
          <p:spPr bwMode="auto">
            <a:xfrm flipH="1">
              <a:off x="3026" y="1668"/>
              <a:ext cx="1413" cy="249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ru-RU"/>
            </a:p>
          </p:txBody>
        </p:sp>
      </p:grpSp>
      <p:grpSp>
        <p:nvGrpSpPr>
          <p:cNvPr id="13331" name="Group 19"/>
          <p:cNvGrpSpPr>
            <a:grpSpLocks/>
          </p:cNvGrpSpPr>
          <p:nvPr/>
        </p:nvGrpSpPr>
        <p:grpSpPr bwMode="auto">
          <a:xfrm>
            <a:off x="0" y="0"/>
            <a:ext cx="3473450" cy="1108075"/>
            <a:chOff x="4034" y="1718"/>
            <a:chExt cx="2620" cy="706"/>
          </a:xfrm>
        </p:grpSpPr>
        <p:pic>
          <p:nvPicPr>
            <p:cNvPr id="13332" name="Picture 20" descr="right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DFFFE"/>
                </a:clrFrom>
                <a:clrTo>
                  <a:srgbClr val="FDFF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94" y="1718"/>
              <a:ext cx="1660" cy="339"/>
            </a:xfrm>
            <a:prstGeom prst="rect">
              <a:avLst/>
            </a:prstGeom>
            <a:noFill/>
          </p:spPr>
        </p:pic>
        <p:pic>
          <p:nvPicPr>
            <p:cNvPr id="13333" name="Picture 21" descr="left1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BFDFC"/>
                </a:clrFrom>
                <a:clrTo>
                  <a:srgbClr val="FBFDFC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1718"/>
              <a:ext cx="964" cy="339"/>
            </a:xfrm>
            <a:prstGeom prst="rect">
              <a:avLst/>
            </a:prstGeom>
            <a:noFill/>
          </p:spPr>
        </p:pic>
        <p:pic>
          <p:nvPicPr>
            <p:cNvPr id="13334" name="Picture 22" descr="left2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2052"/>
              <a:ext cx="833" cy="99"/>
            </a:xfrm>
            <a:prstGeom prst="rect">
              <a:avLst/>
            </a:prstGeom>
            <a:noFill/>
          </p:spPr>
        </p:pic>
        <p:pic>
          <p:nvPicPr>
            <p:cNvPr id="13335" name="Picture 23" descr="left3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6" y="2145"/>
              <a:ext cx="784" cy="100"/>
            </a:xfrm>
            <a:prstGeom prst="rect">
              <a:avLst/>
            </a:prstGeom>
            <a:noFill/>
          </p:spPr>
        </p:pic>
        <p:pic>
          <p:nvPicPr>
            <p:cNvPr id="13336" name="Picture 24" descr="left4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244"/>
              <a:ext cx="702" cy="118"/>
            </a:xfrm>
            <a:prstGeom prst="rect">
              <a:avLst/>
            </a:prstGeom>
            <a:noFill/>
          </p:spPr>
        </p:pic>
        <p:pic>
          <p:nvPicPr>
            <p:cNvPr id="13337" name="Picture 25" descr="left5"/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357"/>
              <a:ext cx="447" cy="67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1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1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1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41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17" grpId="0" autoUpdateAnimBg="0"/>
      <p:bldP spid="141318" grpId="0" autoUpdateAnimBg="0"/>
      <p:bldP spid="141321" grpId="0" autoUpdateAnimBg="0"/>
      <p:bldP spid="141326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14338" name="Text Box 3"/>
          <p:cNvSpPr txBox="1">
            <a:spLocks noChangeArrowheads="1"/>
          </p:cNvSpPr>
          <p:nvPr/>
        </p:nvSpPr>
        <p:spPr bwMode="auto">
          <a:xfrm>
            <a:off x="920750" y="933450"/>
            <a:ext cx="79057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 typeface="Wingdings" pitchFamily="2" charset="2"/>
              <a:buNone/>
            </a:pPr>
            <a:r>
              <a:rPr lang="ru-RU" sz="2800" b="1"/>
              <a:t>Күнделікті күштің түрлері </a:t>
            </a:r>
          </a:p>
        </p:txBody>
      </p:sp>
      <p:sp>
        <p:nvSpPr>
          <p:cNvPr id="143365" name="Text Box 5"/>
          <p:cNvSpPr txBox="1">
            <a:spLocks noChangeArrowheads="1"/>
          </p:cNvSpPr>
          <p:nvPr/>
        </p:nvSpPr>
        <p:spPr bwMode="auto">
          <a:xfrm>
            <a:off x="919163" y="1687513"/>
            <a:ext cx="3459162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 b="1"/>
              <a:t>А</a:t>
            </a:r>
            <a:r>
              <a:rPr lang="en-US" sz="1600" b="1"/>
              <a:t>эродинами</a:t>
            </a:r>
            <a:r>
              <a:rPr lang="kk-KZ" sz="1600" b="1"/>
              <a:t>калық кедергі </a:t>
            </a:r>
            <a:r>
              <a:rPr lang="ru-RU" sz="1600" b="1"/>
              <a:t> – </a:t>
            </a:r>
            <a:r>
              <a:rPr lang="ru-RU" sz="1600"/>
              <a:t>бұл ауада ұшқан кезде затқа әсер ететін үйкеліс күшінің ерекше түрі. </a:t>
            </a:r>
            <a:endParaRPr lang="en-US" sz="1600"/>
          </a:p>
        </p:txBody>
      </p:sp>
      <p:sp>
        <p:nvSpPr>
          <p:cNvPr id="143366" name="Text Box 6"/>
          <p:cNvSpPr txBox="1">
            <a:spLocks noChangeArrowheads="1"/>
          </p:cNvSpPr>
          <p:nvPr/>
        </p:nvSpPr>
        <p:spPr bwMode="auto">
          <a:xfrm>
            <a:off x="919163" y="3408363"/>
            <a:ext cx="3668712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 b="1"/>
              <a:t>Кернеу </a:t>
            </a:r>
            <a:r>
              <a:rPr lang="en-US" sz="1600"/>
              <a:t> </a:t>
            </a:r>
            <a:r>
              <a:rPr lang="ru-RU" sz="1600"/>
              <a:t>– екі ұшынан күштерді қатты тартқанда шек, арқан немесе сым арқылы берілетін күш. </a:t>
            </a:r>
            <a:endParaRPr lang="en-US" sz="1600"/>
          </a:p>
        </p:txBody>
      </p:sp>
      <p:sp>
        <p:nvSpPr>
          <p:cNvPr id="143369" name="Text Box 9"/>
          <p:cNvSpPr txBox="1">
            <a:spLocks noChangeArrowheads="1"/>
          </p:cNvSpPr>
          <p:nvPr/>
        </p:nvSpPr>
        <p:spPr bwMode="auto">
          <a:xfrm>
            <a:off x="919163" y="5129213"/>
            <a:ext cx="3668712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 b="1"/>
              <a:t>Сығу </a:t>
            </a:r>
            <a:r>
              <a:rPr lang="en-US" sz="1600"/>
              <a:t> </a:t>
            </a:r>
            <a:r>
              <a:rPr lang="kk-KZ" sz="1600"/>
              <a:t>заттың көлемді өзгертуге әкеліп соғатын сығу кернеуіне ұшыраған кезде болады. </a:t>
            </a:r>
            <a:endParaRPr lang="en-US" sz="1600"/>
          </a:p>
        </p:txBody>
      </p:sp>
      <p:sp>
        <p:nvSpPr>
          <p:cNvPr id="143377" name="Text Box 17"/>
          <p:cNvSpPr txBox="1">
            <a:spLocks noChangeArrowheads="1"/>
          </p:cNvSpPr>
          <p:nvPr/>
        </p:nvSpPr>
        <p:spPr bwMode="auto">
          <a:xfrm>
            <a:off x="7702550" y="6326188"/>
            <a:ext cx="116205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ru-RU" b="1"/>
              <a:t>Келесі </a:t>
            </a:r>
            <a:r>
              <a:rPr lang="en-US" b="1"/>
              <a:t>&gt;</a:t>
            </a:r>
            <a:endParaRPr lang="en-US" sz="2400"/>
          </a:p>
        </p:txBody>
      </p:sp>
      <p:pic>
        <p:nvPicPr>
          <p:cNvPr id="143378" name="Picture 18" descr="air resistance"/>
          <p:cNvPicPr>
            <a:picLocks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4856163" y="1812925"/>
            <a:ext cx="2408237" cy="1619250"/>
          </a:xfrm>
          <a:noFill/>
        </p:spPr>
      </p:pic>
      <p:pic>
        <p:nvPicPr>
          <p:cNvPr id="143380" name="Picture 20" descr="tensional forc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7938" y="3302000"/>
            <a:ext cx="2408237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6" name="Picture 26" descr="compres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1550" y="4745038"/>
            <a:ext cx="2197100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348" name="Group 12"/>
          <p:cNvGrpSpPr>
            <a:grpSpLocks/>
          </p:cNvGrpSpPr>
          <p:nvPr/>
        </p:nvGrpSpPr>
        <p:grpSpPr bwMode="auto">
          <a:xfrm>
            <a:off x="0" y="0"/>
            <a:ext cx="3473450" cy="1108075"/>
            <a:chOff x="4034" y="1718"/>
            <a:chExt cx="2620" cy="706"/>
          </a:xfrm>
        </p:grpSpPr>
        <p:pic>
          <p:nvPicPr>
            <p:cNvPr id="14349" name="Picture 13" descr="right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DFFFE"/>
                </a:clrFrom>
                <a:clrTo>
                  <a:srgbClr val="FDFF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94" y="1718"/>
              <a:ext cx="1660" cy="339"/>
            </a:xfrm>
            <a:prstGeom prst="rect">
              <a:avLst/>
            </a:prstGeom>
            <a:noFill/>
          </p:spPr>
        </p:pic>
        <p:pic>
          <p:nvPicPr>
            <p:cNvPr id="14350" name="Picture 14" descr="left1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BFDFC"/>
                </a:clrFrom>
                <a:clrTo>
                  <a:srgbClr val="FBFDFC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1718"/>
              <a:ext cx="964" cy="339"/>
            </a:xfrm>
            <a:prstGeom prst="rect">
              <a:avLst/>
            </a:prstGeom>
            <a:noFill/>
          </p:spPr>
        </p:pic>
        <p:pic>
          <p:nvPicPr>
            <p:cNvPr id="14351" name="Picture 15" descr="left2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2052"/>
              <a:ext cx="833" cy="99"/>
            </a:xfrm>
            <a:prstGeom prst="rect">
              <a:avLst/>
            </a:prstGeom>
            <a:noFill/>
          </p:spPr>
        </p:pic>
        <p:pic>
          <p:nvPicPr>
            <p:cNvPr id="14352" name="Picture 16" descr="left3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6" y="2145"/>
              <a:ext cx="784" cy="100"/>
            </a:xfrm>
            <a:prstGeom prst="rect">
              <a:avLst/>
            </a:prstGeom>
            <a:noFill/>
          </p:spPr>
        </p:pic>
        <p:pic>
          <p:nvPicPr>
            <p:cNvPr id="14353" name="Picture 17" descr="left4"/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244"/>
              <a:ext cx="702" cy="118"/>
            </a:xfrm>
            <a:prstGeom prst="rect">
              <a:avLst/>
            </a:prstGeom>
            <a:noFill/>
          </p:spPr>
        </p:pic>
        <p:pic>
          <p:nvPicPr>
            <p:cNvPr id="14354" name="Picture 18" descr="left5"/>
            <p:cNvPicPr>
              <a:picLocks noChangeAspect="1" noChangeArrowheads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357"/>
              <a:ext cx="447" cy="67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43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3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43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3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43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43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65" grpId="0" autoUpdateAnimBg="0"/>
      <p:bldP spid="143366" grpId="0" autoUpdateAnimBg="0"/>
      <p:bldP spid="143369" grpId="0" autoUpdateAnimBg="0"/>
      <p:bldP spid="143377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197635" name="Text Box 3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919163" y="1687513"/>
            <a:ext cx="79057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 b="1"/>
              <a:t>Төменділердің қайсысы байланыс күші болып табылмайды? </a:t>
            </a:r>
            <a:endParaRPr lang="en-US" sz="1600" b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920750" y="933450"/>
            <a:ext cx="18018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2800" b="1"/>
              <a:t>1-сұрақ</a:t>
            </a:r>
            <a:endParaRPr lang="en-US" sz="2800" b="1"/>
          </a:p>
        </p:txBody>
      </p:sp>
      <p:sp>
        <p:nvSpPr>
          <p:cNvPr id="15365" name="Text Box 5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20750" y="2454275"/>
            <a:ext cx="790575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1600"/>
              <a:t>A) </a:t>
            </a:r>
            <a:r>
              <a:rPr lang="ru-RU" sz="1600"/>
              <a:t>Кернеу;</a:t>
            </a:r>
            <a:endParaRPr lang="en-US" sz="1600"/>
          </a:p>
        </p:txBody>
      </p:sp>
      <p:sp>
        <p:nvSpPr>
          <p:cNvPr id="15366" name="Text Box 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920750" y="3170238"/>
            <a:ext cx="7905750" cy="31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ru-RU" sz="1600"/>
              <a:t>Б</a:t>
            </a:r>
            <a:r>
              <a:rPr lang="en-US" sz="1600"/>
              <a:t>) </a:t>
            </a:r>
            <a:r>
              <a:rPr lang="ru-RU" sz="1600"/>
              <a:t>Тартылыс;</a:t>
            </a:r>
            <a:endParaRPr lang="en-US" sz="1600"/>
          </a:p>
        </p:txBody>
      </p:sp>
      <p:sp>
        <p:nvSpPr>
          <p:cNvPr id="15367" name="Text Box 7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920750" y="3886200"/>
            <a:ext cx="790575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1600"/>
              <a:t>B) </a:t>
            </a:r>
            <a:r>
              <a:rPr lang="ru-RU" sz="1600"/>
              <a:t>Үйкеліс;</a:t>
            </a:r>
            <a:endParaRPr lang="en-US" sz="1600"/>
          </a:p>
        </p:txBody>
      </p:sp>
      <p:sp>
        <p:nvSpPr>
          <p:cNvPr id="15368" name="Text Box 8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920750" y="4602163"/>
            <a:ext cx="7905750" cy="31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ru-RU" sz="1600"/>
              <a:t>Г</a:t>
            </a:r>
            <a:r>
              <a:rPr lang="en-US" sz="1600"/>
              <a:t>) </a:t>
            </a:r>
            <a:r>
              <a:rPr lang="ru-RU" sz="1600"/>
              <a:t>Сығу. </a:t>
            </a:r>
            <a:endParaRPr lang="en-US" sz="1600"/>
          </a:p>
        </p:txBody>
      </p:sp>
      <p:sp>
        <p:nvSpPr>
          <p:cNvPr id="15369" name="Text Box 9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920750" y="4926013"/>
            <a:ext cx="79057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en-GB"/>
          </a:p>
        </p:txBody>
      </p:sp>
      <p:sp>
        <p:nvSpPr>
          <p:cNvPr id="15370" name="Text Box 10" hidden="1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920750" y="5581650"/>
            <a:ext cx="79057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en-GB"/>
          </a:p>
        </p:txBody>
      </p:sp>
      <p:grpSp>
        <p:nvGrpSpPr>
          <p:cNvPr id="15373" name="Group 13"/>
          <p:cNvGrpSpPr>
            <a:grpSpLocks/>
          </p:cNvGrpSpPr>
          <p:nvPr/>
        </p:nvGrpSpPr>
        <p:grpSpPr bwMode="auto">
          <a:xfrm>
            <a:off x="0" y="0"/>
            <a:ext cx="3473450" cy="1108075"/>
            <a:chOff x="4034" y="1718"/>
            <a:chExt cx="2620" cy="706"/>
          </a:xfrm>
        </p:grpSpPr>
        <p:pic>
          <p:nvPicPr>
            <p:cNvPr id="15374" name="Picture 14" descr="right"/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FDFFFE"/>
                </a:clrFrom>
                <a:clrTo>
                  <a:srgbClr val="FDFF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94" y="1718"/>
              <a:ext cx="1660" cy="339"/>
            </a:xfrm>
            <a:prstGeom prst="rect">
              <a:avLst/>
            </a:prstGeom>
            <a:noFill/>
          </p:spPr>
        </p:pic>
        <p:pic>
          <p:nvPicPr>
            <p:cNvPr id="15375" name="Picture 15" descr="left1"/>
            <p:cNvPicPr>
              <a:picLocks noChangeAspect="1" noChangeArrowheads="1"/>
            </p:cNvPicPr>
            <p:nvPr/>
          </p:nvPicPr>
          <p:blipFill>
            <a:blip r:embed="rId11">
              <a:clrChange>
                <a:clrFrom>
                  <a:srgbClr val="FBFDFC"/>
                </a:clrFrom>
                <a:clrTo>
                  <a:srgbClr val="FBFDFC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1718"/>
              <a:ext cx="964" cy="339"/>
            </a:xfrm>
            <a:prstGeom prst="rect">
              <a:avLst/>
            </a:prstGeom>
            <a:noFill/>
          </p:spPr>
        </p:pic>
        <p:pic>
          <p:nvPicPr>
            <p:cNvPr id="15376" name="Picture 16" descr="left2"/>
            <p:cNvPicPr>
              <a:picLocks noChangeAspect="1" noChangeArrowheads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2052"/>
              <a:ext cx="833" cy="99"/>
            </a:xfrm>
            <a:prstGeom prst="rect">
              <a:avLst/>
            </a:prstGeom>
            <a:noFill/>
          </p:spPr>
        </p:pic>
        <p:pic>
          <p:nvPicPr>
            <p:cNvPr id="15377" name="Picture 17" descr="left3"/>
            <p:cNvPicPr>
              <a:picLocks noChangeAspect="1" noChangeArrowheads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6" y="2145"/>
              <a:ext cx="784" cy="100"/>
            </a:xfrm>
            <a:prstGeom prst="rect">
              <a:avLst/>
            </a:prstGeom>
            <a:noFill/>
          </p:spPr>
        </p:pic>
        <p:pic>
          <p:nvPicPr>
            <p:cNvPr id="15378" name="Picture 18" descr="left4"/>
            <p:cNvPicPr>
              <a:picLocks noChangeAspect="1" noChangeArrowheads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244"/>
              <a:ext cx="702" cy="118"/>
            </a:xfrm>
            <a:prstGeom prst="rect">
              <a:avLst/>
            </a:prstGeom>
            <a:noFill/>
          </p:spPr>
        </p:pic>
        <p:pic>
          <p:nvPicPr>
            <p:cNvPr id="15379" name="Picture 19" descr="left5"/>
            <p:cNvPicPr>
              <a:picLocks noChangeAspect="1" noChangeArrowheads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357"/>
              <a:ext cx="447" cy="67"/>
            </a:xfrm>
            <a:prstGeom prst="rect">
              <a:avLst/>
            </a:prstGeom>
            <a:noFill/>
          </p:spPr>
        </p:pic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198659" name="Text Box 3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919163" y="1687513"/>
            <a:ext cx="79057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 b="1"/>
              <a:t>Төмендегілердің қайсысы егер күш қозғалатын затқа қолданылмаған жағдайда қозғалыс қалай болады? </a:t>
            </a:r>
            <a:endParaRPr lang="en-US" sz="1600" b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920750" y="933450"/>
            <a:ext cx="18018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2800" b="1"/>
              <a:t>2-сұрақ </a:t>
            </a:r>
            <a:endParaRPr lang="en-US" sz="2800" b="1"/>
          </a:p>
        </p:txBody>
      </p:sp>
      <p:sp>
        <p:nvSpPr>
          <p:cNvPr id="16389" name="Text Box 5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19163" y="2644775"/>
            <a:ext cx="790575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1600"/>
              <a:t>A) </a:t>
            </a:r>
            <a:r>
              <a:rPr lang="kk-KZ" sz="1600"/>
              <a:t>Ж</a:t>
            </a:r>
            <a:r>
              <a:rPr lang="ru-RU" sz="1600"/>
              <a:t>ылдамдық біртіндеп азаяды; </a:t>
            </a:r>
            <a:endParaRPr lang="en-US" sz="1600"/>
          </a:p>
        </p:txBody>
      </p:sp>
      <p:sp>
        <p:nvSpPr>
          <p:cNvPr id="16390" name="Text Box 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919163" y="3335338"/>
            <a:ext cx="7905750" cy="31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ru-RU" sz="1600"/>
              <a:t>Б</a:t>
            </a:r>
            <a:r>
              <a:rPr lang="en-US" sz="1600"/>
              <a:t>) </a:t>
            </a:r>
            <a:r>
              <a:rPr lang="kk-KZ" sz="1600"/>
              <a:t>Ж</a:t>
            </a:r>
            <a:r>
              <a:rPr lang="ru-RU" sz="1600"/>
              <a:t>ылдамдық біртіндеп арттырады; </a:t>
            </a:r>
            <a:endParaRPr lang="en-US" sz="1600"/>
          </a:p>
        </p:txBody>
      </p:sp>
      <p:sp>
        <p:nvSpPr>
          <p:cNvPr id="16391" name="Text Box 7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919163" y="4025900"/>
            <a:ext cx="790575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1600"/>
              <a:t>B) </a:t>
            </a:r>
            <a:r>
              <a:rPr lang="ru-RU" sz="1600"/>
              <a:t>Жылдамдық өзгертмейді; </a:t>
            </a:r>
            <a:endParaRPr lang="en-US" sz="1600"/>
          </a:p>
        </p:txBody>
      </p:sp>
      <p:sp>
        <p:nvSpPr>
          <p:cNvPr id="16392" name="Text Box 8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919163" y="4716463"/>
            <a:ext cx="7905750" cy="31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ru-RU" sz="1600"/>
              <a:t>Г</a:t>
            </a:r>
            <a:r>
              <a:rPr lang="en-US" sz="1600"/>
              <a:t>) </a:t>
            </a:r>
            <a:r>
              <a:rPr lang="kk-KZ" sz="1600"/>
              <a:t>Анықтау мүмкін емес. </a:t>
            </a:r>
            <a:endParaRPr lang="en-US" sz="1600"/>
          </a:p>
        </p:txBody>
      </p:sp>
      <p:sp>
        <p:nvSpPr>
          <p:cNvPr id="16393" name="Text Box 9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920750" y="4926013"/>
            <a:ext cx="79057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en-GB"/>
          </a:p>
        </p:txBody>
      </p:sp>
      <p:sp>
        <p:nvSpPr>
          <p:cNvPr id="16394" name="Text Box 10" hidden="1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920750" y="5581650"/>
            <a:ext cx="79057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en-GB"/>
          </a:p>
        </p:txBody>
      </p:sp>
      <p:grpSp>
        <p:nvGrpSpPr>
          <p:cNvPr id="16397" name="Group 13"/>
          <p:cNvGrpSpPr>
            <a:grpSpLocks/>
          </p:cNvGrpSpPr>
          <p:nvPr/>
        </p:nvGrpSpPr>
        <p:grpSpPr bwMode="auto">
          <a:xfrm>
            <a:off x="0" y="0"/>
            <a:ext cx="3473450" cy="1108075"/>
            <a:chOff x="4034" y="1718"/>
            <a:chExt cx="2620" cy="706"/>
          </a:xfrm>
        </p:grpSpPr>
        <p:pic>
          <p:nvPicPr>
            <p:cNvPr id="16398" name="Picture 14" descr="right"/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FDFFFE"/>
                </a:clrFrom>
                <a:clrTo>
                  <a:srgbClr val="FDFF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94" y="1718"/>
              <a:ext cx="1660" cy="339"/>
            </a:xfrm>
            <a:prstGeom prst="rect">
              <a:avLst/>
            </a:prstGeom>
            <a:noFill/>
          </p:spPr>
        </p:pic>
        <p:pic>
          <p:nvPicPr>
            <p:cNvPr id="16399" name="Picture 15" descr="left1"/>
            <p:cNvPicPr>
              <a:picLocks noChangeAspect="1" noChangeArrowheads="1"/>
            </p:cNvPicPr>
            <p:nvPr/>
          </p:nvPicPr>
          <p:blipFill>
            <a:blip r:embed="rId11">
              <a:clrChange>
                <a:clrFrom>
                  <a:srgbClr val="FBFDFC"/>
                </a:clrFrom>
                <a:clrTo>
                  <a:srgbClr val="FBFDFC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1718"/>
              <a:ext cx="964" cy="339"/>
            </a:xfrm>
            <a:prstGeom prst="rect">
              <a:avLst/>
            </a:prstGeom>
            <a:noFill/>
          </p:spPr>
        </p:pic>
        <p:pic>
          <p:nvPicPr>
            <p:cNvPr id="16400" name="Picture 16" descr="left2"/>
            <p:cNvPicPr>
              <a:picLocks noChangeAspect="1" noChangeArrowheads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2052"/>
              <a:ext cx="833" cy="99"/>
            </a:xfrm>
            <a:prstGeom prst="rect">
              <a:avLst/>
            </a:prstGeom>
            <a:noFill/>
          </p:spPr>
        </p:pic>
        <p:pic>
          <p:nvPicPr>
            <p:cNvPr id="16401" name="Picture 17" descr="left3"/>
            <p:cNvPicPr>
              <a:picLocks noChangeAspect="1" noChangeArrowheads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6" y="2145"/>
              <a:ext cx="784" cy="100"/>
            </a:xfrm>
            <a:prstGeom prst="rect">
              <a:avLst/>
            </a:prstGeom>
            <a:noFill/>
          </p:spPr>
        </p:pic>
        <p:pic>
          <p:nvPicPr>
            <p:cNvPr id="16402" name="Picture 18" descr="left4"/>
            <p:cNvPicPr>
              <a:picLocks noChangeAspect="1" noChangeArrowheads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244"/>
              <a:ext cx="702" cy="118"/>
            </a:xfrm>
            <a:prstGeom prst="rect">
              <a:avLst/>
            </a:prstGeom>
            <a:noFill/>
          </p:spPr>
        </p:pic>
        <p:pic>
          <p:nvPicPr>
            <p:cNvPr id="16403" name="Picture 19" descr="left5"/>
            <p:cNvPicPr>
              <a:picLocks noChangeAspect="1" noChangeArrowheads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357"/>
              <a:ext cx="447" cy="67"/>
            </a:xfrm>
            <a:prstGeom prst="rect">
              <a:avLst/>
            </a:prstGeom>
            <a:noFill/>
          </p:spPr>
        </p:pic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grpSp>
        <p:nvGrpSpPr>
          <p:cNvPr id="17454" name="Group 46"/>
          <p:cNvGrpSpPr>
            <a:grpSpLocks/>
          </p:cNvGrpSpPr>
          <p:nvPr/>
        </p:nvGrpSpPr>
        <p:grpSpPr bwMode="auto">
          <a:xfrm>
            <a:off x="4748213" y="2646363"/>
            <a:ext cx="3827462" cy="3052762"/>
            <a:chOff x="5859" y="101"/>
            <a:chExt cx="2411" cy="1923"/>
          </a:xfrm>
        </p:grpSpPr>
        <p:pic>
          <p:nvPicPr>
            <p:cNvPr id="17445" name="Picture 37" descr="jugOnTable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859" y="101"/>
              <a:ext cx="2411" cy="1923"/>
            </a:xfrm>
            <a:prstGeom prst="rect">
              <a:avLst/>
            </a:prstGeom>
            <a:noFill/>
          </p:spPr>
        </p:pic>
        <p:sp>
          <p:nvSpPr>
            <p:cNvPr id="17446" name="Line 38"/>
            <p:cNvSpPr>
              <a:spLocks noChangeShapeType="1"/>
            </p:cNvSpPr>
            <p:nvPr/>
          </p:nvSpPr>
          <p:spPr bwMode="auto">
            <a:xfrm flipV="1">
              <a:off x="6993" y="245"/>
              <a:ext cx="0" cy="771"/>
            </a:xfrm>
            <a:prstGeom prst="line">
              <a:avLst/>
            </a:prstGeom>
            <a:noFill/>
            <a:ln w="38100">
              <a:solidFill>
                <a:srgbClr val="009900"/>
              </a:solidFill>
              <a:round/>
              <a:headEnd/>
              <a:tailEnd type="triangle" w="med" len="med"/>
            </a:ln>
            <a:effectLst/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17447" name="Oval 39"/>
            <p:cNvSpPr>
              <a:spLocks noChangeArrowheads="1"/>
            </p:cNvSpPr>
            <p:nvPr/>
          </p:nvSpPr>
          <p:spPr bwMode="auto">
            <a:xfrm>
              <a:off x="6955" y="1016"/>
              <a:ext cx="77" cy="77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17448" name="Line 40"/>
            <p:cNvSpPr>
              <a:spLocks noChangeShapeType="1"/>
            </p:cNvSpPr>
            <p:nvPr/>
          </p:nvSpPr>
          <p:spPr bwMode="auto">
            <a:xfrm>
              <a:off x="6995" y="1095"/>
              <a:ext cx="0" cy="771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ffectLst/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17449" name="Text Box 41"/>
            <p:cNvSpPr txBox="1">
              <a:spLocks noChangeArrowheads="1"/>
            </p:cNvSpPr>
            <p:nvPr/>
          </p:nvSpPr>
          <p:spPr bwMode="auto">
            <a:xfrm>
              <a:off x="6078" y="180"/>
              <a:ext cx="894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 eaLnBrk="0" hangingPunct="0">
                <a:spcBef>
                  <a:spcPct val="50000"/>
                </a:spcBef>
                <a:buFont typeface="Wingdings" pitchFamily="2" charset="2"/>
                <a:buNone/>
              </a:pPr>
              <a:r>
                <a:rPr lang="ru-RU" sz="1600">
                  <a:solidFill>
                    <a:srgbClr val="009900"/>
                  </a:solidFill>
                </a:rPr>
                <a:t>Қалыпты күш</a:t>
              </a:r>
              <a:endParaRPr lang="en-US" sz="1600">
                <a:solidFill>
                  <a:srgbClr val="009900"/>
                </a:solidFill>
              </a:endParaRPr>
            </a:p>
          </p:txBody>
        </p:sp>
        <p:sp>
          <p:nvSpPr>
            <p:cNvPr id="17450" name="Text Box 42"/>
            <p:cNvSpPr txBox="1">
              <a:spLocks noChangeArrowheads="1"/>
            </p:cNvSpPr>
            <p:nvPr/>
          </p:nvSpPr>
          <p:spPr bwMode="auto">
            <a:xfrm>
              <a:off x="7238" y="868"/>
              <a:ext cx="894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  <a:buFont typeface="Wingdings" pitchFamily="2" charset="2"/>
                <a:buNone/>
              </a:pPr>
              <a:r>
                <a:rPr lang="ru-RU" sz="1600">
                  <a:solidFill>
                    <a:schemeClr val="accent2"/>
                  </a:solidFill>
                </a:rPr>
                <a:t>Масса орталығы</a:t>
              </a:r>
              <a:r>
                <a:rPr lang="ru-RU" sz="1600"/>
                <a:t> </a:t>
              </a:r>
              <a:endParaRPr lang="en-US" sz="1600"/>
            </a:p>
          </p:txBody>
        </p:sp>
        <p:sp>
          <p:nvSpPr>
            <p:cNvPr id="17451" name="Text Box 43"/>
            <p:cNvSpPr txBox="1">
              <a:spLocks noChangeArrowheads="1"/>
            </p:cNvSpPr>
            <p:nvPr/>
          </p:nvSpPr>
          <p:spPr bwMode="auto">
            <a:xfrm>
              <a:off x="5946" y="1503"/>
              <a:ext cx="1026" cy="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 eaLnBrk="0" hangingPunct="0">
                <a:spcBef>
                  <a:spcPct val="50000"/>
                </a:spcBef>
                <a:buFont typeface="Wingdings" pitchFamily="2" charset="2"/>
                <a:buNone/>
              </a:pPr>
              <a:r>
                <a:rPr lang="ru-RU" sz="1600">
                  <a:solidFill>
                    <a:srgbClr val="FF3300"/>
                  </a:solidFill>
                </a:rPr>
                <a:t>Салмақ </a:t>
              </a:r>
              <a:r>
                <a:rPr lang="en-GB" sz="1600">
                  <a:solidFill>
                    <a:srgbClr val="FF3300"/>
                  </a:solidFill>
                </a:rPr>
                <a:t>(</a:t>
              </a:r>
              <a:r>
                <a:rPr lang="kk-KZ" sz="1600">
                  <a:solidFill>
                    <a:srgbClr val="FF3300"/>
                  </a:solidFill>
                </a:rPr>
                <a:t>тартылыс күші</a:t>
              </a:r>
              <a:r>
                <a:rPr lang="en-GB" sz="1600">
                  <a:solidFill>
                    <a:srgbClr val="FF3300"/>
                  </a:solidFill>
                </a:rPr>
                <a:t>)</a:t>
              </a:r>
              <a:endParaRPr lang="en-US" sz="1600">
                <a:solidFill>
                  <a:srgbClr val="FF3300"/>
                </a:solidFill>
              </a:endParaRPr>
            </a:p>
          </p:txBody>
        </p:sp>
      </p:grpSp>
      <p:sp>
        <p:nvSpPr>
          <p:cNvPr id="17410" name="Text Box 3"/>
          <p:cNvSpPr txBox="1">
            <a:spLocks noChangeArrowheads="1"/>
          </p:cNvSpPr>
          <p:nvPr/>
        </p:nvSpPr>
        <p:spPr bwMode="auto">
          <a:xfrm>
            <a:off x="920750" y="933450"/>
            <a:ext cx="79057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 typeface="Wingdings" pitchFamily="2" charset="2"/>
              <a:buNone/>
            </a:pPr>
            <a:r>
              <a:rPr lang="ru-RU" sz="2800" b="1"/>
              <a:t>Еркін дененің күштік сызбасы </a:t>
            </a:r>
          </a:p>
        </p:txBody>
      </p:sp>
      <p:sp>
        <p:nvSpPr>
          <p:cNvPr id="145413" name="Text Box 5"/>
          <p:cNvSpPr txBox="1">
            <a:spLocks noChangeArrowheads="1"/>
          </p:cNvSpPr>
          <p:nvPr/>
        </p:nvSpPr>
        <p:spPr bwMode="auto">
          <a:xfrm>
            <a:off x="919163" y="1687513"/>
            <a:ext cx="78295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Осы жағдайда затқа әрекет ететін барлық күштің салыстырмалы мәні мен бағытын көрсететін сызба </a:t>
            </a:r>
            <a:r>
              <a:rPr lang="ru-RU" sz="1600" b="1"/>
              <a:t>еркін дене сызбасы</a:t>
            </a:r>
            <a:r>
              <a:rPr lang="ru-RU" sz="1600"/>
              <a:t> деп аталады.  </a:t>
            </a:r>
            <a:endParaRPr lang="en-US" sz="1600"/>
          </a:p>
        </p:txBody>
      </p:sp>
      <p:sp>
        <p:nvSpPr>
          <p:cNvPr id="145414" name="Text Box 6"/>
          <p:cNvSpPr txBox="1">
            <a:spLocks noChangeArrowheads="1"/>
          </p:cNvSpPr>
          <p:nvPr/>
        </p:nvSpPr>
        <p:spPr bwMode="auto">
          <a:xfrm>
            <a:off x="919163" y="2671763"/>
            <a:ext cx="37020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Еркін дене сызбасы идеясында барлық заттар өзгертілген… </a:t>
            </a:r>
            <a:endParaRPr lang="en-US" sz="1600"/>
          </a:p>
        </p:txBody>
      </p:sp>
      <p:sp>
        <p:nvSpPr>
          <p:cNvPr id="145424" name="Text Box 16"/>
          <p:cNvSpPr txBox="1">
            <a:spLocks noChangeArrowheads="1"/>
          </p:cNvSpPr>
          <p:nvPr/>
        </p:nvSpPr>
        <p:spPr bwMode="auto">
          <a:xfrm>
            <a:off x="919163" y="3657600"/>
            <a:ext cx="365442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/>
              <a:t>… </a:t>
            </a:r>
            <a:r>
              <a:rPr lang="kk-KZ" sz="1600"/>
              <a:t>және күш көрсететін кез келген зат қажетті күшпен және бұрышпен ауыстырылған. </a:t>
            </a:r>
            <a:endParaRPr lang="en-US" sz="1600"/>
          </a:p>
        </p:txBody>
      </p:sp>
      <p:sp>
        <p:nvSpPr>
          <p:cNvPr id="145425" name="Text Box 17"/>
          <p:cNvSpPr txBox="1">
            <a:spLocks noChangeArrowheads="1"/>
          </p:cNvSpPr>
          <p:nvPr/>
        </p:nvSpPr>
        <p:spPr bwMode="auto">
          <a:xfrm>
            <a:off x="919163" y="4887913"/>
            <a:ext cx="37020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Кейде зат бір нүкте немесе </a:t>
            </a:r>
            <a:r>
              <a:rPr lang="ru-RU" sz="1600" b="1"/>
              <a:t>масса орталығы</a:t>
            </a:r>
            <a:r>
              <a:rPr lang="ru-RU" sz="1600"/>
              <a:t> бар қорапта беріледі. </a:t>
            </a:r>
            <a:endParaRPr lang="en-US" sz="1600"/>
          </a:p>
        </p:txBody>
      </p:sp>
      <p:sp>
        <p:nvSpPr>
          <p:cNvPr id="145426" name="Text Box 18"/>
          <p:cNvSpPr txBox="1">
            <a:spLocks noChangeArrowheads="1"/>
          </p:cNvSpPr>
          <p:nvPr/>
        </p:nvSpPr>
        <p:spPr bwMode="auto">
          <a:xfrm>
            <a:off x="7729538" y="6326188"/>
            <a:ext cx="113506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ru-RU" b="1"/>
              <a:t>Келесі </a:t>
            </a:r>
            <a:r>
              <a:rPr lang="en-US" b="1"/>
              <a:t>&gt;</a:t>
            </a:r>
            <a:endParaRPr lang="en-US" sz="2400"/>
          </a:p>
        </p:txBody>
      </p:sp>
      <p:grpSp>
        <p:nvGrpSpPr>
          <p:cNvPr id="17453" name="Group 45"/>
          <p:cNvGrpSpPr>
            <a:grpSpLocks/>
          </p:cNvGrpSpPr>
          <p:nvPr/>
        </p:nvGrpSpPr>
        <p:grpSpPr bwMode="auto">
          <a:xfrm>
            <a:off x="4573588" y="2559050"/>
            <a:ext cx="4191000" cy="3343275"/>
            <a:chOff x="5886" y="2214"/>
            <a:chExt cx="2640" cy="2106"/>
          </a:xfrm>
        </p:grpSpPr>
        <p:sp>
          <p:nvSpPr>
            <p:cNvPr id="17436" name="Rectangle 28"/>
            <p:cNvSpPr>
              <a:spLocks noChangeArrowheads="1"/>
            </p:cNvSpPr>
            <p:nvPr/>
          </p:nvSpPr>
          <p:spPr bwMode="auto">
            <a:xfrm>
              <a:off x="5886" y="2214"/>
              <a:ext cx="2640" cy="210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17438" name="Line 30"/>
            <p:cNvSpPr>
              <a:spLocks noChangeShapeType="1"/>
            </p:cNvSpPr>
            <p:nvPr/>
          </p:nvSpPr>
          <p:spPr bwMode="auto">
            <a:xfrm flipV="1">
              <a:off x="7132" y="2408"/>
              <a:ext cx="0" cy="771"/>
            </a:xfrm>
            <a:prstGeom prst="line">
              <a:avLst/>
            </a:prstGeom>
            <a:noFill/>
            <a:ln w="38100">
              <a:solidFill>
                <a:srgbClr val="009900"/>
              </a:solidFill>
              <a:round/>
              <a:headEnd/>
              <a:tailEnd type="triangle" w="med" len="med"/>
            </a:ln>
            <a:effectLst/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17439" name="Oval 31"/>
            <p:cNvSpPr>
              <a:spLocks noChangeArrowheads="1"/>
            </p:cNvSpPr>
            <p:nvPr/>
          </p:nvSpPr>
          <p:spPr bwMode="auto">
            <a:xfrm>
              <a:off x="7094" y="3179"/>
              <a:ext cx="77" cy="77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17440" name="Line 32"/>
            <p:cNvSpPr>
              <a:spLocks noChangeShapeType="1"/>
            </p:cNvSpPr>
            <p:nvPr/>
          </p:nvSpPr>
          <p:spPr bwMode="auto">
            <a:xfrm>
              <a:off x="7134" y="3258"/>
              <a:ext cx="0" cy="771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ffectLst/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17441" name="Text Box 33"/>
            <p:cNvSpPr txBox="1">
              <a:spLocks noChangeArrowheads="1"/>
            </p:cNvSpPr>
            <p:nvPr/>
          </p:nvSpPr>
          <p:spPr bwMode="auto">
            <a:xfrm>
              <a:off x="6217" y="2343"/>
              <a:ext cx="894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 eaLnBrk="0" hangingPunct="0">
                <a:spcBef>
                  <a:spcPct val="50000"/>
                </a:spcBef>
                <a:buFont typeface="Wingdings" pitchFamily="2" charset="2"/>
                <a:buNone/>
              </a:pPr>
              <a:r>
                <a:rPr lang="ru-RU" sz="1600">
                  <a:solidFill>
                    <a:srgbClr val="009900"/>
                  </a:solidFill>
                </a:rPr>
                <a:t>Қалыпты күш</a:t>
              </a:r>
              <a:endParaRPr lang="en-US" sz="1600">
                <a:solidFill>
                  <a:srgbClr val="009900"/>
                </a:solidFill>
              </a:endParaRPr>
            </a:p>
          </p:txBody>
        </p:sp>
        <p:sp>
          <p:nvSpPr>
            <p:cNvPr id="17442" name="Text Box 34"/>
            <p:cNvSpPr txBox="1">
              <a:spLocks noChangeArrowheads="1"/>
            </p:cNvSpPr>
            <p:nvPr/>
          </p:nvSpPr>
          <p:spPr bwMode="auto">
            <a:xfrm>
              <a:off x="7377" y="3031"/>
              <a:ext cx="894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  <a:buFont typeface="Wingdings" pitchFamily="2" charset="2"/>
                <a:buNone/>
              </a:pPr>
              <a:r>
                <a:rPr lang="ru-RU" sz="1600">
                  <a:solidFill>
                    <a:schemeClr val="accent2"/>
                  </a:solidFill>
                </a:rPr>
                <a:t>Масса орталығы</a:t>
              </a:r>
              <a:r>
                <a:rPr lang="ru-RU" sz="1600"/>
                <a:t> </a:t>
              </a:r>
              <a:endParaRPr lang="en-US" sz="1600"/>
            </a:p>
          </p:txBody>
        </p:sp>
        <p:sp>
          <p:nvSpPr>
            <p:cNvPr id="17443" name="Text Box 35"/>
            <p:cNvSpPr txBox="1">
              <a:spLocks noChangeArrowheads="1"/>
            </p:cNvSpPr>
            <p:nvPr/>
          </p:nvSpPr>
          <p:spPr bwMode="auto">
            <a:xfrm>
              <a:off x="6103" y="3702"/>
              <a:ext cx="1014" cy="5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r" eaLnBrk="0" hangingPunct="0">
                <a:spcBef>
                  <a:spcPct val="50000"/>
                </a:spcBef>
                <a:buFont typeface="Wingdings" pitchFamily="2" charset="2"/>
                <a:buNone/>
              </a:pPr>
              <a:r>
                <a:rPr lang="ru-RU" sz="1600">
                  <a:solidFill>
                    <a:srgbClr val="FF3300"/>
                  </a:solidFill>
                </a:rPr>
                <a:t>Салмақ </a:t>
              </a:r>
              <a:r>
                <a:rPr lang="en-GB" sz="1600">
                  <a:solidFill>
                    <a:srgbClr val="FF3300"/>
                  </a:solidFill>
                </a:rPr>
                <a:t>(</a:t>
              </a:r>
              <a:r>
                <a:rPr lang="kk-KZ" sz="1600">
                  <a:solidFill>
                    <a:srgbClr val="FF3300"/>
                  </a:solidFill>
                </a:rPr>
                <a:t>тартылыс күші</a:t>
              </a:r>
              <a:r>
                <a:rPr lang="en-GB" sz="1600">
                  <a:solidFill>
                    <a:srgbClr val="FF3300"/>
                  </a:solidFill>
                </a:rPr>
                <a:t>)</a:t>
              </a:r>
              <a:endParaRPr lang="en-US" sz="1600">
                <a:solidFill>
                  <a:srgbClr val="FF3300"/>
                </a:solidFill>
              </a:endParaRPr>
            </a:p>
          </p:txBody>
        </p:sp>
      </p:grpSp>
      <p:grpSp>
        <p:nvGrpSpPr>
          <p:cNvPr id="17455" name="Group 47"/>
          <p:cNvGrpSpPr>
            <a:grpSpLocks/>
          </p:cNvGrpSpPr>
          <p:nvPr/>
        </p:nvGrpSpPr>
        <p:grpSpPr bwMode="auto">
          <a:xfrm>
            <a:off x="0" y="0"/>
            <a:ext cx="3473450" cy="1108075"/>
            <a:chOff x="4034" y="1718"/>
            <a:chExt cx="2620" cy="706"/>
          </a:xfrm>
        </p:grpSpPr>
        <p:pic>
          <p:nvPicPr>
            <p:cNvPr id="17456" name="Picture 48" descr="right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DFFFE"/>
                </a:clrFrom>
                <a:clrTo>
                  <a:srgbClr val="FDFF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94" y="1718"/>
              <a:ext cx="1660" cy="339"/>
            </a:xfrm>
            <a:prstGeom prst="rect">
              <a:avLst/>
            </a:prstGeom>
            <a:noFill/>
          </p:spPr>
        </p:pic>
        <p:pic>
          <p:nvPicPr>
            <p:cNvPr id="17457" name="Picture 49" descr="left1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BFDFC"/>
                </a:clrFrom>
                <a:clrTo>
                  <a:srgbClr val="FBFDFC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1718"/>
              <a:ext cx="964" cy="339"/>
            </a:xfrm>
            <a:prstGeom prst="rect">
              <a:avLst/>
            </a:prstGeom>
            <a:noFill/>
          </p:spPr>
        </p:pic>
        <p:pic>
          <p:nvPicPr>
            <p:cNvPr id="17458" name="Picture 50" descr="left2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2052"/>
              <a:ext cx="833" cy="99"/>
            </a:xfrm>
            <a:prstGeom prst="rect">
              <a:avLst/>
            </a:prstGeom>
            <a:noFill/>
          </p:spPr>
        </p:pic>
        <p:pic>
          <p:nvPicPr>
            <p:cNvPr id="17459" name="Picture 51" descr="left3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6" y="2145"/>
              <a:ext cx="784" cy="100"/>
            </a:xfrm>
            <a:prstGeom prst="rect">
              <a:avLst/>
            </a:prstGeom>
            <a:noFill/>
          </p:spPr>
        </p:pic>
        <p:pic>
          <p:nvPicPr>
            <p:cNvPr id="17460" name="Picture 52" descr="left4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244"/>
              <a:ext cx="702" cy="118"/>
            </a:xfrm>
            <a:prstGeom prst="rect">
              <a:avLst/>
            </a:prstGeom>
            <a:noFill/>
          </p:spPr>
        </p:pic>
        <p:pic>
          <p:nvPicPr>
            <p:cNvPr id="17461" name="Picture 53" descr="left5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357"/>
              <a:ext cx="447" cy="67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5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5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7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5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5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45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13" grpId="0" autoUpdateAnimBg="0"/>
      <p:bldP spid="145414" grpId="0" autoUpdateAnimBg="0"/>
      <p:bldP spid="145424" grpId="0" autoUpdateAnimBg="0"/>
      <p:bldP spid="145425" grpId="0" autoUpdateAnimBg="0"/>
      <p:bldP spid="145426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grpSp>
        <p:nvGrpSpPr>
          <p:cNvPr id="18497" name="Group 65"/>
          <p:cNvGrpSpPr>
            <a:grpSpLocks/>
          </p:cNvGrpSpPr>
          <p:nvPr/>
        </p:nvGrpSpPr>
        <p:grpSpPr bwMode="auto">
          <a:xfrm>
            <a:off x="5202238" y="1862138"/>
            <a:ext cx="3371850" cy="3983037"/>
            <a:chOff x="3277" y="1173"/>
            <a:chExt cx="2124" cy="2509"/>
          </a:xfrm>
        </p:grpSpPr>
        <p:pic>
          <p:nvPicPr>
            <p:cNvPr id="18488" name="Picture 56" descr="jug on table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277" y="1173"/>
              <a:ext cx="2124" cy="250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489" name="Line 57"/>
            <p:cNvSpPr>
              <a:spLocks noChangeShapeType="1"/>
            </p:cNvSpPr>
            <p:nvPr/>
          </p:nvSpPr>
          <p:spPr bwMode="auto">
            <a:xfrm flipV="1">
              <a:off x="4317" y="1325"/>
              <a:ext cx="0" cy="1081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18490" name="Text Box 58"/>
            <p:cNvSpPr txBox="1">
              <a:spLocks noChangeArrowheads="1"/>
            </p:cNvSpPr>
            <p:nvPr/>
          </p:nvSpPr>
          <p:spPr bwMode="auto">
            <a:xfrm>
              <a:off x="3342" y="3097"/>
              <a:ext cx="1226" cy="33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buFont typeface="Wingdings" pitchFamily="2" charset="2"/>
                <a:buNone/>
              </a:pPr>
              <a:r>
                <a:rPr lang="ru-RU" sz="1400">
                  <a:solidFill>
                    <a:srgbClr val="FF3300"/>
                  </a:solidFill>
                </a:rPr>
                <a:t>Салмақ </a:t>
              </a:r>
            </a:p>
            <a:p>
              <a:pPr eaLnBrk="0" hangingPunct="0">
                <a:buFont typeface="Wingdings" pitchFamily="2" charset="2"/>
                <a:buNone/>
              </a:pPr>
              <a:r>
                <a:rPr lang="en-GB" sz="1400">
                  <a:solidFill>
                    <a:srgbClr val="FF3300"/>
                  </a:solidFill>
                </a:rPr>
                <a:t>(</a:t>
              </a:r>
              <a:r>
                <a:rPr lang="kk-KZ" sz="1400">
                  <a:solidFill>
                    <a:srgbClr val="FF3300"/>
                  </a:solidFill>
                </a:rPr>
                <a:t>тартылыс күші</a:t>
              </a:r>
              <a:r>
                <a:rPr lang="en-GB" sz="1400">
                  <a:solidFill>
                    <a:srgbClr val="FF3300"/>
                  </a:solidFill>
                </a:rPr>
                <a:t>)</a:t>
              </a:r>
              <a:endParaRPr lang="en-US" sz="1400">
                <a:solidFill>
                  <a:srgbClr val="FF3300"/>
                </a:solidFill>
              </a:endParaRPr>
            </a:p>
          </p:txBody>
        </p:sp>
        <p:sp>
          <p:nvSpPr>
            <p:cNvPr id="18491" name="Oval 59"/>
            <p:cNvSpPr>
              <a:spLocks noChangeArrowheads="1"/>
            </p:cNvSpPr>
            <p:nvPr/>
          </p:nvSpPr>
          <p:spPr bwMode="auto">
            <a:xfrm>
              <a:off x="4279" y="2406"/>
              <a:ext cx="77" cy="77"/>
            </a:xfrm>
            <a:prstGeom prst="ellipse">
              <a:avLst/>
            </a:prstGeom>
            <a:solidFill>
              <a:srgbClr val="003399"/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18492" name="Line 60"/>
            <p:cNvSpPr>
              <a:spLocks noChangeShapeType="1"/>
            </p:cNvSpPr>
            <p:nvPr/>
          </p:nvSpPr>
          <p:spPr bwMode="auto">
            <a:xfrm>
              <a:off x="4319" y="2485"/>
              <a:ext cx="0" cy="771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ffectLst/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18493" name="Line 61"/>
            <p:cNvSpPr>
              <a:spLocks noChangeShapeType="1"/>
            </p:cNvSpPr>
            <p:nvPr/>
          </p:nvSpPr>
          <p:spPr bwMode="auto">
            <a:xfrm>
              <a:off x="4100" y="1363"/>
              <a:ext cx="216" cy="0"/>
            </a:xfrm>
            <a:prstGeom prst="line">
              <a:avLst/>
            </a:prstGeom>
            <a:noFill/>
            <a:ln w="12700">
              <a:solidFill>
                <a:srgbClr val="008000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18494" name="Text Box 62"/>
            <p:cNvSpPr txBox="1">
              <a:spLocks noChangeArrowheads="1"/>
            </p:cNvSpPr>
            <p:nvPr/>
          </p:nvSpPr>
          <p:spPr bwMode="auto">
            <a:xfrm>
              <a:off x="3373" y="1248"/>
              <a:ext cx="835" cy="19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  <a:buFont typeface="Wingdings" pitchFamily="2" charset="2"/>
                <a:buNone/>
              </a:pPr>
              <a:r>
                <a:rPr lang="ru-RU" sz="1400">
                  <a:solidFill>
                    <a:srgbClr val="009900"/>
                  </a:solidFill>
                </a:rPr>
                <a:t>Қалыпты күш</a:t>
              </a:r>
              <a:endParaRPr lang="en-US" sz="1400">
                <a:solidFill>
                  <a:srgbClr val="009900"/>
                </a:solidFill>
              </a:endParaRPr>
            </a:p>
          </p:txBody>
        </p:sp>
        <p:sp>
          <p:nvSpPr>
            <p:cNvPr id="18495" name="Line 63"/>
            <p:cNvSpPr>
              <a:spLocks noChangeShapeType="1"/>
            </p:cNvSpPr>
            <p:nvPr/>
          </p:nvSpPr>
          <p:spPr bwMode="auto">
            <a:xfrm>
              <a:off x="4332" y="2447"/>
              <a:ext cx="100" cy="0"/>
            </a:xfrm>
            <a:prstGeom prst="line">
              <a:avLst/>
            </a:prstGeom>
            <a:noFill/>
            <a:ln w="12700">
              <a:solidFill>
                <a:srgbClr val="003399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18496" name="Text Box 64"/>
            <p:cNvSpPr txBox="1">
              <a:spLocks noChangeArrowheads="1"/>
            </p:cNvSpPr>
            <p:nvPr/>
          </p:nvSpPr>
          <p:spPr bwMode="auto">
            <a:xfrm>
              <a:off x="4382" y="2338"/>
              <a:ext cx="994" cy="19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  <a:buFont typeface="Wingdings" pitchFamily="2" charset="2"/>
                <a:buNone/>
              </a:pPr>
              <a:r>
                <a:rPr lang="ru-RU" sz="1400">
                  <a:solidFill>
                    <a:schemeClr val="accent2"/>
                  </a:solidFill>
                </a:rPr>
                <a:t>Масса орталығы</a:t>
              </a:r>
              <a:endParaRPr lang="en-US" sz="1400">
                <a:solidFill>
                  <a:schemeClr val="accent2"/>
                </a:solidFill>
              </a:endParaRPr>
            </a:p>
          </p:txBody>
        </p:sp>
      </p:grpSp>
      <p:grpSp>
        <p:nvGrpSpPr>
          <p:cNvPr id="18486" name="Group 54"/>
          <p:cNvGrpSpPr>
            <a:grpSpLocks/>
          </p:cNvGrpSpPr>
          <p:nvPr/>
        </p:nvGrpSpPr>
        <p:grpSpPr bwMode="auto">
          <a:xfrm>
            <a:off x="5200650" y="1860550"/>
            <a:ext cx="3371850" cy="3984625"/>
            <a:chOff x="5850" y="364"/>
            <a:chExt cx="2124" cy="2510"/>
          </a:xfrm>
        </p:grpSpPr>
        <p:pic>
          <p:nvPicPr>
            <p:cNvPr id="18477" name="Picture 45" descr="jug off table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850" y="364"/>
              <a:ext cx="2124" cy="2510"/>
            </a:xfrm>
            <a:prstGeom prst="rect">
              <a:avLst/>
            </a:prstGeom>
            <a:noFill/>
          </p:spPr>
        </p:pic>
        <p:sp>
          <p:nvSpPr>
            <p:cNvPr id="18478" name="Line 46"/>
            <p:cNvSpPr>
              <a:spLocks noChangeShapeType="1"/>
            </p:cNvSpPr>
            <p:nvPr/>
          </p:nvSpPr>
          <p:spPr bwMode="auto">
            <a:xfrm flipV="1">
              <a:off x="6548" y="583"/>
              <a:ext cx="0" cy="1081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 type="triangle" w="med" len="med"/>
            </a:ln>
            <a:effectLst/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18479" name="Oval 47"/>
            <p:cNvSpPr>
              <a:spLocks noChangeArrowheads="1"/>
            </p:cNvSpPr>
            <p:nvPr/>
          </p:nvSpPr>
          <p:spPr bwMode="auto">
            <a:xfrm>
              <a:off x="6510" y="1664"/>
              <a:ext cx="77" cy="77"/>
            </a:xfrm>
            <a:prstGeom prst="ellipse">
              <a:avLst/>
            </a:prstGeom>
            <a:solidFill>
              <a:srgbClr val="003399"/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18480" name="Text Box 48"/>
            <p:cNvSpPr txBox="1">
              <a:spLocks noChangeArrowheads="1"/>
            </p:cNvSpPr>
            <p:nvPr/>
          </p:nvSpPr>
          <p:spPr bwMode="auto">
            <a:xfrm>
              <a:off x="5911" y="2345"/>
              <a:ext cx="1234" cy="33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buFont typeface="Wingdings" pitchFamily="2" charset="2"/>
                <a:buNone/>
              </a:pPr>
              <a:r>
                <a:rPr lang="ru-RU" sz="1400">
                  <a:solidFill>
                    <a:srgbClr val="FF3300"/>
                  </a:solidFill>
                </a:rPr>
                <a:t>Салмақ </a:t>
              </a:r>
            </a:p>
            <a:p>
              <a:pPr eaLnBrk="0" hangingPunct="0">
                <a:buFont typeface="Wingdings" pitchFamily="2" charset="2"/>
                <a:buNone/>
              </a:pPr>
              <a:r>
                <a:rPr lang="en-GB" sz="1400">
                  <a:solidFill>
                    <a:srgbClr val="FF3300"/>
                  </a:solidFill>
                </a:rPr>
                <a:t>(</a:t>
              </a:r>
              <a:r>
                <a:rPr lang="kk-KZ" sz="1400">
                  <a:solidFill>
                    <a:srgbClr val="FF3300"/>
                  </a:solidFill>
                </a:rPr>
                <a:t>тартылыс күші</a:t>
              </a:r>
              <a:r>
                <a:rPr lang="en-GB" sz="1400">
                  <a:solidFill>
                    <a:srgbClr val="FF3300"/>
                  </a:solidFill>
                </a:rPr>
                <a:t>)</a:t>
              </a:r>
              <a:endParaRPr lang="en-US" sz="1400">
                <a:solidFill>
                  <a:srgbClr val="FF3300"/>
                </a:solidFill>
              </a:endParaRPr>
            </a:p>
          </p:txBody>
        </p:sp>
        <p:sp>
          <p:nvSpPr>
            <p:cNvPr id="18481" name="Line 49"/>
            <p:cNvSpPr>
              <a:spLocks noChangeShapeType="1"/>
            </p:cNvSpPr>
            <p:nvPr/>
          </p:nvSpPr>
          <p:spPr bwMode="auto">
            <a:xfrm>
              <a:off x="6543" y="628"/>
              <a:ext cx="240" cy="0"/>
            </a:xfrm>
            <a:prstGeom prst="line">
              <a:avLst/>
            </a:prstGeom>
            <a:noFill/>
            <a:ln w="12700">
              <a:solidFill>
                <a:srgbClr val="008000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18482" name="Line 50"/>
            <p:cNvSpPr>
              <a:spLocks noChangeShapeType="1"/>
            </p:cNvSpPr>
            <p:nvPr/>
          </p:nvSpPr>
          <p:spPr bwMode="auto">
            <a:xfrm>
              <a:off x="6550" y="1743"/>
              <a:ext cx="0" cy="771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ffectLst/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18483" name="Text Box 51"/>
            <p:cNvSpPr txBox="1">
              <a:spLocks noChangeArrowheads="1"/>
            </p:cNvSpPr>
            <p:nvPr/>
          </p:nvSpPr>
          <p:spPr bwMode="auto">
            <a:xfrm>
              <a:off x="6699" y="498"/>
              <a:ext cx="870" cy="19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80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  <a:buFont typeface="Wingdings" pitchFamily="2" charset="2"/>
                <a:buNone/>
              </a:pPr>
              <a:r>
                <a:rPr lang="ru-RU" sz="1400">
                  <a:solidFill>
                    <a:srgbClr val="009900"/>
                  </a:solidFill>
                </a:rPr>
                <a:t>Қалыпты күш</a:t>
              </a:r>
              <a:endParaRPr lang="en-US" sz="1400">
                <a:solidFill>
                  <a:srgbClr val="009900"/>
                </a:solidFill>
              </a:endParaRPr>
            </a:p>
          </p:txBody>
        </p:sp>
        <p:sp>
          <p:nvSpPr>
            <p:cNvPr id="18484" name="Line 52"/>
            <p:cNvSpPr>
              <a:spLocks noChangeShapeType="1"/>
            </p:cNvSpPr>
            <p:nvPr/>
          </p:nvSpPr>
          <p:spPr bwMode="auto">
            <a:xfrm>
              <a:off x="6543" y="1704"/>
              <a:ext cx="488" cy="0"/>
            </a:xfrm>
            <a:prstGeom prst="line">
              <a:avLst/>
            </a:prstGeom>
            <a:noFill/>
            <a:ln w="12700">
              <a:solidFill>
                <a:srgbClr val="003399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18485" name="Text Box 53"/>
            <p:cNvSpPr txBox="1">
              <a:spLocks noChangeArrowheads="1"/>
            </p:cNvSpPr>
            <p:nvPr/>
          </p:nvSpPr>
          <p:spPr bwMode="auto">
            <a:xfrm>
              <a:off x="6747" y="1591"/>
              <a:ext cx="998" cy="19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  <a:buFont typeface="Wingdings" pitchFamily="2" charset="2"/>
                <a:buNone/>
              </a:pPr>
              <a:r>
                <a:rPr lang="ru-RU" sz="1400">
                  <a:solidFill>
                    <a:schemeClr val="accent2"/>
                  </a:solidFill>
                </a:rPr>
                <a:t>Масса орталығы</a:t>
              </a:r>
              <a:endParaRPr lang="en-US" sz="1400">
                <a:solidFill>
                  <a:schemeClr val="accent2"/>
                </a:solidFill>
              </a:endParaRPr>
            </a:p>
          </p:txBody>
        </p:sp>
      </p:grpSp>
      <p:grpSp>
        <p:nvGrpSpPr>
          <p:cNvPr id="18469" name="Group 37"/>
          <p:cNvGrpSpPr>
            <a:grpSpLocks/>
          </p:cNvGrpSpPr>
          <p:nvPr/>
        </p:nvGrpSpPr>
        <p:grpSpPr bwMode="auto">
          <a:xfrm>
            <a:off x="5200650" y="1860550"/>
            <a:ext cx="3371850" cy="3984625"/>
            <a:chOff x="-3045" y="739"/>
            <a:chExt cx="2124" cy="2510"/>
          </a:xfrm>
        </p:grpSpPr>
        <p:pic>
          <p:nvPicPr>
            <p:cNvPr id="18470" name="Picture 38" descr="jug on stri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-3045" y="739"/>
              <a:ext cx="2124" cy="2510"/>
            </a:xfrm>
            <a:prstGeom prst="rect">
              <a:avLst/>
            </a:prstGeom>
            <a:noFill/>
          </p:spPr>
        </p:pic>
        <p:sp>
          <p:nvSpPr>
            <p:cNvPr id="18471" name="Oval 39"/>
            <p:cNvSpPr>
              <a:spLocks noChangeArrowheads="1"/>
            </p:cNvSpPr>
            <p:nvPr/>
          </p:nvSpPr>
          <p:spPr bwMode="auto">
            <a:xfrm>
              <a:off x="-1949" y="1976"/>
              <a:ext cx="77" cy="77"/>
            </a:xfrm>
            <a:prstGeom prst="ellipse">
              <a:avLst/>
            </a:prstGeom>
            <a:solidFill>
              <a:srgbClr val="003399"/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18472" name="Text Box 40"/>
            <p:cNvSpPr txBox="1">
              <a:spLocks noChangeArrowheads="1"/>
            </p:cNvSpPr>
            <p:nvPr/>
          </p:nvSpPr>
          <p:spPr bwMode="auto">
            <a:xfrm>
              <a:off x="-2589" y="2780"/>
              <a:ext cx="1356" cy="33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F33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buFont typeface="Wingdings" pitchFamily="2" charset="2"/>
                <a:buNone/>
              </a:pPr>
              <a:r>
                <a:rPr lang="ru-RU" sz="1400">
                  <a:solidFill>
                    <a:srgbClr val="FF3300"/>
                  </a:solidFill>
                </a:rPr>
                <a:t>Салмақ </a:t>
              </a:r>
            </a:p>
            <a:p>
              <a:pPr eaLnBrk="0" hangingPunct="0">
                <a:buFont typeface="Wingdings" pitchFamily="2" charset="2"/>
                <a:buNone/>
              </a:pPr>
              <a:r>
                <a:rPr lang="en-GB" sz="1400">
                  <a:solidFill>
                    <a:srgbClr val="FF3300"/>
                  </a:solidFill>
                </a:rPr>
                <a:t>(</a:t>
              </a:r>
              <a:r>
                <a:rPr lang="kk-KZ" sz="1400">
                  <a:solidFill>
                    <a:srgbClr val="FF3300"/>
                  </a:solidFill>
                </a:rPr>
                <a:t>тартылыс күші</a:t>
              </a:r>
              <a:r>
                <a:rPr lang="en-GB" sz="1400">
                  <a:solidFill>
                    <a:srgbClr val="FF3300"/>
                  </a:solidFill>
                </a:rPr>
                <a:t>)</a:t>
              </a:r>
              <a:endParaRPr lang="en-US" sz="1400">
                <a:solidFill>
                  <a:srgbClr val="FF3300"/>
                </a:solidFill>
              </a:endParaRPr>
            </a:p>
          </p:txBody>
        </p:sp>
        <p:sp>
          <p:nvSpPr>
            <p:cNvPr id="18473" name="Line 41"/>
            <p:cNvSpPr>
              <a:spLocks noChangeShapeType="1"/>
            </p:cNvSpPr>
            <p:nvPr/>
          </p:nvSpPr>
          <p:spPr bwMode="auto">
            <a:xfrm>
              <a:off x="-1909" y="2055"/>
              <a:ext cx="0" cy="771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ffectLst/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18474" name="Line 42"/>
            <p:cNvSpPr>
              <a:spLocks noChangeShapeType="1"/>
            </p:cNvSpPr>
            <p:nvPr/>
          </p:nvSpPr>
          <p:spPr bwMode="auto">
            <a:xfrm>
              <a:off x="-2360" y="2016"/>
              <a:ext cx="460" cy="0"/>
            </a:xfrm>
            <a:prstGeom prst="line">
              <a:avLst/>
            </a:prstGeom>
            <a:noFill/>
            <a:ln w="12700">
              <a:solidFill>
                <a:srgbClr val="003399"/>
              </a:solidFill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18475" name="Rectangle 43"/>
            <p:cNvSpPr>
              <a:spLocks noChangeArrowheads="1"/>
            </p:cNvSpPr>
            <p:nvPr/>
          </p:nvSpPr>
          <p:spPr bwMode="auto">
            <a:xfrm>
              <a:off x="-3012" y="1914"/>
              <a:ext cx="987" cy="19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003399"/>
              </a:solidFill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buFont typeface="Wingdings" pitchFamily="2" charset="2"/>
                <a:buNone/>
              </a:pPr>
              <a:r>
                <a:rPr lang="ru-RU" sz="1400">
                  <a:solidFill>
                    <a:schemeClr val="accent2"/>
                  </a:solidFill>
                </a:rPr>
                <a:t>Масса орталығы</a:t>
              </a:r>
              <a:endParaRPr lang="en-US" sz="1400">
                <a:solidFill>
                  <a:schemeClr val="accent2"/>
                </a:solidFill>
              </a:endParaRPr>
            </a:p>
          </p:txBody>
        </p:sp>
      </p:grpSp>
      <p:sp>
        <p:nvSpPr>
          <p:cNvPr id="18434" name="Text Box 3"/>
          <p:cNvSpPr txBox="1">
            <a:spLocks noChangeArrowheads="1"/>
          </p:cNvSpPr>
          <p:nvPr/>
        </p:nvSpPr>
        <p:spPr bwMode="auto">
          <a:xfrm>
            <a:off x="920750" y="933450"/>
            <a:ext cx="79057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 typeface="Wingdings" pitchFamily="2" charset="2"/>
              <a:buNone/>
            </a:pPr>
            <a:r>
              <a:rPr lang="ru-RU" sz="2800" b="1"/>
              <a:t>Еркін дененің күштік сызбасы </a:t>
            </a:r>
            <a:endParaRPr lang="en-US" sz="2800" b="1"/>
          </a:p>
        </p:txBody>
      </p:sp>
      <p:sp>
        <p:nvSpPr>
          <p:cNvPr id="147460" name="Text Box 4"/>
          <p:cNvSpPr txBox="1">
            <a:spLocks noChangeArrowheads="1"/>
          </p:cNvSpPr>
          <p:nvPr/>
        </p:nvSpPr>
        <p:spPr bwMode="auto">
          <a:xfrm>
            <a:off x="919163" y="4918075"/>
            <a:ext cx="402907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Масса орталығы жіпке ілінген затта да көрінуі мүмкін. Заттың масса орталығы жіп бекітілген бағытыдағы жер болады. </a:t>
            </a:r>
            <a:endParaRPr lang="en-US" sz="1600"/>
          </a:p>
        </p:txBody>
      </p:sp>
      <p:sp>
        <p:nvSpPr>
          <p:cNvPr id="147475" name="Text Box 19"/>
          <p:cNvSpPr txBox="1">
            <a:spLocks noChangeArrowheads="1"/>
          </p:cNvSpPr>
          <p:nvPr/>
        </p:nvSpPr>
        <p:spPr bwMode="auto">
          <a:xfrm>
            <a:off x="919163" y="1687513"/>
            <a:ext cx="38798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Зат массасының орталығы заттың массасы жинақталған нүкте. </a:t>
            </a:r>
            <a:endParaRPr lang="en-US" sz="1600"/>
          </a:p>
        </p:txBody>
      </p:sp>
      <p:sp>
        <p:nvSpPr>
          <p:cNvPr id="147476" name="Text Box 20"/>
          <p:cNvSpPr txBox="1">
            <a:spLocks noChangeArrowheads="1"/>
          </p:cNvSpPr>
          <p:nvPr/>
        </p:nvSpPr>
        <p:spPr bwMode="auto">
          <a:xfrm>
            <a:off x="919163" y="2682875"/>
            <a:ext cx="387985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Мысалы, масса орталығы беткі қабатта болған жағдайда ғана зат беткі қабатта болуы мүмкін. </a:t>
            </a:r>
            <a:endParaRPr lang="en-US" sz="1600"/>
          </a:p>
        </p:txBody>
      </p:sp>
      <p:sp>
        <p:nvSpPr>
          <p:cNvPr id="147477" name="Text Box 21"/>
          <p:cNvSpPr txBox="1">
            <a:spLocks noChangeArrowheads="1"/>
          </p:cNvSpPr>
          <p:nvPr/>
        </p:nvSpPr>
        <p:spPr bwMode="auto">
          <a:xfrm>
            <a:off x="7640638" y="6326188"/>
            <a:ext cx="122396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ru-RU" b="1"/>
              <a:t>Келесі</a:t>
            </a:r>
            <a:r>
              <a:rPr lang="en-US" b="1"/>
              <a:t> &gt;</a:t>
            </a:r>
            <a:endParaRPr lang="en-US" sz="2400"/>
          </a:p>
        </p:txBody>
      </p:sp>
      <p:sp>
        <p:nvSpPr>
          <p:cNvPr id="147478" name="Text Box 22"/>
          <p:cNvSpPr txBox="1">
            <a:spLocks noChangeArrowheads="1"/>
          </p:cNvSpPr>
          <p:nvPr/>
        </p:nvSpPr>
        <p:spPr bwMode="auto">
          <a:xfrm>
            <a:off x="919163" y="3922713"/>
            <a:ext cx="395128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Егер масса орталығы беткі қабатта болмаса, зат құлап кетеді. </a:t>
            </a:r>
            <a:endParaRPr lang="en-US" sz="1600"/>
          </a:p>
        </p:txBody>
      </p:sp>
      <p:grpSp>
        <p:nvGrpSpPr>
          <p:cNvPr id="18498" name="Group 66"/>
          <p:cNvGrpSpPr>
            <a:grpSpLocks/>
          </p:cNvGrpSpPr>
          <p:nvPr/>
        </p:nvGrpSpPr>
        <p:grpSpPr bwMode="auto">
          <a:xfrm>
            <a:off x="0" y="0"/>
            <a:ext cx="3473450" cy="1108075"/>
            <a:chOff x="4034" y="1718"/>
            <a:chExt cx="2620" cy="706"/>
          </a:xfrm>
        </p:grpSpPr>
        <p:pic>
          <p:nvPicPr>
            <p:cNvPr id="18499" name="Picture 67" descr="right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DFFFE"/>
                </a:clrFrom>
                <a:clrTo>
                  <a:srgbClr val="FDFF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94" y="1718"/>
              <a:ext cx="1660" cy="339"/>
            </a:xfrm>
            <a:prstGeom prst="rect">
              <a:avLst/>
            </a:prstGeom>
            <a:noFill/>
          </p:spPr>
        </p:pic>
        <p:pic>
          <p:nvPicPr>
            <p:cNvPr id="18500" name="Picture 68" descr="left1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BFDFC"/>
                </a:clrFrom>
                <a:clrTo>
                  <a:srgbClr val="FBFDFC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1718"/>
              <a:ext cx="964" cy="339"/>
            </a:xfrm>
            <a:prstGeom prst="rect">
              <a:avLst/>
            </a:prstGeom>
            <a:noFill/>
          </p:spPr>
        </p:pic>
        <p:pic>
          <p:nvPicPr>
            <p:cNvPr id="18501" name="Picture 69" descr="left2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2052"/>
              <a:ext cx="833" cy="99"/>
            </a:xfrm>
            <a:prstGeom prst="rect">
              <a:avLst/>
            </a:prstGeom>
            <a:noFill/>
          </p:spPr>
        </p:pic>
        <p:pic>
          <p:nvPicPr>
            <p:cNvPr id="18502" name="Picture 70" descr="left3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6" y="2145"/>
              <a:ext cx="784" cy="100"/>
            </a:xfrm>
            <a:prstGeom prst="rect">
              <a:avLst/>
            </a:prstGeom>
            <a:noFill/>
          </p:spPr>
        </p:pic>
        <p:pic>
          <p:nvPicPr>
            <p:cNvPr id="18503" name="Picture 71" descr="left4"/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244"/>
              <a:ext cx="702" cy="118"/>
            </a:xfrm>
            <a:prstGeom prst="rect">
              <a:avLst/>
            </a:prstGeom>
            <a:noFill/>
          </p:spPr>
        </p:pic>
        <p:pic>
          <p:nvPicPr>
            <p:cNvPr id="18504" name="Picture 72" descr="left5"/>
            <p:cNvPicPr>
              <a:picLocks noChangeAspect="1" noChangeArrowheads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357"/>
              <a:ext cx="447" cy="67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7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7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8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7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47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47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460" grpId="0" autoUpdateAnimBg="0"/>
      <p:bldP spid="147475" grpId="0" autoUpdateAnimBg="0"/>
      <p:bldP spid="147476" grpId="0" autoUpdateAnimBg="0"/>
      <p:bldP spid="147477" grpId="0" autoUpdateAnimBg="0"/>
      <p:bldP spid="147478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pic>
        <p:nvPicPr>
          <p:cNvPr id="178204" name="Picture 28" descr="trolley"/>
          <p:cNvPicPr>
            <a:picLocks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5800725" y="1693863"/>
            <a:ext cx="2725738" cy="2743200"/>
          </a:xfrm>
          <a:noFill/>
        </p:spPr>
      </p:pic>
      <p:sp>
        <p:nvSpPr>
          <p:cNvPr id="19459" name="Text Box 2"/>
          <p:cNvSpPr txBox="1">
            <a:spLocks noChangeArrowheads="1"/>
          </p:cNvSpPr>
          <p:nvPr/>
        </p:nvSpPr>
        <p:spPr bwMode="auto">
          <a:xfrm>
            <a:off x="920750" y="933450"/>
            <a:ext cx="79057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 typeface="Wingdings" pitchFamily="2" charset="2"/>
              <a:buNone/>
            </a:pPr>
            <a:r>
              <a:rPr lang="ru-RU" sz="2800" b="1"/>
              <a:t>Еркін дененің күштік сызбасы</a:t>
            </a:r>
            <a:r>
              <a:rPr lang="ru-RU" sz="2800"/>
              <a:t> </a:t>
            </a:r>
          </a:p>
        </p:txBody>
      </p:sp>
      <p:sp>
        <p:nvSpPr>
          <p:cNvPr id="178179" name="Text Box 3"/>
          <p:cNvSpPr txBox="1">
            <a:spLocks noChangeArrowheads="1"/>
          </p:cNvSpPr>
          <p:nvPr/>
        </p:nvSpPr>
        <p:spPr bwMode="auto">
          <a:xfrm>
            <a:off x="884238" y="1687513"/>
            <a:ext cx="3689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b="1"/>
              <a:t>1-мысал</a:t>
            </a:r>
            <a:endParaRPr lang="en-US" b="1"/>
          </a:p>
        </p:txBody>
      </p:sp>
      <p:sp>
        <p:nvSpPr>
          <p:cNvPr id="178180" name="Text Box 4"/>
          <p:cNvSpPr txBox="1">
            <a:spLocks noChangeArrowheads="1"/>
          </p:cNvSpPr>
          <p:nvPr/>
        </p:nvSpPr>
        <p:spPr bwMode="auto">
          <a:xfrm>
            <a:off x="884238" y="2800350"/>
            <a:ext cx="36893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Үлкен қорабы бар қозғалмайтын арбаны елестетіңіз. </a:t>
            </a:r>
            <a:endParaRPr lang="en-US" sz="1600"/>
          </a:p>
        </p:txBody>
      </p:sp>
      <p:sp>
        <p:nvSpPr>
          <p:cNvPr id="178181" name="Text Box 5"/>
          <p:cNvSpPr txBox="1">
            <a:spLocks noChangeArrowheads="1"/>
          </p:cNvSpPr>
          <p:nvPr/>
        </p:nvSpPr>
        <p:spPr bwMode="auto">
          <a:xfrm>
            <a:off x="884238" y="3463925"/>
            <a:ext cx="36893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Үлкен қорап арбаның бір бөлігі деп саналуы мүмкін. </a:t>
            </a:r>
            <a:endParaRPr lang="en-US" sz="1600"/>
          </a:p>
        </p:txBody>
      </p:sp>
      <p:sp>
        <p:nvSpPr>
          <p:cNvPr id="178183" name="Text Box 7"/>
          <p:cNvSpPr txBox="1">
            <a:spLocks noChangeArrowheads="1"/>
          </p:cNvSpPr>
          <p:nvPr/>
        </p:nvSpPr>
        <p:spPr bwMode="auto">
          <a:xfrm>
            <a:off x="884238" y="4127500"/>
            <a:ext cx="448945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Арбаға және қорапқа әсер ететін тартылыс күшінің төмен қарай әсер етуі көрсетілуі мүмкін. </a:t>
            </a:r>
            <a:endParaRPr lang="en-US" sz="1600"/>
          </a:p>
        </p:txBody>
      </p:sp>
      <p:sp>
        <p:nvSpPr>
          <p:cNvPr id="178187" name="Text Box 11"/>
          <p:cNvSpPr txBox="1">
            <a:spLocks noChangeArrowheads="1"/>
          </p:cNvSpPr>
          <p:nvPr/>
        </p:nvSpPr>
        <p:spPr bwMode="auto">
          <a:xfrm>
            <a:off x="7715250" y="6326188"/>
            <a:ext cx="1149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ru-RU" b="1"/>
              <a:t>Келес</a:t>
            </a:r>
            <a:r>
              <a:rPr lang="en-GB" b="1"/>
              <a:t>i </a:t>
            </a:r>
            <a:r>
              <a:rPr lang="en-US" b="1"/>
              <a:t>&gt;</a:t>
            </a:r>
            <a:endParaRPr lang="en-US" sz="2400"/>
          </a:p>
        </p:txBody>
      </p:sp>
      <p:sp>
        <p:nvSpPr>
          <p:cNvPr id="178191" name="Text Box 15"/>
          <p:cNvSpPr txBox="1">
            <a:spLocks noChangeArrowheads="1"/>
          </p:cNvSpPr>
          <p:nvPr/>
        </p:nvSpPr>
        <p:spPr bwMode="auto">
          <a:xfrm>
            <a:off x="884238" y="5035550"/>
            <a:ext cx="493871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Жерге көрсетілетін қалыпты күш қарама-қарсы бағытта қозғалатыны көрсетілуі мүмкін. </a:t>
            </a:r>
            <a:endParaRPr lang="en-US" sz="1600"/>
          </a:p>
        </p:txBody>
      </p:sp>
      <p:sp>
        <p:nvSpPr>
          <p:cNvPr id="178192" name="Text Box 16"/>
          <p:cNvSpPr txBox="1">
            <a:spLocks noChangeArrowheads="1"/>
          </p:cNvSpPr>
          <p:nvPr/>
        </p:nvSpPr>
        <p:spPr bwMode="auto">
          <a:xfrm>
            <a:off x="884238" y="5699125"/>
            <a:ext cx="7829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Арба қозғалмайтын болғандықтан, күш тепе-теңдікте болады. </a:t>
            </a:r>
            <a:endParaRPr lang="en-US" sz="1600"/>
          </a:p>
        </p:txBody>
      </p:sp>
      <p:sp>
        <p:nvSpPr>
          <p:cNvPr id="178198" name="Line 22"/>
          <p:cNvSpPr>
            <a:spLocks noChangeShapeType="1"/>
          </p:cNvSpPr>
          <p:nvPr/>
        </p:nvSpPr>
        <p:spPr bwMode="auto">
          <a:xfrm flipV="1">
            <a:off x="6973888" y="1714500"/>
            <a:ext cx="1587" cy="1374775"/>
          </a:xfrm>
          <a:prstGeom prst="line">
            <a:avLst/>
          </a:prstGeom>
          <a:noFill/>
          <a:ln w="38100">
            <a:solidFill>
              <a:srgbClr val="009900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78203" name="Text Box 27"/>
          <p:cNvSpPr txBox="1">
            <a:spLocks noChangeArrowheads="1"/>
          </p:cNvSpPr>
          <p:nvPr/>
        </p:nvSpPr>
        <p:spPr bwMode="auto">
          <a:xfrm>
            <a:off x="884238" y="2136775"/>
            <a:ext cx="36893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Бұл мысалда біз еркін дененің сызбасын сызамыз. </a:t>
            </a:r>
            <a:endParaRPr lang="en-US" sz="1600"/>
          </a:p>
        </p:txBody>
      </p:sp>
      <p:grpSp>
        <p:nvGrpSpPr>
          <p:cNvPr id="19479" name="Group 23"/>
          <p:cNvGrpSpPr>
            <a:grpSpLocks/>
          </p:cNvGrpSpPr>
          <p:nvPr/>
        </p:nvGrpSpPr>
        <p:grpSpPr bwMode="auto">
          <a:xfrm>
            <a:off x="6902450" y="3094038"/>
            <a:ext cx="130175" cy="1671637"/>
            <a:chOff x="4428" y="1949"/>
            <a:chExt cx="82" cy="1053"/>
          </a:xfrm>
        </p:grpSpPr>
        <p:sp>
          <p:nvSpPr>
            <p:cNvPr id="19480" name="Line 24"/>
            <p:cNvSpPr>
              <a:spLocks noChangeShapeType="1"/>
            </p:cNvSpPr>
            <p:nvPr/>
          </p:nvSpPr>
          <p:spPr bwMode="auto">
            <a:xfrm flipH="1">
              <a:off x="4463" y="2000"/>
              <a:ext cx="12" cy="100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ffectLst/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19481" name="Oval 25"/>
            <p:cNvSpPr>
              <a:spLocks noChangeArrowheads="1"/>
            </p:cNvSpPr>
            <p:nvPr/>
          </p:nvSpPr>
          <p:spPr bwMode="auto">
            <a:xfrm>
              <a:off x="4428" y="1949"/>
              <a:ext cx="82" cy="96"/>
            </a:xfrm>
            <a:prstGeom prst="ellipse">
              <a:avLst/>
            </a:prstGeom>
            <a:solidFill>
              <a:schemeClr val="accent2"/>
            </a:solidFill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</p:grpSp>
      <p:grpSp>
        <p:nvGrpSpPr>
          <p:cNvPr id="19482" name="Group 26"/>
          <p:cNvGrpSpPr>
            <a:grpSpLocks/>
          </p:cNvGrpSpPr>
          <p:nvPr/>
        </p:nvGrpSpPr>
        <p:grpSpPr bwMode="auto">
          <a:xfrm>
            <a:off x="0" y="0"/>
            <a:ext cx="3473450" cy="1108075"/>
            <a:chOff x="4034" y="1718"/>
            <a:chExt cx="2620" cy="706"/>
          </a:xfrm>
        </p:grpSpPr>
        <p:pic>
          <p:nvPicPr>
            <p:cNvPr id="19483" name="Picture 27" descr="right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DFFFE"/>
                </a:clrFrom>
                <a:clrTo>
                  <a:srgbClr val="FDFF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94" y="1718"/>
              <a:ext cx="1660" cy="339"/>
            </a:xfrm>
            <a:prstGeom prst="rect">
              <a:avLst/>
            </a:prstGeom>
            <a:noFill/>
          </p:spPr>
        </p:pic>
        <p:pic>
          <p:nvPicPr>
            <p:cNvPr id="19484" name="Picture 28" descr="left1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BFDFC"/>
                </a:clrFrom>
                <a:clrTo>
                  <a:srgbClr val="FBFDFC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1718"/>
              <a:ext cx="964" cy="339"/>
            </a:xfrm>
            <a:prstGeom prst="rect">
              <a:avLst/>
            </a:prstGeom>
            <a:noFill/>
          </p:spPr>
        </p:pic>
        <p:pic>
          <p:nvPicPr>
            <p:cNvPr id="19485" name="Picture 29" descr="left2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2052"/>
              <a:ext cx="833" cy="99"/>
            </a:xfrm>
            <a:prstGeom prst="rect">
              <a:avLst/>
            </a:prstGeom>
            <a:noFill/>
          </p:spPr>
        </p:pic>
        <p:pic>
          <p:nvPicPr>
            <p:cNvPr id="19486" name="Picture 30" descr="left3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6" y="2145"/>
              <a:ext cx="784" cy="100"/>
            </a:xfrm>
            <a:prstGeom prst="rect">
              <a:avLst/>
            </a:prstGeom>
            <a:noFill/>
          </p:spPr>
        </p:pic>
        <p:pic>
          <p:nvPicPr>
            <p:cNvPr id="19487" name="Picture 31" descr="left4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244"/>
              <a:ext cx="702" cy="118"/>
            </a:xfrm>
            <a:prstGeom prst="rect">
              <a:avLst/>
            </a:prstGeom>
            <a:noFill/>
          </p:spPr>
        </p:pic>
        <p:pic>
          <p:nvPicPr>
            <p:cNvPr id="19488" name="Picture 32" descr="left5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357"/>
              <a:ext cx="447" cy="67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8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8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7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78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78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9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78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7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78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78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179" grpId="0" autoUpdateAnimBg="0"/>
      <p:bldP spid="178180" grpId="0" autoUpdateAnimBg="0"/>
      <p:bldP spid="178181" grpId="0" autoUpdateAnimBg="0"/>
      <p:bldP spid="178183" grpId="0" autoUpdateAnimBg="0"/>
      <p:bldP spid="178187" grpId="0" autoUpdateAnimBg="0"/>
      <p:bldP spid="178191" grpId="0" autoUpdateAnimBg="0"/>
      <p:bldP spid="178192" grpId="0" autoUpdateAnimBg="0"/>
      <p:bldP spid="178198" grpId="0" animBg="1"/>
      <p:bldP spid="178203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pic>
        <p:nvPicPr>
          <p:cNvPr id="149553" name="Picture 49" descr="trolleyPulling"/>
          <p:cNvPicPr>
            <a:picLocks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5141913" y="1760538"/>
            <a:ext cx="3079750" cy="2832100"/>
          </a:xfrm>
          <a:noFill/>
        </p:spPr>
      </p:pic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919163" y="933450"/>
            <a:ext cx="79057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 typeface="Wingdings" pitchFamily="2" charset="2"/>
              <a:buNone/>
            </a:pPr>
            <a:r>
              <a:rPr lang="ru-RU" sz="2800" b="1"/>
              <a:t>Еркін дененің күштік сызбасы</a:t>
            </a:r>
            <a:r>
              <a:rPr lang="ru-RU" sz="2800"/>
              <a:t> </a:t>
            </a:r>
          </a:p>
        </p:txBody>
      </p:sp>
      <p:sp>
        <p:nvSpPr>
          <p:cNvPr id="149508" name="Text Box 4"/>
          <p:cNvSpPr txBox="1">
            <a:spLocks noChangeArrowheads="1"/>
          </p:cNvSpPr>
          <p:nvPr/>
        </p:nvSpPr>
        <p:spPr bwMode="auto">
          <a:xfrm>
            <a:off x="884238" y="1687513"/>
            <a:ext cx="3689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 b="1"/>
              <a:t>1-мысал </a:t>
            </a:r>
            <a:r>
              <a:rPr lang="en-US" sz="1600"/>
              <a:t>(</a:t>
            </a:r>
            <a:r>
              <a:rPr lang="kk-KZ" sz="1600"/>
              <a:t>жалғасы</a:t>
            </a:r>
            <a:r>
              <a:rPr lang="en-US" sz="1600"/>
              <a:t>)</a:t>
            </a:r>
          </a:p>
        </p:txBody>
      </p:sp>
      <p:sp>
        <p:nvSpPr>
          <p:cNvPr id="149509" name="Text Box 5"/>
          <p:cNvSpPr txBox="1">
            <a:spLocks noChangeArrowheads="1"/>
          </p:cNvSpPr>
          <p:nvPr/>
        </p:nvSpPr>
        <p:spPr bwMode="auto">
          <a:xfrm>
            <a:off x="884238" y="2095500"/>
            <a:ext cx="366871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Енді арбаны сүйретіп келе жатқан адамды елестетіңіз. </a:t>
            </a:r>
            <a:endParaRPr lang="en-US" sz="1600"/>
          </a:p>
        </p:txBody>
      </p:sp>
      <p:sp>
        <p:nvSpPr>
          <p:cNvPr id="149515" name="Text Box 11"/>
          <p:cNvSpPr txBox="1">
            <a:spLocks noChangeArrowheads="1"/>
          </p:cNvSpPr>
          <p:nvPr/>
        </p:nvSpPr>
        <p:spPr bwMode="auto">
          <a:xfrm>
            <a:off x="884238" y="2749550"/>
            <a:ext cx="368935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Арбаға (қорапты қоса алғанда) әсер ететін тартылыс күші және қалыпты күш өзгермейді. </a:t>
            </a:r>
            <a:endParaRPr lang="en-US" sz="1600"/>
          </a:p>
        </p:txBody>
      </p:sp>
      <p:sp>
        <p:nvSpPr>
          <p:cNvPr id="149521" name="Text Box 17"/>
          <p:cNvSpPr txBox="1">
            <a:spLocks noChangeArrowheads="1"/>
          </p:cNvSpPr>
          <p:nvPr/>
        </p:nvSpPr>
        <p:spPr bwMode="auto">
          <a:xfrm>
            <a:off x="7739063" y="6326188"/>
            <a:ext cx="1125537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ru-RU" b="1"/>
              <a:t>Келесі </a:t>
            </a:r>
            <a:r>
              <a:rPr lang="en-US" b="1"/>
              <a:t>&gt;</a:t>
            </a:r>
            <a:endParaRPr lang="en-US" sz="2400"/>
          </a:p>
        </p:txBody>
      </p:sp>
      <p:sp>
        <p:nvSpPr>
          <p:cNvPr id="149527" name="Text Box 23"/>
          <p:cNvSpPr txBox="1">
            <a:spLocks noChangeArrowheads="1"/>
          </p:cNvSpPr>
          <p:nvPr/>
        </p:nvSpPr>
        <p:spPr bwMode="auto">
          <a:xfrm>
            <a:off x="884238" y="3648075"/>
            <a:ext cx="368935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Арбаны жүргізген кезде адамның қолданған тартылу күші адам жаққа әсер еткендігі көрсетілген. </a:t>
            </a:r>
            <a:endParaRPr lang="en-US" sz="1600"/>
          </a:p>
        </p:txBody>
      </p:sp>
      <p:sp>
        <p:nvSpPr>
          <p:cNvPr id="149528" name="Text Box 24"/>
          <p:cNvSpPr txBox="1">
            <a:spLocks noChangeArrowheads="1"/>
          </p:cNvSpPr>
          <p:nvPr/>
        </p:nvSpPr>
        <p:spPr bwMode="auto">
          <a:xfrm>
            <a:off x="884238" y="4546600"/>
            <a:ext cx="405447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Арба мен жердің арасындағы үйкеліс күші қарама-қайшы бағытта әрекет ететіндігі көрсетілген. </a:t>
            </a:r>
            <a:endParaRPr lang="en-US" sz="1600"/>
          </a:p>
        </p:txBody>
      </p:sp>
      <p:sp>
        <p:nvSpPr>
          <p:cNvPr id="149541" name="Line 37"/>
          <p:cNvSpPr>
            <a:spLocks noChangeShapeType="1"/>
          </p:cNvSpPr>
          <p:nvPr/>
        </p:nvSpPr>
        <p:spPr bwMode="auto">
          <a:xfrm>
            <a:off x="7202488" y="3452813"/>
            <a:ext cx="676275" cy="1587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49539" name="Line 35"/>
          <p:cNvSpPr>
            <a:spLocks noChangeShapeType="1"/>
          </p:cNvSpPr>
          <p:nvPr/>
        </p:nvSpPr>
        <p:spPr bwMode="auto">
          <a:xfrm flipH="1" flipV="1">
            <a:off x="5545138" y="2032000"/>
            <a:ext cx="1643062" cy="1420813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49552" name="Text Box 48"/>
          <p:cNvSpPr txBox="1">
            <a:spLocks noChangeArrowheads="1"/>
          </p:cNvSpPr>
          <p:nvPr/>
        </p:nvSpPr>
        <p:spPr bwMode="auto">
          <a:xfrm>
            <a:off x="884238" y="5445125"/>
            <a:ext cx="744537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Өздеріңіз күткендей, арба адамның бағытында қозғалады, өйткені тартылу күші үйкеліс күшіне қарағанда артық. Мұны бағыттың шамасына қарай көруге болады. </a:t>
            </a:r>
            <a:endParaRPr lang="en-US" sz="1600"/>
          </a:p>
        </p:txBody>
      </p:sp>
      <p:grpSp>
        <p:nvGrpSpPr>
          <p:cNvPr id="20499" name="Group 19"/>
          <p:cNvGrpSpPr>
            <a:grpSpLocks/>
          </p:cNvGrpSpPr>
          <p:nvPr/>
        </p:nvGrpSpPr>
        <p:grpSpPr bwMode="auto">
          <a:xfrm rot="-3320387">
            <a:off x="7123113" y="2089150"/>
            <a:ext cx="1120775" cy="2962275"/>
            <a:chOff x="4432" y="1080"/>
            <a:chExt cx="82" cy="1922"/>
          </a:xfrm>
        </p:grpSpPr>
        <p:sp>
          <p:nvSpPr>
            <p:cNvPr id="20500" name="Line 20"/>
            <p:cNvSpPr>
              <a:spLocks noChangeShapeType="1"/>
            </p:cNvSpPr>
            <p:nvPr/>
          </p:nvSpPr>
          <p:spPr bwMode="auto">
            <a:xfrm flipV="1">
              <a:off x="4473" y="1080"/>
              <a:ext cx="1" cy="866"/>
            </a:xfrm>
            <a:prstGeom prst="line">
              <a:avLst/>
            </a:prstGeom>
            <a:noFill/>
            <a:ln w="38100">
              <a:solidFill>
                <a:srgbClr val="009900"/>
              </a:solidFill>
              <a:round/>
              <a:headEnd/>
              <a:tailEnd type="triangle" w="med" len="med"/>
            </a:ln>
            <a:effectLst/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20501" name="Line 21"/>
            <p:cNvSpPr>
              <a:spLocks noChangeShapeType="1"/>
            </p:cNvSpPr>
            <p:nvPr/>
          </p:nvSpPr>
          <p:spPr bwMode="auto">
            <a:xfrm flipH="1">
              <a:off x="4461" y="2000"/>
              <a:ext cx="12" cy="100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ffectLst/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20502" name="Oval 22"/>
            <p:cNvSpPr>
              <a:spLocks noChangeArrowheads="1"/>
            </p:cNvSpPr>
            <p:nvPr/>
          </p:nvSpPr>
          <p:spPr bwMode="auto">
            <a:xfrm>
              <a:off x="4432" y="1949"/>
              <a:ext cx="82" cy="96"/>
            </a:xfrm>
            <a:prstGeom prst="ellipse">
              <a:avLst/>
            </a:prstGeom>
            <a:solidFill>
              <a:schemeClr val="accent2"/>
            </a:solidFill>
            <a:ln w="381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</p:grpSp>
      <p:grpSp>
        <p:nvGrpSpPr>
          <p:cNvPr id="20503" name="Group 23"/>
          <p:cNvGrpSpPr>
            <a:grpSpLocks/>
          </p:cNvGrpSpPr>
          <p:nvPr/>
        </p:nvGrpSpPr>
        <p:grpSpPr bwMode="auto">
          <a:xfrm>
            <a:off x="0" y="0"/>
            <a:ext cx="3473450" cy="1108075"/>
            <a:chOff x="4034" y="1718"/>
            <a:chExt cx="2620" cy="706"/>
          </a:xfrm>
        </p:grpSpPr>
        <p:pic>
          <p:nvPicPr>
            <p:cNvPr id="20504" name="Picture 24" descr="right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DFFFE"/>
                </a:clrFrom>
                <a:clrTo>
                  <a:srgbClr val="FDFF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94" y="1718"/>
              <a:ext cx="1660" cy="339"/>
            </a:xfrm>
            <a:prstGeom prst="rect">
              <a:avLst/>
            </a:prstGeom>
            <a:noFill/>
          </p:spPr>
        </p:pic>
        <p:pic>
          <p:nvPicPr>
            <p:cNvPr id="20505" name="Picture 25" descr="left1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BFDFC"/>
                </a:clrFrom>
                <a:clrTo>
                  <a:srgbClr val="FBFDFC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1718"/>
              <a:ext cx="964" cy="339"/>
            </a:xfrm>
            <a:prstGeom prst="rect">
              <a:avLst/>
            </a:prstGeom>
            <a:noFill/>
          </p:spPr>
        </p:pic>
        <p:pic>
          <p:nvPicPr>
            <p:cNvPr id="20506" name="Picture 26" descr="left2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2052"/>
              <a:ext cx="833" cy="99"/>
            </a:xfrm>
            <a:prstGeom prst="rect">
              <a:avLst/>
            </a:prstGeom>
            <a:noFill/>
          </p:spPr>
        </p:pic>
        <p:pic>
          <p:nvPicPr>
            <p:cNvPr id="20507" name="Picture 27" descr="left3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6" y="2145"/>
              <a:ext cx="784" cy="100"/>
            </a:xfrm>
            <a:prstGeom prst="rect">
              <a:avLst/>
            </a:prstGeom>
            <a:noFill/>
          </p:spPr>
        </p:pic>
        <p:pic>
          <p:nvPicPr>
            <p:cNvPr id="20508" name="Picture 28" descr="left4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244"/>
              <a:ext cx="702" cy="118"/>
            </a:xfrm>
            <a:prstGeom prst="rect">
              <a:avLst/>
            </a:prstGeom>
            <a:noFill/>
          </p:spPr>
        </p:pic>
        <p:pic>
          <p:nvPicPr>
            <p:cNvPr id="20509" name="Picture 29" descr="left5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357"/>
              <a:ext cx="447" cy="67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9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9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49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9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9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49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49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9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49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149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08" grpId="0" autoUpdateAnimBg="0"/>
      <p:bldP spid="149509" grpId="0" autoUpdateAnimBg="0"/>
      <p:bldP spid="149515" grpId="0" autoUpdateAnimBg="0"/>
      <p:bldP spid="149521" grpId="0" autoUpdateAnimBg="0"/>
      <p:bldP spid="149527" grpId="0" autoUpdateAnimBg="0"/>
      <p:bldP spid="149528" grpId="0" autoUpdateAnimBg="0"/>
      <p:bldP spid="149541" grpId="0" animBg="1"/>
      <p:bldP spid="149539" grpId="0" animBg="1"/>
      <p:bldP spid="149552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47161" name="Text Box 57"/>
          <p:cNvSpPr txBox="1">
            <a:spLocks noChangeArrowheads="1"/>
          </p:cNvSpPr>
          <p:nvPr/>
        </p:nvSpPr>
        <p:spPr bwMode="auto">
          <a:xfrm>
            <a:off x="919163" y="3087688"/>
            <a:ext cx="387985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ru-RU" sz="1600"/>
              <a:t>Затқа күш қолдану </a:t>
            </a:r>
            <a:r>
              <a:rPr lang="ru-RU" sz="1600" b="1"/>
              <a:t>деформацияға</a:t>
            </a:r>
            <a:r>
              <a:rPr lang="ru-RU" sz="1600"/>
              <a:t> немесе </a:t>
            </a:r>
            <a:r>
              <a:rPr lang="ru-RU" sz="1600" b="1"/>
              <a:t>қозғалыстың өзгеруіне</a:t>
            </a:r>
            <a:r>
              <a:rPr lang="ru-RU" sz="1600"/>
              <a:t> әкеп соқтырады. </a:t>
            </a:r>
            <a:endParaRPr lang="en-US" sz="1600"/>
          </a:p>
        </p:txBody>
      </p:sp>
      <p:sp>
        <p:nvSpPr>
          <p:cNvPr id="47178" name="Text Box 74"/>
          <p:cNvSpPr txBox="1">
            <a:spLocks noChangeArrowheads="1"/>
          </p:cNvSpPr>
          <p:nvPr/>
        </p:nvSpPr>
        <p:spPr bwMode="auto">
          <a:xfrm>
            <a:off x="919163" y="1687513"/>
            <a:ext cx="38544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ru-RU" sz="1600"/>
              <a:t>Күш әрқашан «соққы» немесе «</a:t>
            </a:r>
            <a:r>
              <a:rPr lang="kk-KZ" sz="1600"/>
              <a:t>тартым</a:t>
            </a:r>
            <a:r>
              <a:rPr lang="ru-RU" sz="1600"/>
              <a:t>» ретінде анықталады. </a:t>
            </a:r>
            <a:endParaRPr lang="en-US" sz="1600"/>
          </a:p>
        </p:txBody>
      </p:sp>
      <p:sp>
        <p:nvSpPr>
          <p:cNvPr id="47201" name="Text Box 97"/>
          <p:cNvSpPr txBox="1">
            <a:spLocks noChangeArrowheads="1"/>
          </p:cNvSpPr>
          <p:nvPr/>
        </p:nvSpPr>
        <p:spPr bwMode="auto">
          <a:xfrm>
            <a:off x="919163" y="4732338"/>
            <a:ext cx="5732462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</a:pPr>
            <a:r>
              <a:rPr lang="ru-RU" sz="1600"/>
              <a:t>Осы көрсетілімде сіз күштің бірқатар түрлері, олардың заттың қозғалысына әсерін және талдаудың қолдану тәсілдерін білесіз.</a:t>
            </a:r>
            <a:endParaRPr lang="en-US" sz="1600"/>
          </a:p>
        </p:txBody>
      </p:sp>
      <p:sp>
        <p:nvSpPr>
          <p:cNvPr id="47217" name="Text Box 113"/>
          <p:cNvSpPr txBox="1">
            <a:spLocks noChangeArrowheads="1"/>
          </p:cNvSpPr>
          <p:nvPr/>
        </p:nvSpPr>
        <p:spPr bwMode="auto">
          <a:xfrm>
            <a:off x="7640638" y="6326188"/>
            <a:ext cx="12239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ru-RU" b="1"/>
              <a:t>Келесі</a:t>
            </a:r>
            <a:r>
              <a:rPr lang="en-US" b="1"/>
              <a:t> &gt;</a:t>
            </a:r>
            <a:endParaRPr lang="en-US" sz="2400"/>
          </a:p>
        </p:txBody>
      </p:sp>
      <p:grpSp>
        <p:nvGrpSpPr>
          <p:cNvPr id="3086" name="Group 14"/>
          <p:cNvGrpSpPr>
            <a:grpSpLocks/>
          </p:cNvGrpSpPr>
          <p:nvPr/>
        </p:nvGrpSpPr>
        <p:grpSpPr bwMode="auto">
          <a:xfrm>
            <a:off x="4956175" y="1714500"/>
            <a:ext cx="3810000" cy="2863850"/>
            <a:chOff x="3122" y="1080"/>
            <a:chExt cx="2400" cy="1804"/>
          </a:xfrm>
        </p:grpSpPr>
        <p:pic>
          <p:nvPicPr>
            <p:cNvPr id="3081" name="Picture 115" descr="push and pull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122" y="1080"/>
              <a:ext cx="2400" cy="18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82" name="Text Box 117"/>
            <p:cNvSpPr txBox="1">
              <a:spLocks noChangeArrowheads="1"/>
            </p:cNvSpPr>
            <p:nvPr/>
          </p:nvSpPr>
          <p:spPr bwMode="auto">
            <a:xfrm>
              <a:off x="3155" y="1103"/>
              <a:ext cx="83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  <a:buFont typeface="Wingdings" pitchFamily="2" charset="2"/>
                <a:buNone/>
              </a:pPr>
              <a:r>
                <a:rPr lang="ru-RU"/>
                <a:t>соққы</a:t>
              </a:r>
              <a:endParaRPr lang="en-US"/>
            </a:p>
          </p:txBody>
        </p:sp>
        <p:sp>
          <p:nvSpPr>
            <p:cNvPr id="3083" name="Text Box 118"/>
            <p:cNvSpPr txBox="1">
              <a:spLocks noChangeArrowheads="1"/>
            </p:cNvSpPr>
            <p:nvPr/>
          </p:nvSpPr>
          <p:spPr bwMode="auto">
            <a:xfrm>
              <a:off x="4643" y="2603"/>
              <a:ext cx="83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eaLnBrk="0" hangingPunct="0">
                <a:spcBef>
                  <a:spcPct val="50000"/>
                </a:spcBef>
                <a:buFont typeface="Wingdings" pitchFamily="2" charset="2"/>
                <a:buNone/>
              </a:pPr>
              <a:r>
                <a:rPr lang="en-GB"/>
                <a:t> </a:t>
              </a:r>
              <a:r>
                <a:rPr lang="kk-KZ"/>
                <a:t>тартым</a:t>
              </a:r>
              <a:endParaRPr lang="en-US"/>
            </a:p>
          </p:txBody>
        </p:sp>
      </p:grpSp>
      <p:pic>
        <p:nvPicPr>
          <p:cNvPr id="47224" name="Picture 120" descr="deform and move"/>
          <p:cNvPicPr>
            <a:picLocks noChangeAspect="1" noChangeArrowheads="1"/>
          </p:cNvPicPr>
          <p:nvPr>
            <p:ph sz="half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4948238" y="1706563"/>
            <a:ext cx="3810000" cy="2863850"/>
          </a:xfrm>
          <a:noFill/>
        </p:spPr>
      </p:pic>
      <p:grpSp>
        <p:nvGrpSpPr>
          <p:cNvPr id="3094" name="Group 22"/>
          <p:cNvGrpSpPr>
            <a:grpSpLocks/>
          </p:cNvGrpSpPr>
          <p:nvPr/>
        </p:nvGrpSpPr>
        <p:grpSpPr bwMode="auto">
          <a:xfrm>
            <a:off x="0" y="0"/>
            <a:ext cx="3473450" cy="1108075"/>
            <a:chOff x="4034" y="1718"/>
            <a:chExt cx="2620" cy="706"/>
          </a:xfrm>
        </p:grpSpPr>
        <p:pic>
          <p:nvPicPr>
            <p:cNvPr id="3088" name="Picture 16" descr="right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DFFFE"/>
                </a:clrFrom>
                <a:clrTo>
                  <a:srgbClr val="FDFF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94" y="1718"/>
              <a:ext cx="1660" cy="339"/>
            </a:xfrm>
            <a:prstGeom prst="rect">
              <a:avLst/>
            </a:prstGeom>
            <a:noFill/>
          </p:spPr>
        </p:pic>
        <p:pic>
          <p:nvPicPr>
            <p:cNvPr id="3089" name="Picture 17" descr="left1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BFDFC"/>
                </a:clrFrom>
                <a:clrTo>
                  <a:srgbClr val="FBFDFC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1718"/>
              <a:ext cx="964" cy="339"/>
            </a:xfrm>
            <a:prstGeom prst="rect">
              <a:avLst/>
            </a:prstGeom>
            <a:noFill/>
          </p:spPr>
        </p:pic>
        <p:pic>
          <p:nvPicPr>
            <p:cNvPr id="3090" name="Picture 18" descr="left2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2052"/>
              <a:ext cx="833" cy="99"/>
            </a:xfrm>
            <a:prstGeom prst="rect">
              <a:avLst/>
            </a:prstGeom>
            <a:noFill/>
          </p:spPr>
        </p:pic>
        <p:pic>
          <p:nvPicPr>
            <p:cNvPr id="3091" name="Picture 19" descr="left3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6" y="2145"/>
              <a:ext cx="784" cy="100"/>
            </a:xfrm>
            <a:prstGeom prst="rect">
              <a:avLst/>
            </a:prstGeom>
            <a:noFill/>
          </p:spPr>
        </p:pic>
        <p:pic>
          <p:nvPicPr>
            <p:cNvPr id="3092" name="Picture 20" descr="left4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244"/>
              <a:ext cx="702" cy="118"/>
            </a:xfrm>
            <a:prstGeom prst="rect">
              <a:avLst/>
            </a:prstGeom>
            <a:noFill/>
          </p:spPr>
        </p:pic>
        <p:pic>
          <p:nvPicPr>
            <p:cNvPr id="3093" name="Picture 21" descr="left5"/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357"/>
              <a:ext cx="447" cy="67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7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7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47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61" grpId="0" autoUpdateAnimBg="0"/>
      <p:bldP spid="47178" grpId="0" autoUpdateAnimBg="0"/>
      <p:bldP spid="47201" grpId="0" autoUpdateAnimBg="0"/>
      <p:bldP spid="47217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21506" name="Text Box 3"/>
          <p:cNvSpPr txBox="1">
            <a:spLocks noChangeArrowheads="1"/>
          </p:cNvSpPr>
          <p:nvPr/>
        </p:nvSpPr>
        <p:spPr bwMode="auto">
          <a:xfrm>
            <a:off x="920750" y="933450"/>
            <a:ext cx="79057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 typeface="Wingdings" pitchFamily="2" charset="2"/>
              <a:buNone/>
            </a:pPr>
            <a:r>
              <a:rPr lang="ru-RU" sz="2800" b="1"/>
              <a:t>Теңәрекетті күштерді есептеу</a:t>
            </a:r>
          </a:p>
        </p:txBody>
      </p:sp>
      <p:sp>
        <p:nvSpPr>
          <p:cNvPr id="155652" name="Text Box 4"/>
          <p:cNvSpPr txBox="1">
            <a:spLocks noChangeArrowheads="1"/>
          </p:cNvSpPr>
          <p:nvPr/>
        </p:nvSpPr>
        <p:spPr bwMode="auto">
          <a:xfrm>
            <a:off x="901700" y="1687513"/>
            <a:ext cx="7829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 b="1"/>
              <a:t>Тең әрекетті күш</a:t>
            </a:r>
            <a:r>
              <a:rPr lang="en-US" sz="1600"/>
              <a:t> </a:t>
            </a:r>
            <a:r>
              <a:rPr lang="kk-KZ" sz="1600"/>
              <a:t>затқа әсер еретін барлық күштің векторлық жиынтығы. </a:t>
            </a:r>
            <a:endParaRPr lang="en-US" sz="1600"/>
          </a:p>
        </p:txBody>
      </p:sp>
      <p:sp>
        <p:nvSpPr>
          <p:cNvPr id="155653" name="Text Box 5"/>
          <p:cNvSpPr txBox="1">
            <a:spLocks noChangeArrowheads="1"/>
          </p:cNvSpPr>
          <p:nvPr/>
        </p:nvSpPr>
        <p:spPr bwMode="auto">
          <a:xfrm>
            <a:off x="901700" y="2363788"/>
            <a:ext cx="7829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Бір сызықтағы күштер олардың бағытына қарай қосылады немесе азайтылады. </a:t>
            </a:r>
            <a:endParaRPr lang="en-US" sz="1600"/>
          </a:p>
        </p:txBody>
      </p:sp>
      <p:sp>
        <p:nvSpPr>
          <p:cNvPr id="155655" name="Text Box 7"/>
          <p:cNvSpPr txBox="1">
            <a:spLocks noChangeArrowheads="1"/>
          </p:cNvSpPr>
          <p:nvPr/>
        </p:nvSpPr>
        <p:spPr bwMode="auto">
          <a:xfrm>
            <a:off x="901700" y="4449763"/>
            <a:ext cx="293052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Теңәрекетті күш жиынтығы 100 Н бағытындағы күшке 20 Н болады. </a:t>
            </a:r>
            <a:endParaRPr lang="en-US" sz="1600"/>
          </a:p>
        </p:txBody>
      </p:sp>
      <p:sp>
        <p:nvSpPr>
          <p:cNvPr id="155658" name="Text Box 10"/>
          <p:cNvSpPr txBox="1">
            <a:spLocks noChangeArrowheads="1"/>
          </p:cNvSpPr>
          <p:nvPr/>
        </p:nvSpPr>
        <p:spPr bwMode="auto">
          <a:xfrm>
            <a:off x="901700" y="3040063"/>
            <a:ext cx="3113088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Мысалы, күші 100 Н-ға және қарама-қарсы жақтан күші 80 Н-ға тең екі адам арқан  тартқан кезде</a:t>
            </a:r>
            <a:r>
              <a:rPr lang="kk-KZ" sz="1600"/>
              <a:t>,</a:t>
            </a:r>
            <a:endParaRPr lang="en-US" sz="1600"/>
          </a:p>
        </p:txBody>
      </p:sp>
      <p:sp>
        <p:nvSpPr>
          <p:cNvPr id="155659" name="Text Box 11"/>
          <p:cNvSpPr txBox="1">
            <a:spLocks noChangeArrowheads="1"/>
          </p:cNvSpPr>
          <p:nvPr/>
        </p:nvSpPr>
        <p:spPr bwMode="auto">
          <a:xfrm>
            <a:off x="901700" y="5616575"/>
            <a:ext cx="78295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Егер күш түрлі бұрышпен қолданылса, онда осы жағдайда күшті есептеу оңайға соқпайды. Күштердің векторлық шама болып табылатындығын ұмытпаңыздар. </a:t>
            </a:r>
            <a:endParaRPr lang="en-US" sz="1600"/>
          </a:p>
        </p:txBody>
      </p:sp>
      <p:sp>
        <p:nvSpPr>
          <p:cNvPr id="155660" name="Text Box 12"/>
          <p:cNvSpPr txBox="1">
            <a:spLocks noChangeArrowheads="1"/>
          </p:cNvSpPr>
          <p:nvPr/>
        </p:nvSpPr>
        <p:spPr bwMode="auto">
          <a:xfrm>
            <a:off x="7712075" y="6326188"/>
            <a:ext cx="11525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ru-RU" b="1"/>
              <a:t>Келесі </a:t>
            </a:r>
            <a:r>
              <a:rPr lang="en-US" b="1"/>
              <a:t>&gt;</a:t>
            </a:r>
            <a:endParaRPr lang="en-US" sz="2400"/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4064000" y="2868613"/>
            <a:ext cx="4545013" cy="2286000"/>
            <a:chOff x="2640" y="1807"/>
            <a:chExt cx="2863" cy="1440"/>
          </a:xfrm>
        </p:grpSpPr>
        <p:pic>
          <p:nvPicPr>
            <p:cNvPr id="21517" name="Picture 19" descr="netForcePull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755" y="1807"/>
              <a:ext cx="2700" cy="1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518" name="Text Box 21"/>
            <p:cNvSpPr txBox="1">
              <a:spLocks noChangeArrowheads="1"/>
            </p:cNvSpPr>
            <p:nvPr/>
          </p:nvSpPr>
          <p:spPr bwMode="auto">
            <a:xfrm>
              <a:off x="2640" y="2353"/>
              <a:ext cx="54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  <a:buFont typeface="Wingdings" pitchFamily="2" charset="2"/>
                <a:buNone/>
              </a:pPr>
              <a:r>
                <a:rPr lang="en-GB" sz="1400">
                  <a:solidFill>
                    <a:srgbClr val="FF3300"/>
                  </a:solidFill>
                </a:rPr>
                <a:t>100</a:t>
              </a:r>
              <a:r>
                <a:rPr lang="ru-RU" sz="1400">
                  <a:solidFill>
                    <a:srgbClr val="FF3300"/>
                  </a:solidFill>
                </a:rPr>
                <a:t>Н</a:t>
              </a:r>
              <a:endParaRPr lang="en-US" sz="1400">
                <a:solidFill>
                  <a:srgbClr val="FF3300"/>
                </a:solidFill>
              </a:endParaRPr>
            </a:p>
          </p:txBody>
        </p:sp>
        <p:sp>
          <p:nvSpPr>
            <p:cNvPr id="21519" name="Text Box 22"/>
            <p:cNvSpPr txBox="1">
              <a:spLocks noChangeArrowheads="1"/>
            </p:cNvSpPr>
            <p:nvPr/>
          </p:nvSpPr>
          <p:spPr bwMode="auto">
            <a:xfrm>
              <a:off x="4961" y="2353"/>
              <a:ext cx="54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  <a:buFont typeface="Wingdings" pitchFamily="2" charset="2"/>
                <a:buNone/>
              </a:pPr>
              <a:r>
                <a:rPr lang="en-GB" sz="1400">
                  <a:solidFill>
                    <a:srgbClr val="FF3300"/>
                  </a:solidFill>
                </a:rPr>
                <a:t>80</a:t>
              </a:r>
              <a:r>
                <a:rPr lang="ru-RU" sz="1400">
                  <a:solidFill>
                    <a:srgbClr val="FF3300"/>
                  </a:solidFill>
                </a:rPr>
                <a:t>Н</a:t>
              </a:r>
              <a:endParaRPr lang="en-US" sz="1400">
                <a:solidFill>
                  <a:srgbClr val="FF3300"/>
                </a:solidFill>
              </a:endParaRPr>
            </a:p>
          </p:txBody>
        </p:sp>
      </p:grp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5291138" y="5095875"/>
            <a:ext cx="2190750" cy="346075"/>
            <a:chOff x="3413" y="3210"/>
            <a:chExt cx="1380" cy="218"/>
          </a:xfrm>
        </p:grpSpPr>
        <p:sp>
          <p:nvSpPr>
            <p:cNvPr id="21515" name="Text Box 9"/>
            <p:cNvSpPr txBox="1">
              <a:spLocks noChangeArrowheads="1"/>
            </p:cNvSpPr>
            <p:nvPr/>
          </p:nvSpPr>
          <p:spPr bwMode="auto">
            <a:xfrm>
              <a:off x="3413" y="3236"/>
              <a:ext cx="1380" cy="19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ru-RU" sz="1400">
                  <a:solidFill>
                    <a:srgbClr val="FF3300"/>
                  </a:solidFill>
                </a:rPr>
                <a:t>Теңәрекетті күш </a:t>
              </a:r>
              <a:r>
                <a:rPr lang="en-GB" sz="1400">
                  <a:solidFill>
                    <a:srgbClr val="FF3300"/>
                  </a:solidFill>
                </a:rPr>
                <a:t> = 20 </a:t>
              </a:r>
              <a:r>
                <a:rPr lang="ru-RU" sz="1400">
                  <a:solidFill>
                    <a:srgbClr val="FF3300"/>
                  </a:solidFill>
                </a:rPr>
                <a:t>Н</a:t>
              </a:r>
              <a:endParaRPr lang="en-GB" sz="1400">
                <a:solidFill>
                  <a:srgbClr val="FF3300"/>
                </a:solidFill>
              </a:endParaRPr>
            </a:p>
          </p:txBody>
        </p:sp>
        <p:sp>
          <p:nvSpPr>
            <p:cNvPr id="21516" name="Line 24"/>
            <p:cNvSpPr>
              <a:spLocks noChangeShapeType="1"/>
            </p:cNvSpPr>
            <p:nvPr/>
          </p:nvSpPr>
          <p:spPr bwMode="auto">
            <a:xfrm flipH="1">
              <a:off x="3642" y="3210"/>
              <a:ext cx="885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ru-RU"/>
            </a:p>
          </p:txBody>
        </p:sp>
      </p:grpSp>
      <p:grpSp>
        <p:nvGrpSpPr>
          <p:cNvPr id="21522" name="Group 18"/>
          <p:cNvGrpSpPr>
            <a:grpSpLocks/>
          </p:cNvGrpSpPr>
          <p:nvPr/>
        </p:nvGrpSpPr>
        <p:grpSpPr bwMode="auto">
          <a:xfrm>
            <a:off x="0" y="0"/>
            <a:ext cx="3473450" cy="1108075"/>
            <a:chOff x="4034" y="1718"/>
            <a:chExt cx="2620" cy="706"/>
          </a:xfrm>
        </p:grpSpPr>
        <p:pic>
          <p:nvPicPr>
            <p:cNvPr id="21523" name="Picture 19" descr="right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DFFFE"/>
                </a:clrFrom>
                <a:clrTo>
                  <a:srgbClr val="FDFF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94" y="1718"/>
              <a:ext cx="1660" cy="339"/>
            </a:xfrm>
            <a:prstGeom prst="rect">
              <a:avLst/>
            </a:prstGeom>
            <a:noFill/>
          </p:spPr>
        </p:pic>
        <p:pic>
          <p:nvPicPr>
            <p:cNvPr id="21524" name="Picture 20" descr="left1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BFDFC"/>
                </a:clrFrom>
                <a:clrTo>
                  <a:srgbClr val="FBFDFC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1718"/>
              <a:ext cx="964" cy="339"/>
            </a:xfrm>
            <a:prstGeom prst="rect">
              <a:avLst/>
            </a:prstGeom>
            <a:noFill/>
          </p:spPr>
        </p:pic>
        <p:pic>
          <p:nvPicPr>
            <p:cNvPr id="21525" name="Picture 21" descr="left2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2052"/>
              <a:ext cx="833" cy="99"/>
            </a:xfrm>
            <a:prstGeom prst="rect">
              <a:avLst/>
            </a:prstGeom>
            <a:noFill/>
          </p:spPr>
        </p:pic>
        <p:pic>
          <p:nvPicPr>
            <p:cNvPr id="21526" name="Picture 22" descr="left3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6" y="2145"/>
              <a:ext cx="784" cy="100"/>
            </a:xfrm>
            <a:prstGeom prst="rect">
              <a:avLst/>
            </a:prstGeom>
            <a:noFill/>
          </p:spPr>
        </p:pic>
        <p:pic>
          <p:nvPicPr>
            <p:cNvPr id="21527" name="Picture 23" descr="left4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244"/>
              <a:ext cx="702" cy="118"/>
            </a:xfrm>
            <a:prstGeom prst="rect">
              <a:avLst/>
            </a:prstGeom>
            <a:noFill/>
          </p:spPr>
        </p:pic>
        <p:pic>
          <p:nvPicPr>
            <p:cNvPr id="21528" name="Picture 24" descr="left5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357"/>
              <a:ext cx="447" cy="67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5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5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5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55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55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55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52" grpId="0" autoUpdateAnimBg="0"/>
      <p:bldP spid="155653" grpId="0" autoUpdateAnimBg="0"/>
      <p:bldP spid="155655" grpId="0" autoUpdateAnimBg="0"/>
      <p:bldP spid="155658" grpId="0" autoUpdateAnimBg="0"/>
      <p:bldP spid="155659" grpId="0" autoUpdateAnimBg="0"/>
      <p:bldP spid="155660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920750" y="933450"/>
            <a:ext cx="79057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2800" b="1"/>
              <a:t>Теңәрекетті күштерді есептеу </a:t>
            </a:r>
            <a:endParaRPr lang="en-US" sz="2800" b="1"/>
          </a:p>
        </p:txBody>
      </p:sp>
      <p:sp>
        <p:nvSpPr>
          <p:cNvPr id="182276" name="Text Box 4"/>
          <p:cNvSpPr txBox="1">
            <a:spLocks noChangeArrowheads="1"/>
          </p:cNvSpPr>
          <p:nvPr/>
        </p:nvSpPr>
        <p:spPr bwMode="auto">
          <a:xfrm>
            <a:off x="919163" y="1687513"/>
            <a:ext cx="511333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Егер күш затқа бұрышпен тік немесе көлденең жағдайда қолданылмаса….</a:t>
            </a:r>
            <a:endParaRPr lang="en-US" sz="1600"/>
          </a:p>
        </p:txBody>
      </p:sp>
      <p:sp>
        <p:nvSpPr>
          <p:cNvPr id="182277" name="Text Box 5"/>
          <p:cNvSpPr txBox="1">
            <a:spLocks noChangeArrowheads="1"/>
          </p:cNvSpPr>
          <p:nvPr/>
        </p:nvSpPr>
        <p:spPr bwMode="auto">
          <a:xfrm>
            <a:off x="7702550" y="6326188"/>
            <a:ext cx="1162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ru-RU" b="1"/>
              <a:t>Келесі </a:t>
            </a:r>
            <a:r>
              <a:rPr lang="en-US" b="1"/>
              <a:t>&gt;</a:t>
            </a:r>
            <a:endParaRPr lang="en-US" sz="2400"/>
          </a:p>
        </p:txBody>
      </p:sp>
      <p:sp>
        <p:nvSpPr>
          <p:cNvPr id="182291" name="Text Box 19"/>
          <p:cNvSpPr txBox="1">
            <a:spLocks noChangeArrowheads="1"/>
          </p:cNvSpPr>
          <p:nvPr/>
        </p:nvSpPr>
        <p:spPr bwMode="auto">
          <a:xfrm>
            <a:off x="919163" y="2493963"/>
            <a:ext cx="467677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/>
              <a:t>… </a:t>
            </a:r>
            <a:r>
              <a:rPr lang="kk-KZ" sz="1600"/>
              <a:t>осындай нәтижеге бір-біріне қажетті бұрышта әртүрлі мәнімен екі күшті пайдалана отырып, қол жеткізуге болады. </a:t>
            </a:r>
            <a:endParaRPr lang="en-US" sz="1600"/>
          </a:p>
        </p:txBody>
      </p:sp>
      <p:sp>
        <p:nvSpPr>
          <p:cNvPr id="182292" name="Text Box 20"/>
          <p:cNvSpPr txBox="1">
            <a:spLocks noChangeArrowheads="1"/>
          </p:cNvSpPr>
          <p:nvPr/>
        </p:nvSpPr>
        <p:spPr bwMode="auto">
          <a:xfrm>
            <a:off x="919163" y="3546475"/>
            <a:ext cx="489267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Осы күштердің өлшемін сызба</a:t>
            </a:r>
            <a:r>
              <a:rPr lang="ru-RU" sz="1600" b="1"/>
              <a:t> көмегімен</a:t>
            </a:r>
            <a:r>
              <a:rPr lang="ru-RU" sz="1600"/>
              <a:t> немесе </a:t>
            </a:r>
            <a:r>
              <a:rPr lang="ru-RU" sz="1600" b="1"/>
              <a:t>тригонометрияны</a:t>
            </a:r>
            <a:r>
              <a:rPr lang="ru-RU" sz="1600"/>
              <a:t> пайдаланып есептеуге болады.</a:t>
            </a:r>
            <a:endParaRPr lang="en-US" sz="1600"/>
          </a:p>
        </p:txBody>
      </p:sp>
      <p:sp>
        <p:nvSpPr>
          <p:cNvPr id="182302" name="Text Box 30"/>
          <p:cNvSpPr txBox="1">
            <a:spLocks noChangeArrowheads="1"/>
          </p:cNvSpPr>
          <p:nvPr/>
        </p:nvSpPr>
        <p:spPr bwMode="auto">
          <a:xfrm>
            <a:off x="919163" y="5405438"/>
            <a:ext cx="4748212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Бұл 200 Н-дағы күш 84 Н және 181 Н екі күш немесе суретте көрсетілгендей қажетті бұрыштағы «құраушыларға» қолданғанға тең. </a:t>
            </a:r>
            <a:endParaRPr lang="en-US" sz="1600"/>
          </a:p>
        </p:txBody>
      </p:sp>
      <p:sp>
        <p:nvSpPr>
          <p:cNvPr id="182314" name="Text Box 42"/>
          <p:cNvSpPr txBox="1">
            <a:spLocks noChangeArrowheads="1"/>
          </p:cNvSpPr>
          <p:nvPr/>
        </p:nvSpPr>
        <p:spPr bwMode="auto">
          <a:xfrm>
            <a:off x="919163" y="4597400"/>
            <a:ext cx="42449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Мысалы, 200 Н күш затқа </a:t>
            </a:r>
            <a:r>
              <a:rPr lang="en-US" sz="1600"/>
              <a:t>25</a:t>
            </a:r>
            <a:r>
              <a:rPr lang="en-US" sz="1600">
                <a:cs typeface="Arial" charset="0"/>
              </a:rPr>
              <a:t>°</a:t>
            </a:r>
            <a:r>
              <a:rPr lang="kk-KZ" sz="1600">
                <a:cs typeface="Arial" charset="0"/>
              </a:rPr>
              <a:t>бұрышта көлденеңінен қолданылған.</a:t>
            </a:r>
            <a:endParaRPr lang="en-US" sz="1600"/>
          </a:p>
        </p:txBody>
      </p:sp>
      <p:pic>
        <p:nvPicPr>
          <p:cNvPr id="182322" name="Picture 50" descr="netForceCalc01a"/>
          <p:cNvPicPr>
            <a:picLocks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6065838" y="1912938"/>
            <a:ext cx="1841500" cy="1270000"/>
          </a:xfrm>
          <a:noFill/>
        </p:spPr>
      </p:pic>
      <p:pic>
        <p:nvPicPr>
          <p:cNvPr id="182324" name="Picture 52" descr="netForceCalc01b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65838" y="1914525"/>
            <a:ext cx="1841500" cy="127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58"/>
          <p:cNvGrpSpPr>
            <a:grpSpLocks/>
          </p:cNvGrpSpPr>
          <p:nvPr/>
        </p:nvGrpSpPr>
        <p:grpSpPr bwMode="auto">
          <a:xfrm>
            <a:off x="5943600" y="3322638"/>
            <a:ext cx="2301875" cy="1397000"/>
            <a:chOff x="3788" y="2156"/>
            <a:chExt cx="1450" cy="880"/>
          </a:xfrm>
        </p:grpSpPr>
        <p:pic>
          <p:nvPicPr>
            <p:cNvPr id="22545" name="Picture 55" descr="netForceCalc0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788" y="2156"/>
              <a:ext cx="1440" cy="8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546" name="Text Box 28"/>
            <p:cNvSpPr txBox="1">
              <a:spLocks noChangeArrowheads="1"/>
            </p:cNvSpPr>
            <p:nvPr/>
          </p:nvSpPr>
          <p:spPr bwMode="auto">
            <a:xfrm>
              <a:off x="4236" y="2790"/>
              <a:ext cx="285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buFont typeface="Wingdings" pitchFamily="2" charset="2"/>
                <a:buNone/>
              </a:pPr>
              <a:r>
                <a:rPr lang="en-GB" sz="1400"/>
                <a:t>25</a:t>
              </a:r>
              <a:r>
                <a:rPr lang="en-US" sz="1400"/>
                <a:t>°</a:t>
              </a:r>
              <a:endParaRPr lang="en-GB" sz="1400"/>
            </a:p>
          </p:txBody>
        </p:sp>
        <p:sp>
          <p:nvSpPr>
            <p:cNvPr id="22547" name="Text Box 27"/>
            <p:cNvSpPr txBox="1">
              <a:spLocks noChangeArrowheads="1"/>
            </p:cNvSpPr>
            <p:nvPr/>
          </p:nvSpPr>
          <p:spPr bwMode="auto">
            <a:xfrm>
              <a:off x="4824" y="2387"/>
              <a:ext cx="41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buFont typeface="Wingdings" pitchFamily="2" charset="2"/>
                <a:buNone/>
              </a:pPr>
              <a:r>
                <a:rPr lang="en-GB" sz="1400"/>
                <a:t>200 </a:t>
              </a:r>
              <a:r>
                <a:rPr lang="ru-RU" sz="1400"/>
                <a:t>Н</a:t>
              </a:r>
              <a:endParaRPr lang="en-GB" sz="1400"/>
            </a:p>
          </p:txBody>
        </p:sp>
      </p:grpSp>
      <p:grpSp>
        <p:nvGrpSpPr>
          <p:cNvPr id="3" name="Group 62"/>
          <p:cNvGrpSpPr>
            <a:grpSpLocks/>
          </p:cNvGrpSpPr>
          <p:nvPr/>
        </p:nvGrpSpPr>
        <p:grpSpPr bwMode="auto">
          <a:xfrm>
            <a:off x="5838825" y="4829175"/>
            <a:ext cx="2481263" cy="1406525"/>
            <a:chOff x="3695" y="3042"/>
            <a:chExt cx="1563" cy="886"/>
          </a:xfrm>
        </p:grpSpPr>
        <p:pic>
          <p:nvPicPr>
            <p:cNvPr id="22541" name="Picture 59" descr="netForceCalc03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3761" y="3042"/>
              <a:ext cx="1440" cy="8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542" name="Text Box 37"/>
            <p:cNvSpPr txBox="1">
              <a:spLocks noChangeArrowheads="1"/>
            </p:cNvSpPr>
            <p:nvPr/>
          </p:nvSpPr>
          <p:spPr bwMode="auto">
            <a:xfrm>
              <a:off x="3695" y="3185"/>
              <a:ext cx="35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buFont typeface="Wingdings" pitchFamily="2" charset="2"/>
                <a:buNone/>
              </a:pPr>
              <a:r>
                <a:rPr lang="en-GB" sz="1400"/>
                <a:t>84 </a:t>
              </a:r>
              <a:r>
                <a:rPr lang="ru-RU" sz="1400"/>
                <a:t>Н</a:t>
              </a:r>
              <a:endParaRPr lang="en-GB" sz="1400"/>
            </a:p>
          </p:txBody>
        </p:sp>
        <p:sp>
          <p:nvSpPr>
            <p:cNvPr id="22543" name="Text Box 38"/>
            <p:cNvSpPr txBox="1">
              <a:spLocks noChangeArrowheads="1"/>
            </p:cNvSpPr>
            <p:nvPr/>
          </p:nvSpPr>
          <p:spPr bwMode="auto">
            <a:xfrm>
              <a:off x="4241" y="3651"/>
              <a:ext cx="285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buFont typeface="Wingdings" pitchFamily="2" charset="2"/>
                <a:buNone/>
              </a:pPr>
              <a:r>
                <a:rPr lang="en-GB" sz="1400"/>
                <a:t>25</a:t>
              </a:r>
              <a:r>
                <a:rPr lang="en-US" sz="1400"/>
                <a:t>°</a:t>
              </a:r>
              <a:endParaRPr lang="en-GB" sz="1400"/>
            </a:p>
          </p:txBody>
        </p:sp>
        <p:sp>
          <p:nvSpPr>
            <p:cNvPr id="22544" name="Text Box 39"/>
            <p:cNvSpPr txBox="1">
              <a:spLocks noChangeArrowheads="1"/>
            </p:cNvSpPr>
            <p:nvPr/>
          </p:nvSpPr>
          <p:spPr bwMode="auto">
            <a:xfrm>
              <a:off x="4844" y="3736"/>
              <a:ext cx="41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buFont typeface="Wingdings" pitchFamily="2" charset="2"/>
                <a:buNone/>
              </a:pPr>
              <a:r>
                <a:rPr lang="en-GB" sz="1400"/>
                <a:t>181 </a:t>
              </a:r>
              <a:r>
                <a:rPr lang="ru-RU" sz="1400"/>
                <a:t>Н</a:t>
              </a:r>
              <a:endParaRPr lang="en-GB" sz="1400"/>
            </a:p>
          </p:txBody>
        </p:sp>
      </p:grpSp>
      <p:grpSp>
        <p:nvGrpSpPr>
          <p:cNvPr id="22550" name="Group 22"/>
          <p:cNvGrpSpPr>
            <a:grpSpLocks/>
          </p:cNvGrpSpPr>
          <p:nvPr/>
        </p:nvGrpSpPr>
        <p:grpSpPr bwMode="auto">
          <a:xfrm>
            <a:off x="0" y="0"/>
            <a:ext cx="3473450" cy="1108075"/>
            <a:chOff x="4034" y="1718"/>
            <a:chExt cx="2620" cy="706"/>
          </a:xfrm>
        </p:grpSpPr>
        <p:pic>
          <p:nvPicPr>
            <p:cNvPr id="22551" name="Picture 23" descr="right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DFFFE"/>
                </a:clrFrom>
                <a:clrTo>
                  <a:srgbClr val="FDFF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94" y="1718"/>
              <a:ext cx="1660" cy="339"/>
            </a:xfrm>
            <a:prstGeom prst="rect">
              <a:avLst/>
            </a:prstGeom>
            <a:noFill/>
          </p:spPr>
        </p:pic>
        <p:pic>
          <p:nvPicPr>
            <p:cNvPr id="22552" name="Picture 24" descr="left1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BFDFC"/>
                </a:clrFrom>
                <a:clrTo>
                  <a:srgbClr val="FBFDFC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1718"/>
              <a:ext cx="964" cy="339"/>
            </a:xfrm>
            <a:prstGeom prst="rect">
              <a:avLst/>
            </a:prstGeom>
            <a:noFill/>
          </p:spPr>
        </p:pic>
        <p:pic>
          <p:nvPicPr>
            <p:cNvPr id="22553" name="Picture 25" descr="left2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2052"/>
              <a:ext cx="833" cy="99"/>
            </a:xfrm>
            <a:prstGeom prst="rect">
              <a:avLst/>
            </a:prstGeom>
            <a:noFill/>
          </p:spPr>
        </p:pic>
        <p:pic>
          <p:nvPicPr>
            <p:cNvPr id="22554" name="Picture 26" descr="left3"/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6" y="2145"/>
              <a:ext cx="784" cy="100"/>
            </a:xfrm>
            <a:prstGeom prst="rect">
              <a:avLst/>
            </a:prstGeom>
            <a:noFill/>
          </p:spPr>
        </p:pic>
        <p:pic>
          <p:nvPicPr>
            <p:cNvPr id="22555" name="Picture 27" descr="left4"/>
            <p:cNvPicPr>
              <a:picLocks noChangeAspect="1" noChangeArrowheads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244"/>
              <a:ext cx="702" cy="118"/>
            </a:xfrm>
            <a:prstGeom prst="rect">
              <a:avLst/>
            </a:prstGeom>
            <a:noFill/>
          </p:spPr>
        </p:pic>
        <p:pic>
          <p:nvPicPr>
            <p:cNvPr id="22556" name="Picture 28" descr="left5"/>
            <p:cNvPicPr>
              <a:picLocks noChangeAspect="1" noChangeArrowheads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357"/>
              <a:ext cx="447" cy="67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2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2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8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8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82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8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82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276" grpId="0" autoUpdateAnimBg="0"/>
      <p:bldP spid="182291" grpId="0" autoUpdateAnimBg="0"/>
      <p:bldP spid="182292" grpId="0" autoUpdateAnimBg="0"/>
      <p:bldP spid="182302" grpId="0" autoUpdateAnimBg="0"/>
      <p:bldP spid="182314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grpSp>
        <p:nvGrpSpPr>
          <p:cNvPr id="2" name="Group 124"/>
          <p:cNvGrpSpPr>
            <a:grpSpLocks/>
          </p:cNvGrpSpPr>
          <p:nvPr/>
        </p:nvGrpSpPr>
        <p:grpSpPr bwMode="auto">
          <a:xfrm>
            <a:off x="5908675" y="4352925"/>
            <a:ext cx="2332038" cy="1397000"/>
            <a:chOff x="3802" y="2742"/>
            <a:chExt cx="1469" cy="880"/>
          </a:xfrm>
        </p:grpSpPr>
        <p:pic>
          <p:nvPicPr>
            <p:cNvPr id="23572" name="Picture 115" descr="netForceCalc05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831" y="2742"/>
              <a:ext cx="1440" cy="8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573" name="Text Box 119"/>
            <p:cNvSpPr txBox="1">
              <a:spLocks noChangeArrowheads="1"/>
            </p:cNvSpPr>
            <p:nvPr/>
          </p:nvSpPr>
          <p:spPr bwMode="auto">
            <a:xfrm>
              <a:off x="4269" y="3371"/>
              <a:ext cx="22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buFont typeface="Wingdings" pitchFamily="2" charset="2"/>
                <a:buNone/>
              </a:pPr>
              <a:r>
                <a:rPr lang="el-GR" sz="1400">
                  <a:cs typeface="Arial" charset="0"/>
                </a:rPr>
                <a:t>θ</a:t>
              </a:r>
              <a:r>
                <a:rPr lang="en-US" sz="1400"/>
                <a:t>°</a:t>
              </a:r>
              <a:endParaRPr lang="en-GB" sz="1400"/>
            </a:p>
          </p:txBody>
        </p:sp>
        <p:sp>
          <p:nvSpPr>
            <p:cNvPr id="23574" name="Text Box 120"/>
            <p:cNvSpPr txBox="1">
              <a:spLocks noChangeArrowheads="1"/>
            </p:cNvSpPr>
            <p:nvPr/>
          </p:nvSpPr>
          <p:spPr bwMode="auto">
            <a:xfrm>
              <a:off x="4877" y="2950"/>
              <a:ext cx="18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buFont typeface="Wingdings" pitchFamily="2" charset="2"/>
                <a:buNone/>
              </a:pPr>
              <a:r>
                <a:rPr lang="en-GB" sz="1400"/>
                <a:t>F</a:t>
              </a:r>
              <a:endParaRPr lang="en-GB" sz="1400" baseline="-25000"/>
            </a:p>
          </p:txBody>
        </p:sp>
        <p:sp>
          <p:nvSpPr>
            <p:cNvPr id="23575" name="Text Box 122"/>
            <p:cNvSpPr txBox="1">
              <a:spLocks noChangeArrowheads="1"/>
            </p:cNvSpPr>
            <p:nvPr/>
          </p:nvSpPr>
          <p:spPr bwMode="auto">
            <a:xfrm>
              <a:off x="3802" y="2858"/>
              <a:ext cx="22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buFont typeface="Wingdings" pitchFamily="2" charset="2"/>
                <a:buNone/>
              </a:pPr>
              <a:r>
                <a:rPr lang="en-GB" sz="1400"/>
                <a:t>F</a:t>
              </a:r>
              <a:r>
                <a:rPr lang="en-GB" sz="1400" baseline="-25000"/>
                <a:t>y</a:t>
              </a:r>
            </a:p>
          </p:txBody>
        </p:sp>
        <p:sp>
          <p:nvSpPr>
            <p:cNvPr id="23576" name="Text Box 123"/>
            <p:cNvSpPr txBox="1">
              <a:spLocks noChangeArrowheads="1"/>
            </p:cNvSpPr>
            <p:nvPr/>
          </p:nvSpPr>
          <p:spPr bwMode="auto">
            <a:xfrm>
              <a:off x="4895" y="3382"/>
              <a:ext cx="22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buFont typeface="Wingdings" pitchFamily="2" charset="2"/>
                <a:buNone/>
              </a:pPr>
              <a:r>
                <a:rPr lang="en-GB" sz="1400"/>
                <a:t>F</a:t>
              </a:r>
              <a:r>
                <a:rPr lang="en-GB" sz="1400" baseline="-25000"/>
                <a:t>x</a:t>
              </a:r>
            </a:p>
          </p:txBody>
        </p:sp>
      </p:grpSp>
      <p:pic>
        <p:nvPicPr>
          <p:cNvPr id="184426" name="Picture 106" descr="netForceCalc04a"/>
          <p:cNvPicPr>
            <a:picLocks noChangeAspect="1" noChangeArrowheads="1"/>
          </p:cNvPicPr>
          <p:nvPr>
            <p:ph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6183313" y="1597025"/>
            <a:ext cx="2286000" cy="1538288"/>
          </a:xfrm>
          <a:noFill/>
        </p:spPr>
      </p:pic>
      <p:sp>
        <p:nvSpPr>
          <p:cNvPr id="23556" name="Text Box 2"/>
          <p:cNvSpPr txBox="1">
            <a:spLocks noChangeArrowheads="1"/>
          </p:cNvSpPr>
          <p:nvPr/>
        </p:nvSpPr>
        <p:spPr bwMode="auto">
          <a:xfrm>
            <a:off x="920750" y="933450"/>
            <a:ext cx="79057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2800" b="1"/>
              <a:t>Теңәрекетті күштерді есептеу </a:t>
            </a:r>
            <a:endParaRPr lang="en-US" sz="2800" b="1"/>
          </a:p>
        </p:txBody>
      </p:sp>
      <p:sp>
        <p:nvSpPr>
          <p:cNvPr id="184324" name="Text Box 4"/>
          <p:cNvSpPr txBox="1">
            <a:spLocks noChangeArrowheads="1"/>
          </p:cNvSpPr>
          <p:nvPr/>
        </p:nvSpPr>
        <p:spPr bwMode="auto">
          <a:xfrm>
            <a:off x="7578725" y="6326188"/>
            <a:ext cx="128587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ru-RU" b="1"/>
              <a:t>Келесі</a:t>
            </a:r>
            <a:r>
              <a:rPr lang="en-US" b="1"/>
              <a:t> &gt;</a:t>
            </a:r>
            <a:endParaRPr lang="en-US" sz="2400"/>
          </a:p>
        </p:txBody>
      </p:sp>
      <p:sp>
        <p:nvSpPr>
          <p:cNvPr id="184329" name="Text Box 9"/>
          <p:cNvSpPr txBox="1">
            <a:spLocks noChangeArrowheads="1"/>
          </p:cNvSpPr>
          <p:nvPr/>
        </p:nvSpPr>
        <p:spPr bwMode="auto">
          <a:xfrm>
            <a:off x="917575" y="2005013"/>
            <a:ext cx="46767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Осы құраушыларды сызбада анықтау үшін белгісі бар сызба салынуы тиіс. </a:t>
            </a:r>
            <a:endParaRPr lang="en-US" sz="1600"/>
          </a:p>
        </p:txBody>
      </p:sp>
      <p:sp>
        <p:nvSpPr>
          <p:cNvPr id="184330" name="Text Box 10"/>
          <p:cNvSpPr txBox="1">
            <a:spLocks noChangeArrowheads="1"/>
          </p:cNvSpPr>
          <p:nvPr/>
        </p:nvSpPr>
        <p:spPr bwMode="auto">
          <a:xfrm>
            <a:off x="919163" y="5068888"/>
            <a:ext cx="4892675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Тік </a:t>
            </a:r>
            <a:r>
              <a:rPr lang="en-US" sz="1600"/>
              <a:t>(F</a:t>
            </a:r>
            <a:r>
              <a:rPr lang="en-US" sz="1600" baseline="-25000"/>
              <a:t>y</a:t>
            </a:r>
            <a:r>
              <a:rPr lang="en-US" sz="1600"/>
              <a:t>) </a:t>
            </a:r>
            <a:r>
              <a:rPr lang="kk-KZ" sz="1600"/>
              <a:t>және көлденең</a:t>
            </a:r>
            <a:r>
              <a:rPr lang="ru-RU" sz="1600"/>
              <a:t> </a:t>
            </a:r>
            <a:r>
              <a:rPr lang="en-US" sz="1600"/>
              <a:t>(F</a:t>
            </a:r>
            <a:r>
              <a:rPr lang="en-US" sz="1600" baseline="-25000"/>
              <a:t>x</a:t>
            </a:r>
            <a:r>
              <a:rPr lang="en-US" sz="1600"/>
              <a:t>) </a:t>
            </a:r>
            <a:r>
              <a:rPr lang="kk-KZ" sz="1600"/>
              <a:t>құраушыларды, сондай-ақ </a:t>
            </a:r>
            <a:r>
              <a:rPr lang="en-US" sz="1600" b="1"/>
              <a:t>F</a:t>
            </a:r>
            <a:r>
              <a:rPr lang="en-US" sz="1600" b="1" baseline="-25000"/>
              <a:t>y</a:t>
            </a:r>
            <a:r>
              <a:rPr lang="en-US" sz="1600" b="1"/>
              <a:t> = F sin θ, </a:t>
            </a:r>
            <a:r>
              <a:rPr lang="en-US" sz="1600"/>
              <a:t> </a:t>
            </a:r>
            <a:r>
              <a:rPr lang="en-US" sz="1600" b="1"/>
              <a:t>F</a:t>
            </a:r>
            <a:r>
              <a:rPr lang="en-US" sz="1600" b="1" baseline="-25000"/>
              <a:t>x</a:t>
            </a:r>
            <a:r>
              <a:rPr lang="en-US" sz="1600" b="1"/>
              <a:t> = F</a:t>
            </a:r>
            <a:r>
              <a:rPr lang="ru-RU" sz="1600" b="1">
                <a:cs typeface="Times New Roman" pitchFamily="18" charset="0"/>
              </a:rPr>
              <a:t> </a:t>
            </a:r>
            <a:r>
              <a:rPr lang="en-US" sz="1600" b="1">
                <a:cs typeface="Times New Roman" pitchFamily="18" charset="0"/>
              </a:rPr>
              <a:t>•</a:t>
            </a:r>
            <a:r>
              <a:rPr lang="en-US" sz="1600" b="1"/>
              <a:t> cos θ</a:t>
            </a:r>
            <a:r>
              <a:rPr lang="kk-KZ" sz="1600"/>
              <a:t> тригонометриясын қолдану арқылы есептеуге болады. </a:t>
            </a:r>
            <a:endParaRPr lang="en-US" sz="1600"/>
          </a:p>
        </p:txBody>
      </p:sp>
      <p:sp>
        <p:nvSpPr>
          <p:cNvPr id="184382" name="Text Box 62"/>
          <p:cNvSpPr txBox="1">
            <a:spLocks noChangeArrowheads="1"/>
          </p:cNvSpPr>
          <p:nvPr/>
        </p:nvSpPr>
        <p:spPr bwMode="auto">
          <a:xfrm>
            <a:off x="909638" y="2709863"/>
            <a:ext cx="4748212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Бастапқы вектордың соңынан бастап х және у осьтерімен қиылысқанша, тік және көлденең сызықтарды үзік сызықтармен белгілеңіз. </a:t>
            </a:r>
            <a:endParaRPr lang="en-US" sz="1600"/>
          </a:p>
        </p:txBody>
      </p:sp>
      <p:sp>
        <p:nvSpPr>
          <p:cNvPr id="184404" name="Text Box 84"/>
          <p:cNvSpPr txBox="1">
            <a:spLocks noChangeArrowheads="1"/>
          </p:cNvSpPr>
          <p:nvPr/>
        </p:nvSpPr>
        <p:spPr bwMode="auto">
          <a:xfrm>
            <a:off x="909638" y="3659188"/>
            <a:ext cx="782955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Тік </a:t>
            </a:r>
            <a:r>
              <a:rPr lang="en-US" sz="1600"/>
              <a:t>(F</a:t>
            </a:r>
            <a:r>
              <a:rPr lang="en-US" sz="1600" baseline="-25000"/>
              <a:t>y</a:t>
            </a:r>
            <a:r>
              <a:rPr lang="en-US" sz="1600"/>
              <a:t>) </a:t>
            </a:r>
            <a:r>
              <a:rPr lang="ru-RU" sz="1600"/>
              <a:t>және көлденең</a:t>
            </a:r>
            <a:r>
              <a:rPr lang="en-US" sz="1600"/>
              <a:t> (F</a:t>
            </a:r>
            <a:r>
              <a:rPr lang="en-US" sz="1600" baseline="-25000"/>
              <a:t>x</a:t>
            </a:r>
            <a:r>
              <a:rPr lang="en-US" sz="1600"/>
              <a:t>) </a:t>
            </a:r>
            <a:r>
              <a:rPr lang="kk-KZ" sz="1600"/>
              <a:t>құраушылар негізгі нүктеден қиылысу нүктесіне дейінгі арақашықтықпен анықталуы мүмкін. Сызықтың ұзындығы күштің мәнін білдіреді </a:t>
            </a:r>
            <a:endParaRPr lang="en-US" sz="1600"/>
          </a:p>
        </p:txBody>
      </p:sp>
      <p:sp>
        <p:nvSpPr>
          <p:cNvPr id="184416" name="Text Box 96"/>
          <p:cNvSpPr txBox="1">
            <a:spLocks noChangeArrowheads="1"/>
          </p:cNvSpPr>
          <p:nvPr/>
        </p:nvSpPr>
        <p:spPr bwMode="auto">
          <a:xfrm>
            <a:off x="919163" y="1687513"/>
            <a:ext cx="3689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 b="1"/>
              <a:t>Сызбалық әдіс</a:t>
            </a:r>
            <a:r>
              <a:rPr lang="en-US" sz="1600" b="1"/>
              <a:t>:</a:t>
            </a:r>
          </a:p>
        </p:txBody>
      </p:sp>
      <p:sp>
        <p:nvSpPr>
          <p:cNvPr id="184417" name="Text Box 97"/>
          <p:cNvSpPr txBox="1">
            <a:spLocks noChangeArrowheads="1"/>
          </p:cNvSpPr>
          <p:nvPr/>
        </p:nvSpPr>
        <p:spPr bwMode="auto">
          <a:xfrm>
            <a:off x="919163" y="4751388"/>
            <a:ext cx="3689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 b="1"/>
              <a:t>Тригонометриялық әдіс</a:t>
            </a:r>
            <a:r>
              <a:rPr lang="en-US" sz="1600" b="1"/>
              <a:t>:</a:t>
            </a:r>
          </a:p>
        </p:txBody>
      </p:sp>
      <p:pic>
        <p:nvPicPr>
          <p:cNvPr id="184428" name="Picture 108" descr="netForceCalc04b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54713" y="1978025"/>
            <a:ext cx="2286000" cy="139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31" name="Picture 111" descr="netForceCalc04c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954713" y="1978025"/>
            <a:ext cx="2286000" cy="139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104"/>
          <p:cNvGrpSpPr>
            <a:grpSpLocks/>
          </p:cNvGrpSpPr>
          <p:nvPr/>
        </p:nvGrpSpPr>
        <p:grpSpPr bwMode="auto">
          <a:xfrm>
            <a:off x="6670675" y="2303463"/>
            <a:ext cx="1285875" cy="973137"/>
            <a:chOff x="4282" y="1451"/>
            <a:chExt cx="810" cy="613"/>
          </a:xfrm>
        </p:grpSpPr>
        <p:sp>
          <p:nvSpPr>
            <p:cNvPr id="23570" name="Text Box 72"/>
            <p:cNvSpPr txBox="1">
              <a:spLocks noChangeArrowheads="1"/>
            </p:cNvSpPr>
            <p:nvPr/>
          </p:nvSpPr>
          <p:spPr bwMode="auto">
            <a:xfrm>
              <a:off x="4282" y="1872"/>
              <a:ext cx="22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buFont typeface="Wingdings" pitchFamily="2" charset="2"/>
                <a:buNone/>
              </a:pPr>
              <a:r>
                <a:rPr lang="el-GR" sz="1400">
                  <a:cs typeface="Arial" charset="0"/>
                </a:rPr>
                <a:t>θ</a:t>
              </a:r>
              <a:r>
                <a:rPr lang="en-US" sz="1400"/>
                <a:t>°</a:t>
              </a:r>
              <a:endParaRPr lang="en-GB" sz="1400"/>
            </a:p>
          </p:txBody>
        </p:sp>
        <p:sp>
          <p:nvSpPr>
            <p:cNvPr id="23571" name="Text Box 74"/>
            <p:cNvSpPr txBox="1">
              <a:spLocks noChangeArrowheads="1"/>
            </p:cNvSpPr>
            <p:nvPr/>
          </p:nvSpPr>
          <p:spPr bwMode="auto">
            <a:xfrm>
              <a:off x="4908" y="1451"/>
              <a:ext cx="18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buFont typeface="Wingdings" pitchFamily="2" charset="2"/>
                <a:buNone/>
              </a:pPr>
              <a:r>
                <a:rPr lang="en-GB" sz="1400"/>
                <a:t>F</a:t>
              </a:r>
              <a:endParaRPr lang="en-GB" sz="1400" baseline="-25000"/>
            </a:p>
          </p:txBody>
        </p:sp>
      </p:grpSp>
      <p:grpSp>
        <p:nvGrpSpPr>
          <p:cNvPr id="4" name="Group 114"/>
          <p:cNvGrpSpPr>
            <a:grpSpLocks/>
          </p:cNvGrpSpPr>
          <p:nvPr/>
        </p:nvGrpSpPr>
        <p:grpSpPr bwMode="auto">
          <a:xfrm>
            <a:off x="5957888" y="2200275"/>
            <a:ext cx="1998662" cy="1093788"/>
            <a:chOff x="3833" y="1406"/>
            <a:chExt cx="1259" cy="689"/>
          </a:xfrm>
        </p:grpSpPr>
        <p:sp>
          <p:nvSpPr>
            <p:cNvPr id="23568" name="Text Box 71"/>
            <p:cNvSpPr txBox="1">
              <a:spLocks noChangeArrowheads="1"/>
            </p:cNvSpPr>
            <p:nvPr/>
          </p:nvSpPr>
          <p:spPr bwMode="auto">
            <a:xfrm>
              <a:off x="3833" y="1406"/>
              <a:ext cx="22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buFont typeface="Wingdings" pitchFamily="2" charset="2"/>
                <a:buNone/>
              </a:pPr>
              <a:r>
                <a:rPr lang="en-GB" sz="1400"/>
                <a:t>F</a:t>
              </a:r>
              <a:r>
                <a:rPr lang="en-GB" sz="1400" baseline="-25000"/>
                <a:t>y</a:t>
              </a:r>
            </a:p>
          </p:txBody>
        </p:sp>
        <p:sp>
          <p:nvSpPr>
            <p:cNvPr id="23569" name="Text Box 73"/>
            <p:cNvSpPr txBox="1">
              <a:spLocks noChangeArrowheads="1"/>
            </p:cNvSpPr>
            <p:nvPr/>
          </p:nvSpPr>
          <p:spPr bwMode="auto">
            <a:xfrm>
              <a:off x="4872" y="1903"/>
              <a:ext cx="22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buFont typeface="Wingdings" pitchFamily="2" charset="2"/>
                <a:buNone/>
              </a:pPr>
              <a:r>
                <a:rPr lang="en-GB" sz="1400"/>
                <a:t>F</a:t>
              </a:r>
              <a:r>
                <a:rPr lang="en-GB" sz="1400" baseline="-25000"/>
                <a:t>x</a:t>
              </a:r>
            </a:p>
          </p:txBody>
        </p:sp>
      </p:grpSp>
      <p:grpSp>
        <p:nvGrpSpPr>
          <p:cNvPr id="23579" name="Group 27"/>
          <p:cNvGrpSpPr>
            <a:grpSpLocks/>
          </p:cNvGrpSpPr>
          <p:nvPr/>
        </p:nvGrpSpPr>
        <p:grpSpPr bwMode="auto">
          <a:xfrm>
            <a:off x="0" y="0"/>
            <a:ext cx="3473450" cy="1108075"/>
            <a:chOff x="4034" y="1718"/>
            <a:chExt cx="2620" cy="706"/>
          </a:xfrm>
        </p:grpSpPr>
        <p:pic>
          <p:nvPicPr>
            <p:cNvPr id="23580" name="Picture 28" descr="right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DFFFE"/>
                </a:clrFrom>
                <a:clrTo>
                  <a:srgbClr val="FDFF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94" y="1718"/>
              <a:ext cx="1660" cy="339"/>
            </a:xfrm>
            <a:prstGeom prst="rect">
              <a:avLst/>
            </a:prstGeom>
            <a:noFill/>
          </p:spPr>
        </p:pic>
        <p:pic>
          <p:nvPicPr>
            <p:cNvPr id="23581" name="Picture 29" descr="left1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BFDFC"/>
                </a:clrFrom>
                <a:clrTo>
                  <a:srgbClr val="FBFDFC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1718"/>
              <a:ext cx="964" cy="339"/>
            </a:xfrm>
            <a:prstGeom prst="rect">
              <a:avLst/>
            </a:prstGeom>
            <a:noFill/>
          </p:spPr>
        </p:pic>
        <p:pic>
          <p:nvPicPr>
            <p:cNvPr id="23582" name="Picture 30" descr="left2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2052"/>
              <a:ext cx="833" cy="99"/>
            </a:xfrm>
            <a:prstGeom prst="rect">
              <a:avLst/>
            </a:prstGeom>
            <a:noFill/>
          </p:spPr>
        </p:pic>
        <p:pic>
          <p:nvPicPr>
            <p:cNvPr id="23583" name="Picture 31" descr="left3"/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6" y="2145"/>
              <a:ext cx="784" cy="100"/>
            </a:xfrm>
            <a:prstGeom prst="rect">
              <a:avLst/>
            </a:prstGeom>
            <a:noFill/>
          </p:spPr>
        </p:pic>
        <p:pic>
          <p:nvPicPr>
            <p:cNvPr id="23584" name="Picture 32" descr="left4"/>
            <p:cNvPicPr>
              <a:picLocks noChangeAspect="1" noChangeArrowheads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244"/>
              <a:ext cx="702" cy="118"/>
            </a:xfrm>
            <a:prstGeom prst="rect">
              <a:avLst/>
            </a:prstGeom>
            <a:noFill/>
          </p:spPr>
        </p:pic>
        <p:pic>
          <p:nvPicPr>
            <p:cNvPr id="23585" name="Picture 33" descr="left5"/>
            <p:cNvPicPr>
              <a:picLocks noChangeAspect="1" noChangeArrowheads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357"/>
              <a:ext cx="447" cy="67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4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84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84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4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84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84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84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84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84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184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24" grpId="0" autoUpdateAnimBg="0"/>
      <p:bldP spid="184329" grpId="0" autoUpdateAnimBg="0"/>
      <p:bldP spid="184330" grpId="0" autoUpdateAnimBg="0"/>
      <p:bldP spid="184382" grpId="0" autoUpdateAnimBg="0"/>
      <p:bldP spid="184404" grpId="0" autoUpdateAnimBg="0"/>
      <p:bldP spid="184416" grpId="0" autoUpdateAnimBg="0"/>
      <p:bldP spid="184417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920750" y="933450"/>
            <a:ext cx="79057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2800" b="1"/>
              <a:t>Теңәрекетті күштерді есептеу </a:t>
            </a:r>
            <a:endParaRPr lang="en-US" sz="2800" b="1"/>
          </a:p>
        </p:txBody>
      </p:sp>
      <p:sp>
        <p:nvSpPr>
          <p:cNvPr id="180227" name="Text Box 3"/>
          <p:cNvSpPr txBox="1">
            <a:spLocks noChangeArrowheads="1"/>
          </p:cNvSpPr>
          <p:nvPr/>
        </p:nvSpPr>
        <p:spPr bwMode="auto">
          <a:xfrm>
            <a:off x="919163" y="1687513"/>
            <a:ext cx="7829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 b="1"/>
              <a:t>2-мысал</a:t>
            </a:r>
            <a:endParaRPr lang="en-US" sz="1600" b="1"/>
          </a:p>
        </p:txBody>
      </p:sp>
      <p:sp>
        <p:nvSpPr>
          <p:cNvPr id="180228" name="Text Box 4"/>
          <p:cNvSpPr txBox="1">
            <a:spLocks noChangeArrowheads="1"/>
          </p:cNvSpPr>
          <p:nvPr/>
        </p:nvSpPr>
        <p:spPr bwMode="auto">
          <a:xfrm>
            <a:off x="919163" y="2057400"/>
            <a:ext cx="2620962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Арна бойынша жүзіп келе жатқан баржаға байланған екі арқанды елестетіңіз. </a:t>
            </a:r>
            <a:endParaRPr lang="en-US" sz="1600"/>
          </a:p>
        </p:txBody>
      </p:sp>
      <p:sp>
        <p:nvSpPr>
          <p:cNvPr id="180230" name="Text Box 6"/>
          <p:cNvSpPr txBox="1">
            <a:spLocks noChangeArrowheads="1"/>
          </p:cNvSpPr>
          <p:nvPr/>
        </p:nvSpPr>
        <p:spPr bwMode="auto">
          <a:xfrm>
            <a:off x="7685088" y="6326188"/>
            <a:ext cx="117951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ru-RU" b="1"/>
              <a:t>Келесі</a:t>
            </a:r>
            <a:r>
              <a:rPr lang="en-US" b="1"/>
              <a:t> &gt;</a:t>
            </a:r>
            <a:endParaRPr lang="en-US" sz="2400"/>
          </a:p>
        </p:txBody>
      </p:sp>
      <p:sp>
        <p:nvSpPr>
          <p:cNvPr id="180243" name="Text Box 19"/>
          <p:cNvSpPr txBox="1">
            <a:spLocks noChangeArrowheads="1"/>
          </p:cNvSpPr>
          <p:nvPr/>
        </p:nvSpPr>
        <p:spPr bwMode="auto">
          <a:xfrm>
            <a:off x="919163" y="5613400"/>
            <a:ext cx="78295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Алға бағытталған бағыт бойынша баржаға қолданылатын теңәрекетті күшті есептеу үшін, адамдар тарапынан әсер ететін күштер есептелу қажет. </a:t>
            </a:r>
            <a:endParaRPr lang="en-US" sz="1600"/>
          </a:p>
        </p:txBody>
      </p:sp>
      <p:sp>
        <p:nvSpPr>
          <p:cNvPr id="180244" name="Text Box 20"/>
          <p:cNvSpPr txBox="1">
            <a:spLocks noChangeArrowheads="1"/>
          </p:cNvSpPr>
          <p:nvPr/>
        </p:nvSpPr>
        <p:spPr bwMode="auto">
          <a:xfrm>
            <a:off x="919163" y="4264025"/>
            <a:ext cx="257810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Әр адам өзінің арқанын </a:t>
            </a:r>
            <a:r>
              <a:rPr lang="kk-KZ" sz="1600">
                <a:cs typeface="Arial" charset="0"/>
              </a:rPr>
              <a:t>баржаның қозғалыс бағыты бойынша </a:t>
            </a:r>
            <a:r>
              <a:rPr lang="en-US" sz="1600"/>
              <a:t>40</a:t>
            </a:r>
            <a:r>
              <a:rPr lang="en-US" sz="1600">
                <a:cs typeface="Arial" charset="0"/>
              </a:rPr>
              <a:t>°</a:t>
            </a:r>
            <a:r>
              <a:rPr lang="kk-KZ" sz="1600">
                <a:cs typeface="Arial" charset="0"/>
              </a:rPr>
              <a:t>бұрышта 400 Н-ға тең күшпен тартады. </a:t>
            </a:r>
            <a:endParaRPr lang="en-US" sz="1600">
              <a:cs typeface="Arial" charset="0"/>
            </a:endParaRPr>
          </a:p>
        </p:txBody>
      </p:sp>
      <p:sp>
        <p:nvSpPr>
          <p:cNvPr id="24584" name="Line 31"/>
          <p:cNvSpPr>
            <a:spLocks noChangeShapeType="1"/>
          </p:cNvSpPr>
          <p:nvPr/>
        </p:nvSpPr>
        <p:spPr bwMode="auto">
          <a:xfrm>
            <a:off x="9032875" y="1508125"/>
            <a:ext cx="0" cy="127476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180261" name="Picture 37" descr="canalBoat"/>
          <p:cNvPicPr>
            <a:picLocks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3700463" y="1930400"/>
            <a:ext cx="5010150" cy="3041650"/>
          </a:xfrm>
          <a:noFill/>
        </p:spPr>
      </p:pic>
      <p:grpSp>
        <p:nvGrpSpPr>
          <p:cNvPr id="2" name="Group 49"/>
          <p:cNvGrpSpPr>
            <a:grpSpLocks/>
          </p:cNvGrpSpPr>
          <p:nvPr/>
        </p:nvGrpSpPr>
        <p:grpSpPr bwMode="auto">
          <a:xfrm>
            <a:off x="6959600" y="2686050"/>
            <a:ext cx="1022350" cy="1504950"/>
            <a:chOff x="4464" y="1692"/>
            <a:chExt cx="644" cy="948"/>
          </a:xfrm>
        </p:grpSpPr>
        <p:sp>
          <p:nvSpPr>
            <p:cNvPr id="24597" name="Line 42"/>
            <p:cNvSpPr>
              <a:spLocks noChangeShapeType="1"/>
            </p:cNvSpPr>
            <p:nvPr/>
          </p:nvSpPr>
          <p:spPr bwMode="auto">
            <a:xfrm flipV="1">
              <a:off x="4464" y="1692"/>
              <a:ext cx="644" cy="484"/>
            </a:xfrm>
            <a:prstGeom prst="line">
              <a:avLst/>
            </a:prstGeom>
            <a:noFill/>
            <a:ln w="38100">
              <a:solidFill>
                <a:srgbClr val="996633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24598" name="Line 43"/>
            <p:cNvSpPr>
              <a:spLocks noChangeShapeType="1"/>
            </p:cNvSpPr>
            <p:nvPr/>
          </p:nvSpPr>
          <p:spPr bwMode="auto">
            <a:xfrm>
              <a:off x="4468" y="2164"/>
              <a:ext cx="636" cy="476"/>
            </a:xfrm>
            <a:prstGeom prst="line">
              <a:avLst/>
            </a:prstGeom>
            <a:noFill/>
            <a:ln w="38100">
              <a:solidFill>
                <a:srgbClr val="996633"/>
              </a:solidFill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ru-RU"/>
            </a:p>
          </p:txBody>
        </p:sp>
      </p:grpSp>
      <p:grpSp>
        <p:nvGrpSpPr>
          <p:cNvPr id="3" name="Group 48"/>
          <p:cNvGrpSpPr>
            <a:grpSpLocks/>
          </p:cNvGrpSpPr>
          <p:nvPr/>
        </p:nvGrpSpPr>
        <p:grpSpPr bwMode="auto">
          <a:xfrm>
            <a:off x="6088063" y="2324100"/>
            <a:ext cx="2589212" cy="2209800"/>
            <a:chOff x="3907" y="1464"/>
            <a:chExt cx="1631" cy="1392"/>
          </a:xfrm>
        </p:grpSpPr>
        <p:sp>
          <p:nvSpPr>
            <p:cNvPr id="24589" name="Line 39"/>
            <p:cNvSpPr>
              <a:spLocks noChangeShapeType="1"/>
            </p:cNvSpPr>
            <p:nvPr/>
          </p:nvSpPr>
          <p:spPr bwMode="auto">
            <a:xfrm flipV="1">
              <a:off x="4457" y="1694"/>
              <a:ext cx="644" cy="479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24590" name="Line 40"/>
            <p:cNvSpPr>
              <a:spLocks noChangeShapeType="1"/>
            </p:cNvSpPr>
            <p:nvPr/>
          </p:nvSpPr>
          <p:spPr bwMode="auto">
            <a:xfrm>
              <a:off x="4462" y="2165"/>
              <a:ext cx="641" cy="477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24591" name="Text Box 32"/>
            <p:cNvSpPr txBox="1">
              <a:spLocks noChangeArrowheads="1"/>
            </p:cNvSpPr>
            <p:nvPr/>
          </p:nvSpPr>
          <p:spPr bwMode="auto">
            <a:xfrm>
              <a:off x="4867" y="1464"/>
              <a:ext cx="41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buFont typeface="Wingdings" pitchFamily="2" charset="2"/>
                <a:buNone/>
              </a:pPr>
              <a:r>
                <a:rPr lang="en-GB" sz="1400">
                  <a:solidFill>
                    <a:schemeClr val="bg1"/>
                  </a:solidFill>
                </a:rPr>
                <a:t>400 </a:t>
              </a:r>
              <a:r>
                <a:rPr lang="ru-RU" sz="1400">
                  <a:solidFill>
                    <a:schemeClr val="bg1"/>
                  </a:solidFill>
                </a:rPr>
                <a:t>Н</a:t>
              </a:r>
              <a:endParaRPr lang="en-GB" sz="1400">
                <a:solidFill>
                  <a:schemeClr val="bg1"/>
                </a:solidFill>
              </a:endParaRPr>
            </a:p>
          </p:txBody>
        </p:sp>
        <p:sp>
          <p:nvSpPr>
            <p:cNvPr id="24592" name="Text Box 33"/>
            <p:cNvSpPr txBox="1">
              <a:spLocks noChangeArrowheads="1"/>
            </p:cNvSpPr>
            <p:nvPr/>
          </p:nvSpPr>
          <p:spPr bwMode="auto">
            <a:xfrm>
              <a:off x="4876" y="2664"/>
              <a:ext cx="41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buFont typeface="Wingdings" pitchFamily="2" charset="2"/>
                <a:buNone/>
              </a:pPr>
              <a:r>
                <a:rPr lang="en-GB" sz="1400">
                  <a:solidFill>
                    <a:schemeClr val="bg1"/>
                  </a:solidFill>
                </a:rPr>
                <a:t>400 </a:t>
              </a:r>
              <a:r>
                <a:rPr lang="ru-RU" sz="1400">
                  <a:solidFill>
                    <a:schemeClr val="bg1"/>
                  </a:solidFill>
                </a:rPr>
                <a:t>Н</a:t>
              </a:r>
              <a:endParaRPr lang="en-GB" sz="1400">
                <a:solidFill>
                  <a:schemeClr val="bg1"/>
                </a:solidFill>
              </a:endParaRPr>
            </a:p>
          </p:txBody>
        </p:sp>
        <p:sp>
          <p:nvSpPr>
            <p:cNvPr id="24593" name="Line 27"/>
            <p:cNvSpPr>
              <a:spLocks noChangeShapeType="1"/>
            </p:cNvSpPr>
            <p:nvPr/>
          </p:nvSpPr>
          <p:spPr bwMode="auto">
            <a:xfrm flipV="1">
              <a:off x="5060" y="2159"/>
              <a:ext cx="478" cy="11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24594" name="Line 30"/>
            <p:cNvSpPr>
              <a:spLocks noChangeShapeType="1"/>
            </p:cNvSpPr>
            <p:nvPr/>
          </p:nvSpPr>
          <p:spPr bwMode="auto">
            <a:xfrm>
              <a:off x="3907" y="2171"/>
              <a:ext cx="14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24595" name="Text Box 46"/>
            <p:cNvSpPr txBox="1">
              <a:spLocks noChangeArrowheads="1"/>
            </p:cNvSpPr>
            <p:nvPr/>
          </p:nvSpPr>
          <p:spPr bwMode="auto">
            <a:xfrm>
              <a:off x="4664" y="2144"/>
              <a:ext cx="34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buFont typeface="Wingdings" pitchFamily="2" charset="2"/>
                <a:buNone/>
              </a:pPr>
              <a:r>
                <a:rPr lang="en-GB" sz="1400">
                  <a:solidFill>
                    <a:schemeClr val="bg1"/>
                  </a:solidFill>
                </a:rPr>
                <a:t>40°</a:t>
              </a:r>
            </a:p>
          </p:txBody>
        </p:sp>
        <p:sp>
          <p:nvSpPr>
            <p:cNvPr id="24596" name="Text Box 47"/>
            <p:cNvSpPr txBox="1">
              <a:spLocks noChangeArrowheads="1"/>
            </p:cNvSpPr>
            <p:nvPr/>
          </p:nvSpPr>
          <p:spPr bwMode="auto">
            <a:xfrm>
              <a:off x="4664" y="1942"/>
              <a:ext cx="34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buFont typeface="Wingdings" pitchFamily="2" charset="2"/>
                <a:buNone/>
              </a:pPr>
              <a:r>
                <a:rPr lang="en-GB" sz="1400">
                  <a:solidFill>
                    <a:schemeClr val="bg1"/>
                  </a:solidFill>
                </a:rPr>
                <a:t>40°</a:t>
              </a:r>
            </a:p>
          </p:txBody>
        </p:sp>
      </p:grpSp>
      <p:sp>
        <p:nvSpPr>
          <p:cNvPr id="180274" name="Text Box 50"/>
          <p:cNvSpPr txBox="1">
            <a:spLocks noChangeArrowheads="1"/>
          </p:cNvSpPr>
          <p:nvPr/>
        </p:nvSpPr>
        <p:spPr bwMode="auto">
          <a:xfrm>
            <a:off x="919163" y="3160713"/>
            <a:ext cx="2620962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Арнаның қарама-қарсы жағалауындағы екі адам екі жақтан арқанды тартады. </a:t>
            </a:r>
            <a:endParaRPr lang="en-US" sz="1600"/>
          </a:p>
        </p:txBody>
      </p:sp>
      <p:grpSp>
        <p:nvGrpSpPr>
          <p:cNvPr id="24601" name="Group 25"/>
          <p:cNvGrpSpPr>
            <a:grpSpLocks/>
          </p:cNvGrpSpPr>
          <p:nvPr/>
        </p:nvGrpSpPr>
        <p:grpSpPr bwMode="auto">
          <a:xfrm>
            <a:off x="0" y="0"/>
            <a:ext cx="3473450" cy="1108075"/>
            <a:chOff x="4034" y="1718"/>
            <a:chExt cx="2620" cy="706"/>
          </a:xfrm>
        </p:grpSpPr>
        <p:pic>
          <p:nvPicPr>
            <p:cNvPr id="24602" name="Picture 26" descr="right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DFFFE"/>
                </a:clrFrom>
                <a:clrTo>
                  <a:srgbClr val="FDFF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94" y="1718"/>
              <a:ext cx="1660" cy="339"/>
            </a:xfrm>
            <a:prstGeom prst="rect">
              <a:avLst/>
            </a:prstGeom>
            <a:noFill/>
          </p:spPr>
        </p:pic>
        <p:pic>
          <p:nvPicPr>
            <p:cNvPr id="24603" name="Picture 27" descr="left1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BFDFC"/>
                </a:clrFrom>
                <a:clrTo>
                  <a:srgbClr val="FBFDFC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1718"/>
              <a:ext cx="964" cy="339"/>
            </a:xfrm>
            <a:prstGeom prst="rect">
              <a:avLst/>
            </a:prstGeom>
            <a:noFill/>
          </p:spPr>
        </p:pic>
        <p:pic>
          <p:nvPicPr>
            <p:cNvPr id="24604" name="Picture 28" descr="left2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2052"/>
              <a:ext cx="833" cy="99"/>
            </a:xfrm>
            <a:prstGeom prst="rect">
              <a:avLst/>
            </a:prstGeom>
            <a:noFill/>
          </p:spPr>
        </p:pic>
        <p:pic>
          <p:nvPicPr>
            <p:cNvPr id="24605" name="Picture 29" descr="left3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6" y="2145"/>
              <a:ext cx="784" cy="100"/>
            </a:xfrm>
            <a:prstGeom prst="rect">
              <a:avLst/>
            </a:prstGeom>
            <a:noFill/>
          </p:spPr>
        </p:pic>
        <p:pic>
          <p:nvPicPr>
            <p:cNvPr id="24606" name="Picture 30" descr="left4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244"/>
              <a:ext cx="702" cy="118"/>
            </a:xfrm>
            <a:prstGeom prst="rect">
              <a:avLst/>
            </a:prstGeom>
            <a:noFill/>
          </p:spPr>
        </p:pic>
        <p:pic>
          <p:nvPicPr>
            <p:cNvPr id="24607" name="Picture 31" descr="left5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357"/>
              <a:ext cx="447" cy="67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0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80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80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0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8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80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227" grpId="0" autoUpdateAnimBg="0"/>
      <p:bldP spid="180228" grpId="0" autoUpdateAnimBg="0"/>
      <p:bldP spid="180230" grpId="0" autoUpdateAnimBg="0"/>
      <p:bldP spid="180243" grpId="0" autoUpdateAnimBg="0"/>
      <p:bldP spid="180244" grpId="0" autoUpdateAnimBg="0"/>
      <p:bldP spid="180274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grpSp>
        <p:nvGrpSpPr>
          <p:cNvPr id="2" name="Group 40"/>
          <p:cNvGrpSpPr>
            <a:grpSpLocks/>
          </p:cNvGrpSpPr>
          <p:nvPr/>
        </p:nvGrpSpPr>
        <p:grpSpPr bwMode="auto">
          <a:xfrm>
            <a:off x="3684588" y="2152650"/>
            <a:ext cx="5010150" cy="3041650"/>
            <a:chOff x="2401" y="1356"/>
            <a:chExt cx="3156" cy="1916"/>
          </a:xfrm>
        </p:grpSpPr>
        <p:pic>
          <p:nvPicPr>
            <p:cNvPr id="25612" name="Picture 24" descr="canalBoat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401" y="1356"/>
              <a:ext cx="3156" cy="19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613" name="Line 29"/>
            <p:cNvSpPr>
              <a:spLocks noChangeShapeType="1"/>
            </p:cNvSpPr>
            <p:nvPr/>
          </p:nvSpPr>
          <p:spPr bwMode="auto">
            <a:xfrm flipV="1">
              <a:off x="4455" y="1834"/>
              <a:ext cx="644" cy="479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25614" name="Line 30"/>
            <p:cNvSpPr>
              <a:spLocks noChangeShapeType="1"/>
            </p:cNvSpPr>
            <p:nvPr/>
          </p:nvSpPr>
          <p:spPr bwMode="auto">
            <a:xfrm>
              <a:off x="4460" y="2305"/>
              <a:ext cx="641" cy="477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25615" name="Text Box 31"/>
            <p:cNvSpPr txBox="1">
              <a:spLocks noChangeArrowheads="1"/>
            </p:cNvSpPr>
            <p:nvPr/>
          </p:nvSpPr>
          <p:spPr bwMode="auto">
            <a:xfrm>
              <a:off x="4865" y="1604"/>
              <a:ext cx="414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buFont typeface="Wingdings" pitchFamily="2" charset="2"/>
                <a:buNone/>
              </a:pPr>
              <a:r>
                <a:rPr lang="en-GB" sz="1400">
                  <a:solidFill>
                    <a:schemeClr val="bg1"/>
                  </a:solidFill>
                </a:rPr>
                <a:t>400 </a:t>
              </a:r>
              <a:r>
                <a:rPr lang="ru-RU" sz="1400">
                  <a:solidFill>
                    <a:schemeClr val="bg1"/>
                  </a:solidFill>
                </a:rPr>
                <a:t>Н</a:t>
              </a:r>
              <a:endParaRPr lang="en-GB" sz="1400">
                <a:solidFill>
                  <a:schemeClr val="bg1"/>
                </a:solidFill>
              </a:endParaRPr>
            </a:p>
          </p:txBody>
        </p:sp>
        <p:sp>
          <p:nvSpPr>
            <p:cNvPr id="25616" name="Text Box 32"/>
            <p:cNvSpPr txBox="1">
              <a:spLocks noChangeArrowheads="1"/>
            </p:cNvSpPr>
            <p:nvPr/>
          </p:nvSpPr>
          <p:spPr bwMode="auto">
            <a:xfrm>
              <a:off x="4874" y="2804"/>
              <a:ext cx="430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buFont typeface="Wingdings" pitchFamily="2" charset="2"/>
                <a:buNone/>
              </a:pPr>
              <a:r>
                <a:rPr lang="en-GB" sz="1400">
                  <a:solidFill>
                    <a:schemeClr val="bg1"/>
                  </a:solidFill>
                </a:rPr>
                <a:t>400</a:t>
              </a:r>
              <a:r>
                <a:rPr lang="en-GB" sz="1600">
                  <a:solidFill>
                    <a:schemeClr val="bg1"/>
                  </a:solidFill>
                </a:rPr>
                <a:t> </a:t>
              </a:r>
              <a:r>
                <a:rPr lang="ru-RU" sz="1600">
                  <a:solidFill>
                    <a:schemeClr val="bg1"/>
                  </a:solidFill>
                </a:rPr>
                <a:t>Н</a:t>
              </a:r>
              <a:endParaRPr lang="en-GB" sz="1600">
                <a:solidFill>
                  <a:schemeClr val="bg1"/>
                </a:solidFill>
              </a:endParaRPr>
            </a:p>
          </p:txBody>
        </p:sp>
        <p:sp>
          <p:nvSpPr>
            <p:cNvPr id="25617" name="Line 34"/>
            <p:cNvSpPr>
              <a:spLocks noChangeShapeType="1"/>
            </p:cNvSpPr>
            <p:nvPr/>
          </p:nvSpPr>
          <p:spPr bwMode="auto">
            <a:xfrm>
              <a:off x="3905" y="2311"/>
              <a:ext cx="10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25618" name="Text Box 35"/>
            <p:cNvSpPr txBox="1">
              <a:spLocks noChangeArrowheads="1"/>
            </p:cNvSpPr>
            <p:nvPr/>
          </p:nvSpPr>
          <p:spPr bwMode="auto">
            <a:xfrm>
              <a:off x="4662" y="2284"/>
              <a:ext cx="34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buFont typeface="Wingdings" pitchFamily="2" charset="2"/>
                <a:buNone/>
              </a:pPr>
              <a:r>
                <a:rPr lang="en-GB" sz="1400">
                  <a:solidFill>
                    <a:schemeClr val="bg1"/>
                  </a:solidFill>
                </a:rPr>
                <a:t>40°</a:t>
              </a:r>
            </a:p>
          </p:txBody>
        </p:sp>
        <p:sp>
          <p:nvSpPr>
            <p:cNvPr id="25619" name="Text Box 36"/>
            <p:cNvSpPr txBox="1">
              <a:spLocks noChangeArrowheads="1"/>
            </p:cNvSpPr>
            <p:nvPr/>
          </p:nvSpPr>
          <p:spPr bwMode="auto">
            <a:xfrm>
              <a:off x="4662" y="2082"/>
              <a:ext cx="34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buFont typeface="Wingdings" pitchFamily="2" charset="2"/>
                <a:buNone/>
              </a:pPr>
              <a:r>
                <a:rPr lang="en-GB" sz="1400">
                  <a:solidFill>
                    <a:schemeClr val="bg1"/>
                  </a:solidFill>
                </a:rPr>
                <a:t>40°</a:t>
              </a:r>
            </a:p>
          </p:txBody>
        </p:sp>
      </p:grpSp>
      <p:sp>
        <p:nvSpPr>
          <p:cNvPr id="25603" name="Text Box 2"/>
          <p:cNvSpPr txBox="1">
            <a:spLocks noChangeArrowheads="1"/>
          </p:cNvSpPr>
          <p:nvPr/>
        </p:nvSpPr>
        <p:spPr bwMode="auto">
          <a:xfrm>
            <a:off x="920750" y="933450"/>
            <a:ext cx="79057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2800" b="1"/>
              <a:t>Теңәрекетті күштерді есептеу </a:t>
            </a:r>
            <a:endParaRPr lang="en-US" sz="2800" b="1"/>
          </a:p>
        </p:txBody>
      </p:sp>
      <p:sp>
        <p:nvSpPr>
          <p:cNvPr id="186371" name="Text Box 3"/>
          <p:cNvSpPr txBox="1">
            <a:spLocks noChangeArrowheads="1"/>
          </p:cNvSpPr>
          <p:nvPr/>
        </p:nvSpPr>
        <p:spPr bwMode="auto">
          <a:xfrm>
            <a:off x="919163" y="1687513"/>
            <a:ext cx="7829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 b="1"/>
              <a:t>2-мысал </a:t>
            </a:r>
            <a:r>
              <a:rPr lang="en-US" sz="1600"/>
              <a:t>(</a:t>
            </a:r>
            <a:r>
              <a:rPr lang="kk-KZ" sz="1600"/>
              <a:t>жалғасы</a:t>
            </a:r>
            <a:r>
              <a:rPr lang="en-US" sz="1600"/>
              <a:t>)</a:t>
            </a:r>
          </a:p>
        </p:txBody>
      </p:sp>
      <p:sp>
        <p:nvSpPr>
          <p:cNvPr id="186372" name="Text Box 4"/>
          <p:cNvSpPr txBox="1">
            <a:spLocks noChangeArrowheads="1"/>
          </p:cNvSpPr>
          <p:nvPr/>
        </p:nvSpPr>
        <p:spPr bwMode="auto">
          <a:xfrm>
            <a:off x="919163" y="2127250"/>
            <a:ext cx="2740025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 typeface="Wingdings" pitchFamily="2" charset="2"/>
              <a:buNone/>
            </a:pPr>
            <a:r>
              <a:rPr lang="ru-RU" sz="1600"/>
              <a:t>Х осі бойынша бірінші адам қолданылатын күшті елестетіңіз. </a:t>
            </a:r>
            <a:endParaRPr lang="en-US" sz="1600"/>
          </a:p>
          <a:p>
            <a:pPr eaLnBrk="0" hangingPunct="0">
              <a:buFont typeface="Wingdings" pitchFamily="2" charset="2"/>
              <a:buNone/>
            </a:pPr>
            <a:r>
              <a:rPr lang="en-US" sz="1600"/>
              <a:t>F</a:t>
            </a:r>
            <a:r>
              <a:rPr lang="en-US" sz="1600" baseline="-25000"/>
              <a:t>x1</a:t>
            </a:r>
            <a:r>
              <a:rPr lang="en-US" sz="1600"/>
              <a:t> = F</a:t>
            </a:r>
            <a:r>
              <a:rPr lang="en-US" sz="1600" baseline="-25000"/>
              <a:t>1</a:t>
            </a:r>
            <a:r>
              <a:rPr lang="en-US" sz="1600"/>
              <a:t> cos θ</a:t>
            </a:r>
          </a:p>
          <a:p>
            <a:pPr eaLnBrk="0" hangingPunct="0">
              <a:buFont typeface="Wingdings" pitchFamily="2" charset="2"/>
              <a:buNone/>
            </a:pPr>
            <a:r>
              <a:rPr lang="en-US" sz="1600"/>
              <a:t>F</a:t>
            </a:r>
            <a:r>
              <a:rPr lang="en-US" sz="1600" baseline="-25000"/>
              <a:t>x1</a:t>
            </a:r>
            <a:r>
              <a:rPr lang="en-US" sz="1600"/>
              <a:t> = 400 cos 40</a:t>
            </a:r>
            <a:r>
              <a:rPr lang="en-US" sz="1600">
                <a:cs typeface="Arial" charset="0"/>
              </a:rPr>
              <a:t>°</a:t>
            </a:r>
          </a:p>
          <a:p>
            <a:pPr eaLnBrk="0" hangingPunct="0">
              <a:buFont typeface="Wingdings" pitchFamily="2" charset="2"/>
              <a:buNone/>
            </a:pPr>
            <a:r>
              <a:rPr lang="en-US" sz="1600">
                <a:solidFill>
                  <a:srgbClr val="CC0000"/>
                </a:solidFill>
                <a:cs typeface="Arial" charset="0"/>
              </a:rPr>
              <a:t>F</a:t>
            </a:r>
            <a:r>
              <a:rPr lang="en-US" sz="1600" baseline="-25000">
                <a:solidFill>
                  <a:srgbClr val="CC0000"/>
                </a:solidFill>
                <a:cs typeface="Arial" charset="0"/>
              </a:rPr>
              <a:t>x1</a:t>
            </a:r>
            <a:r>
              <a:rPr lang="en-US" sz="1600">
                <a:solidFill>
                  <a:srgbClr val="CC0000"/>
                </a:solidFill>
                <a:cs typeface="Arial" charset="0"/>
              </a:rPr>
              <a:t> = 306 </a:t>
            </a:r>
            <a:r>
              <a:rPr lang="ru-RU" sz="1600">
                <a:solidFill>
                  <a:srgbClr val="CC0000"/>
                </a:solidFill>
                <a:cs typeface="Arial" charset="0"/>
              </a:rPr>
              <a:t>Н</a:t>
            </a:r>
            <a:endParaRPr lang="en-US" sz="1600">
              <a:solidFill>
                <a:srgbClr val="CC0000"/>
              </a:solidFill>
              <a:cs typeface="Arial" charset="0"/>
            </a:endParaRPr>
          </a:p>
        </p:txBody>
      </p:sp>
      <p:sp>
        <p:nvSpPr>
          <p:cNvPr id="186373" name="Text Box 5"/>
          <p:cNvSpPr txBox="1">
            <a:spLocks noChangeArrowheads="1"/>
          </p:cNvSpPr>
          <p:nvPr/>
        </p:nvSpPr>
        <p:spPr bwMode="auto">
          <a:xfrm>
            <a:off x="7651750" y="6326188"/>
            <a:ext cx="1212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ru-RU" b="1"/>
              <a:t>Келесі</a:t>
            </a:r>
            <a:r>
              <a:rPr lang="en-GB" b="1"/>
              <a:t> </a:t>
            </a:r>
            <a:r>
              <a:rPr lang="en-US" b="1"/>
              <a:t>&gt;</a:t>
            </a:r>
            <a:endParaRPr lang="en-US" sz="2400"/>
          </a:p>
        </p:txBody>
      </p:sp>
      <p:sp>
        <p:nvSpPr>
          <p:cNvPr id="186382" name="Text Box 14"/>
          <p:cNvSpPr txBox="1">
            <a:spLocks noChangeArrowheads="1"/>
          </p:cNvSpPr>
          <p:nvPr/>
        </p:nvSpPr>
        <p:spPr bwMode="auto">
          <a:xfrm>
            <a:off x="919163" y="5453063"/>
            <a:ext cx="782955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Екі күштің жиынтығы алға бағытталған бағыт бойынша 612 Н теңәрекетті күшті береді. Күштер мәні мен бағыты бар векторлық шама болып табылатындығы естеріңізде болсын! </a:t>
            </a:r>
            <a:endParaRPr lang="en-US" sz="1600"/>
          </a:p>
        </p:txBody>
      </p:sp>
      <p:sp>
        <p:nvSpPr>
          <p:cNvPr id="186389" name="Text Box 21"/>
          <p:cNvSpPr txBox="1">
            <a:spLocks noChangeArrowheads="1"/>
          </p:cNvSpPr>
          <p:nvPr/>
        </p:nvSpPr>
        <p:spPr bwMode="auto">
          <a:xfrm>
            <a:off x="919163" y="3789363"/>
            <a:ext cx="2705100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 typeface="Wingdings" pitchFamily="2" charset="2"/>
              <a:buNone/>
            </a:pPr>
            <a:r>
              <a:rPr lang="ru-RU" sz="1600"/>
              <a:t>Енді х осі бойынша екінші адам қолданылатын күшті елестетіңіз.  </a:t>
            </a:r>
            <a:endParaRPr lang="en-US" sz="1600"/>
          </a:p>
          <a:p>
            <a:pPr eaLnBrk="0" hangingPunct="0">
              <a:buFont typeface="Wingdings" pitchFamily="2" charset="2"/>
              <a:buNone/>
            </a:pPr>
            <a:r>
              <a:rPr lang="en-US" sz="1600"/>
              <a:t>F</a:t>
            </a:r>
            <a:r>
              <a:rPr lang="en-US" sz="1600" baseline="-25000"/>
              <a:t>x2</a:t>
            </a:r>
            <a:r>
              <a:rPr lang="en-US" sz="1600"/>
              <a:t> = F</a:t>
            </a:r>
            <a:r>
              <a:rPr lang="en-US" sz="1600" baseline="-25000"/>
              <a:t>2</a:t>
            </a:r>
            <a:r>
              <a:rPr lang="en-US" sz="1600"/>
              <a:t> cos θ</a:t>
            </a:r>
          </a:p>
          <a:p>
            <a:pPr eaLnBrk="0" hangingPunct="0">
              <a:buFont typeface="Wingdings" pitchFamily="2" charset="2"/>
              <a:buNone/>
            </a:pPr>
            <a:r>
              <a:rPr lang="en-US" sz="1600"/>
              <a:t>F</a:t>
            </a:r>
            <a:r>
              <a:rPr lang="en-US" sz="1600" baseline="-25000"/>
              <a:t>x2</a:t>
            </a:r>
            <a:r>
              <a:rPr lang="en-US" sz="1600"/>
              <a:t> = 400 cos 40</a:t>
            </a:r>
            <a:r>
              <a:rPr lang="en-US" sz="1600">
                <a:cs typeface="Arial" charset="0"/>
              </a:rPr>
              <a:t>°</a:t>
            </a:r>
          </a:p>
          <a:p>
            <a:pPr eaLnBrk="0" hangingPunct="0">
              <a:buFont typeface="Wingdings" pitchFamily="2" charset="2"/>
              <a:buNone/>
            </a:pPr>
            <a:r>
              <a:rPr lang="en-US" sz="1600">
                <a:solidFill>
                  <a:srgbClr val="FF6600"/>
                </a:solidFill>
                <a:cs typeface="Arial" charset="0"/>
              </a:rPr>
              <a:t>F</a:t>
            </a:r>
            <a:r>
              <a:rPr lang="en-US" sz="1600" baseline="-25000">
                <a:solidFill>
                  <a:srgbClr val="FF6600"/>
                </a:solidFill>
                <a:cs typeface="Arial" charset="0"/>
              </a:rPr>
              <a:t>x2</a:t>
            </a:r>
            <a:r>
              <a:rPr lang="en-US" sz="1600">
                <a:solidFill>
                  <a:srgbClr val="FF6600"/>
                </a:solidFill>
                <a:cs typeface="Arial" charset="0"/>
              </a:rPr>
              <a:t> = 306 </a:t>
            </a:r>
            <a:r>
              <a:rPr lang="ru-RU" sz="1600">
                <a:solidFill>
                  <a:srgbClr val="FF6600"/>
                </a:solidFill>
                <a:cs typeface="Arial" charset="0"/>
              </a:rPr>
              <a:t>Н</a:t>
            </a:r>
            <a:endParaRPr lang="en-US" sz="1600">
              <a:solidFill>
                <a:srgbClr val="FF6600"/>
              </a:solidFill>
              <a:cs typeface="Arial" charset="0"/>
            </a:endParaRPr>
          </a:p>
        </p:txBody>
      </p:sp>
      <p:sp>
        <p:nvSpPr>
          <p:cNvPr id="186407" name="Line 39"/>
          <p:cNvSpPr>
            <a:spLocks noChangeShapeType="1"/>
          </p:cNvSpPr>
          <p:nvPr/>
        </p:nvSpPr>
        <p:spPr bwMode="auto">
          <a:xfrm>
            <a:off x="7669213" y="3667125"/>
            <a:ext cx="847725" cy="0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86390" name="Line 22"/>
          <p:cNvSpPr>
            <a:spLocks noChangeShapeType="1"/>
          </p:cNvSpPr>
          <p:nvPr/>
        </p:nvSpPr>
        <p:spPr bwMode="auto">
          <a:xfrm>
            <a:off x="6950075" y="3668713"/>
            <a:ext cx="803275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86391" name="Line 23"/>
          <p:cNvSpPr>
            <a:spLocks noChangeShapeType="1"/>
          </p:cNvSpPr>
          <p:nvPr/>
        </p:nvSpPr>
        <p:spPr bwMode="auto">
          <a:xfrm>
            <a:off x="6950075" y="3668713"/>
            <a:ext cx="801688" cy="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ru-RU"/>
          </a:p>
        </p:txBody>
      </p:sp>
      <p:grpSp>
        <p:nvGrpSpPr>
          <p:cNvPr id="25622" name="Group 22"/>
          <p:cNvGrpSpPr>
            <a:grpSpLocks/>
          </p:cNvGrpSpPr>
          <p:nvPr/>
        </p:nvGrpSpPr>
        <p:grpSpPr bwMode="auto">
          <a:xfrm>
            <a:off x="0" y="0"/>
            <a:ext cx="3473450" cy="1108075"/>
            <a:chOff x="4034" y="1718"/>
            <a:chExt cx="2620" cy="706"/>
          </a:xfrm>
        </p:grpSpPr>
        <p:pic>
          <p:nvPicPr>
            <p:cNvPr id="25623" name="Picture 23" descr="right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DFFFE"/>
                </a:clrFrom>
                <a:clrTo>
                  <a:srgbClr val="FDFF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94" y="1718"/>
              <a:ext cx="1660" cy="339"/>
            </a:xfrm>
            <a:prstGeom prst="rect">
              <a:avLst/>
            </a:prstGeom>
            <a:noFill/>
          </p:spPr>
        </p:pic>
        <p:pic>
          <p:nvPicPr>
            <p:cNvPr id="25624" name="Picture 24" descr="left1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BFDFC"/>
                </a:clrFrom>
                <a:clrTo>
                  <a:srgbClr val="FBFDFC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1718"/>
              <a:ext cx="964" cy="339"/>
            </a:xfrm>
            <a:prstGeom prst="rect">
              <a:avLst/>
            </a:prstGeom>
            <a:noFill/>
          </p:spPr>
        </p:pic>
        <p:pic>
          <p:nvPicPr>
            <p:cNvPr id="25625" name="Picture 25" descr="left2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2052"/>
              <a:ext cx="833" cy="99"/>
            </a:xfrm>
            <a:prstGeom prst="rect">
              <a:avLst/>
            </a:prstGeom>
            <a:noFill/>
          </p:spPr>
        </p:pic>
        <p:pic>
          <p:nvPicPr>
            <p:cNvPr id="25626" name="Picture 26" descr="left3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6" y="2145"/>
              <a:ext cx="784" cy="100"/>
            </a:xfrm>
            <a:prstGeom prst="rect">
              <a:avLst/>
            </a:prstGeom>
            <a:noFill/>
          </p:spPr>
        </p:pic>
        <p:pic>
          <p:nvPicPr>
            <p:cNvPr id="25627" name="Picture 27" descr="left4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244"/>
              <a:ext cx="702" cy="118"/>
            </a:xfrm>
            <a:prstGeom prst="rect">
              <a:avLst/>
            </a:prstGeom>
            <a:noFill/>
          </p:spPr>
        </p:pic>
        <p:pic>
          <p:nvPicPr>
            <p:cNvPr id="25628" name="Picture 28" descr="left5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357"/>
              <a:ext cx="447" cy="67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6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86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8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8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6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86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86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371" grpId="0" autoUpdateAnimBg="0"/>
      <p:bldP spid="186372" grpId="0" autoUpdateAnimBg="0"/>
      <p:bldP spid="186373" grpId="0" autoUpdateAnimBg="0"/>
      <p:bldP spid="186382" grpId="0" autoUpdateAnimBg="0"/>
      <p:bldP spid="186389" grpId="0" autoUpdateAnimBg="0"/>
      <p:bldP spid="186407" grpId="0" animBg="1"/>
      <p:bldP spid="186390" grpId="0" animBg="1"/>
      <p:bldP spid="18639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grpSp>
        <p:nvGrpSpPr>
          <p:cNvPr id="26635" name="Group 23"/>
          <p:cNvGrpSpPr>
            <a:grpSpLocks/>
          </p:cNvGrpSpPr>
          <p:nvPr/>
        </p:nvGrpSpPr>
        <p:grpSpPr bwMode="auto">
          <a:xfrm>
            <a:off x="3684588" y="2152650"/>
            <a:ext cx="5010150" cy="3041650"/>
            <a:chOff x="2411" y="1378"/>
            <a:chExt cx="3156" cy="1916"/>
          </a:xfrm>
        </p:grpSpPr>
        <p:pic>
          <p:nvPicPr>
            <p:cNvPr id="26637" name="Picture 24" descr="canalBoat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411" y="1378"/>
              <a:ext cx="3156" cy="19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6638" name="Group 25"/>
            <p:cNvGrpSpPr>
              <a:grpSpLocks/>
            </p:cNvGrpSpPr>
            <p:nvPr/>
          </p:nvGrpSpPr>
          <p:grpSpPr bwMode="auto">
            <a:xfrm>
              <a:off x="3915" y="1626"/>
              <a:ext cx="1631" cy="1392"/>
              <a:chOff x="3907" y="1464"/>
              <a:chExt cx="1631" cy="1392"/>
            </a:xfrm>
          </p:grpSpPr>
          <p:sp>
            <p:nvSpPr>
              <p:cNvPr id="26639" name="Line 26"/>
              <p:cNvSpPr>
                <a:spLocks noChangeShapeType="1"/>
              </p:cNvSpPr>
              <p:nvPr/>
            </p:nvSpPr>
            <p:spPr bwMode="auto">
              <a:xfrm flipV="1">
                <a:off x="4457" y="1694"/>
                <a:ext cx="644" cy="479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 type="triangle" w="med" len="med"/>
              </a:ln>
            </p:spPr>
            <p:txBody>
              <a:bodyPr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26640" name="Line 27"/>
              <p:cNvSpPr>
                <a:spLocks noChangeShapeType="1"/>
              </p:cNvSpPr>
              <p:nvPr/>
            </p:nvSpPr>
            <p:spPr bwMode="auto">
              <a:xfrm>
                <a:off x="4462" y="2165"/>
                <a:ext cx="641" cy="477"/>
              </a:xfrm>
              <a:prstGeom prst="line">
                <a:avLst/>
              </a:prstGeom>
              <a:noFill/>
              <a:ln w="28575">
                <a:solidFill>
                  <a:srgbClr val="FF3300"/>
                </a:solidFill>
                <a:round/>
                <a:headEnd/>
                <a:tailEnd type="triangle" w="med" len="med"/>
              </a:ln>
            </p:spPr>
            <p:txBody>
              <a:bodyPr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26641" name="Text Box 28"/>
              <p:cNvSpPr txBox="1">
                <a:spLocks noChangeArrowheads="1"/>
              </p:cNvSpPr>
              <p:nvPr/>
            </p:nvSpPr>
            <p:spPr bwMode="auto">
              <a:xfrm>
                <a:off x="4867" y="1464"/>
                <a:ext cx="414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>
                  <a:buFont typeface="Wingdings" pitchFamily="2" charset="2"/>
                  <a:buNone/>
                </a:pPr>
                <a:r>
                  <a:rPr lang="en-GB" sz="1400">
                    <a:solidFill>
                      <a:schemeClr val="bg1"/>
                    </a:solidFill>
                  </a:rPr>
                  <a:t>400 </a:t>
                </a:r>
                <a:r>
                  <a:rPr lang="ru-RU" sz="1400">
                    <a:solidFill>
                      <a:schemeClr val="bg1"/>
                    </a:solidFill>
                  </a:rPr>
                  <a:t>Н</a:t>
                </a:r>
                <a:endParaRPr lang="en-GB" sz="1400">
                  <a:solidFill>
                    <a:schemeClr val="bg1"/>
                  </a:solidFill>
                </a:endParaRPr>
              </a:p>
            </p:txBody>
          </p:sp>
          <p:sp>
            <p:nvSpPr>
              <p:cNvPr id="26642" name="Text Box 29"/>
              <p:cNvSpPr txBox="1">
                <a:spLocks noChangeArrowheads="1"/>
              </p:cNvSpPr>
              <p:nvPr/>
            </p:nvSpPr>
            <p:spPr bwMode="auto">
              <a:xfrm>
                <a:off x="4876" y="2664"/>
                <a:ext cx="414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eaLnBrk="0" hangingPunct="0">
                  <a:buFont typeface="Wingdings" pitchFamily="2" charset="2"/>
                  <a:buNone/>
                </a:pPr>
                <a:r>
                  <a:rPr lang="en-GB" sz="1400">
                    <a:solidFill>
                      <a:schemeClr val="bg1"/>
                    </a:solidFill>
                  </a:rPr>
                  <a:t>400 </a:t>
                </a:r>
                <a:r>
                  <a:rPr lang="ru-RU" sz="1400">
                    <a:solidFill>
                      <a:schemeClr val="bg1"/>
                    </a:solidFill>
                  </a:rPr>
                  <a:t>Н</a:t>
                </a:r>
                <a:endParaRPr lang="en-GB" sz="1400">
                  <a:solidFill>
                    <a:schemeClr val="bg1"/>
                  </a:solidFill>
                </a:endParaRPr>
              </a:p>
            </p:txBody>
          </p:sp>
          <p:sp>
            <p:nvSpPr>
              <p:cNvPr id="26643" name="Line 30"/>
              <p:cNvSpPr>
                <a:spLocks noChangeShapeType="1"/>
              </p:cNvSpPr>
              <p:nvPr/>
            </p:nvSpPr>
            <p:spPr bwMode="auto">
              <a:xfrm flipV="1">
                <a:off x="5060" y="2159"/>
                <a:ext cx="478" cy="11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26644" name="Line 31"/>
              <p:cNvSpPr>
                <a:spLocks noChangeShapeType="1"/>
              </p:cNvSpPr>
              <p:nvPr/>
            </p:nvSpPr>
            <p:spPr bwMode="auto">
              <a:xfrm>
                <a:off x="3907" y="2171"/>
                <a:ext cx="146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</p:spPr>
            <p:txBody>
              <a:bodyPr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26645" name="Text Box 32"/>
              <p:cNvSpPr txBox="1">
                <a:spLocks noChangeArrowheads="1"/>
              </p:cNvSpPr>
              <p:nvPr/>
            </p:nvSpPr>
            <p:spPr bwMode="auto">
              <a:xfrm>
                <a:off x="4664" y="2144"/>
                <a:ext cx="340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buFont typeface="Wingdings" pitchFamily="2" charset="2"/>
                  <a:buNone/>
                </a:pPr>
                <a:r>
                  <a:rPr lang="en-GB" sz="1400">
                    <a:solidFill>
                      <a:schemeClr val="bg1"/>
                    </a:solidFill>
                  </a:rPr>
                  <a:t>40°</a:t>
                </a:r>
              </a:p>
            </p:txBody>
          </p:sp>
          <p:sp>
            <p:nvSpPr>
              <p:cNvPr id="26646" name="Text Box 33"/>
              <p:cNvSpPr txBox="1">
                <a:spLocks noChangeArrowheads="1"/>
              </p:cNvSpPr>
              <p:nvPr/>
            </p:nvSpPr>
            <p:spPr bwMode="auto">
              <a:xfrm>
                <a:off x="4664" y="1942"/>
                <a:ext cx="340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hangingPunct="0">
                  <a:buFont typeface="Wingdings" pitchFamily="2" charset="2"/>
                  <a:buNone/>
                </a:pPr>
                <a:r>
                  <a:rPr lang="en-GB" sz="1400">
                    <a:solidFill>
                      <a:schemeClr val="bg1"/>
                    </a:solidFill>
                  </a:rPr>
                  <a:t>40°</a:t>
                </a:r>
              </a:p>
            </p:txBody>
          </p:sp>
        </p:grpSp>
      </p:grpSp>
      <p:sp>
        <p:nvSpPr>
          <p:cNvPr id="26636" name="Line 34"/>
          <p:cNvSpPr>
            <a:spLocks noChangeShapeType="1"/>
          </p:cNvSpPr>
          <p:nvPr/>
        </p:nvSpPr>
        <p:spPr bwMode="auto">
          <a:xfrm flipV="1">
            <a:off x="6965950" y="2565400"/>
            <a:ext cx="0" cy="2101850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26627" name="Text Box 2"/>
          <p:cNvSpPr txBox="1">
            <a:spLocks noChangeArrowheads="1"/>
          </p:cNvSpPr>
          <p:nvPr/>
        </p:nvSpPr>
        <p:spPr bwMode="auto">
          <a:xfrm>
            <a:off x="920750" y="933450"/>
            <a:ext cx="79057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2800" b="1"/>
              <a:t>Теңәрекетті күштерді есептеу </a:t>
            </a:r>
            <a:endParaRPr lang="en-US" sz="2800" b="1"/>
          </a:p>
        </p:txBody>
      </p:sp>
      <p:sp>
        <p:nvSpPr>
          <p:cNvPr id="188419" name="Text Box 3"/>
          <p:cNvSpPr txBox="1">
            <a:spLocks noChangeArrowheads="1"/>
          </p:cNvSpPr>
          <p:nvPr/>
        </p:nvSpPr>
        <p:spPr bwMode="auto">
          <a:xfrm>
            <a:off x="919163" y="1687513"/>
            <a:ext cx="7829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 b="1"/>
              <a:t>2-мысал</a:t>
            </a:r>
            <a:r>
              <a:rPr lang="en-US" sz="1600" b="1"/>
              <a:t> </a:t>
            </a:r>
            <a:r>
              <a:rPr lang="en-US" sz="1600"/>
              <a:t>(</a:t>
            </a:r>
            <a:r>
              <a:rPr lang="kk-KZ" sz="1600"/>
              <a:t>жалғасы</a:t>
            </a:r>
            <a:r>
              <a:rPr lang="en-US" sz="1600"/>
              <a:t>)</a:t>
            </a:r>
            <a:endParaRPr lang="en-US" sz="1600" b="1"/>
          </a:p>
        </p:txBody>
      </p:sp>
      <p:sp>
        <p:nvSpPr>
          <p:cNvPr id="188420" name="Text Box 4"/>
          <p:cNvSpPr txBox="1">
            <a:spLocks noChangeArrowheads="1"/>
          </p:cNvSpPr>
          <p:nvPr/>
        </p:nvSpPr>
        <p:spPr bwMode="auto">
          <a:xfrm>
            <a:off x="919163" y="2125663"/>
            <a:ext cx="2657475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 typeface="Wingdings" pitchFamily="2" charset="2"/>
              <a:buNone/>
            </a:pPr>
            <a:r>
              <a:rPr lang="ru-RU" sz="1600"/>
              <a:t>Х осі бойынша бірінші адам қолданылатын күшті елестетіңіз.      1)</a:t>
            </a:r>
            <a:r>
              <a:rPr lang="en-US" sz="1600"/>
              <a:t>F</a:t>
            </a:r>
            <a:r>
              <a:rPr lang="ru-RU" sz="1600" baseline="-25000"/>
              <a:t>у</a:t>
            </a:r>
            <a:r>
              <a:rPr lang="en-US" sz="1600" baseline="-25000"/>
              <a:t>1</a:t>
            </a:r>
            <a:r>
              <a:rPr lang="en-US" sz="1600"/>
              <a:t> = F</a:t>
            </a:r>
            <a:r>
              <a:rPr lang="en-US" sz="1600" baseline="-25000"/>
              <a:t>1</a:t>
            </a:r>
            <a:r>
              <a:rPr lang="en-US" sz="1600"/>
              <a:t> sin θ</a:t>
            </a:r>
          </a:p>
          <a:p>
            <a:pPr eaLnBrk="0" hangingPunct="0">
              <a:buFont typeface="Wingdings" pitchFamily="2" charset="2"/>
              <a:buNone/>
            </a:pPr>
            <a:r>
              <a:rPr lang="en-US" sz="1600"/>
              <a:t>F</a:t>
            </a:r>
            <a:r>
              <a:rPr lang="en-US" sz="1600" baseline="-25000"/>
              <a:t>y1</a:t>
            </a:r>
            <a:r>
              <a:rPr lang="en-US" sz="1600"/>
              <a:t> = 400 sin 40</a:t>
            </a:r>
            <a:r>
              <a:rPr lang="en-US" sz="1600">
                <a:cs typeface="Arial" charset="0"/>
              </a:rPr>
              <a:t>°</a:t>
            </a:r>
          </a:p>
          <a:p>
            <a:pPr eaLnBrk="0" hangingPunct="0">
              <a:buFont typeface="Wingdings" pitchFamily="2" charset="2"/>
              <a:buNone/>
            </a:pPr>
            <a:r>
              <a:rPr lang="en-US" sz="1600">
                <a:solidFill>
                  <a:srgbClr val="CC0000"/>
                </a:solidFill>
                <a:cs typeface="Arial" charset="0"/>
              </a:rPr>
              <a:t>F</a:t>
            </a:r>
            <a:r>
              <a:rPr lang="en-US" sz="1600" baseline="-25000">
                <a:solidFill>
                  <a:srgbClr val="CC0000"/>
                </a:solidFill>
                <a:cs typeface="Arial" charset="0"/>
              </a:rPr>
              <a:t>y1</a:t>
            </a:r>
            <a:r>
              <a:rPr lang="en-US" sz="1600">
                <a:solidFill>
                  <a:srgbClr val="CC0000"/>
                </a:solidFill>
                <a:cs typeface="Arial" charset="0"/>
              </a:rPr>
              <a:t> = 257 </a:t>
            </a:r>
            <a:r>
              <a:rPr lang="ru-RU" sz="1600">
                <a:solidFill>
                  <a:srgbClr val="CC0000"/>
                </a:solidFill>
                <a:cs typeface="Arial" charset="0"/>
              </a:rPr>
              <a:t>Н</a:t>
            </a:r>
            <a:endParaRPr lang="en-US" sz="1600">
              <a:solidFill>
                <a:srgbClr val="CC0000"/>
              </a:solidFill>
              <a:cs typeface="Arial" charset="0"/>
            </a:endParaRPr>
          </a:p>
        </p:txBody>
      </p:sp>
      <p:sp>
        <p:nvSpPr>
          <p:cNvPr id="188421" name="Text Box 5"/>
          <p:cNvSpPr txBox="1">
            <a:spLocks noChangeArrowheads="1"/>
          </p:cNvSpPr>
          <p:nvPr/>
        </p:nvSpPr>
        <p:spPr bwMode="auto">
          <a:xfrm>
            <a:off x="7712075" y="6326188"/>
            <a:ext cx="11525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ru-RU" b="1"/>
              <a:t>Келесі </a:t>
            </a:r>
            <a:r>
              <a:rPr lang="en-US" b="1"/>
              <a:t>&gt;</a:t>
            </a:r>
            <a:endParaRPr lang="en-US" sz="2400"/>
          </a:p>
        </p:txBody>
      </p:sp>
      <p:sp>
        <p:nvSpPr>
          <p:cNvPr id="188422" name="Text Box 6"/>
          <p:cNvSpPr txBox="1">
            <a:spLocks noChangeArrowheads="1"/>
          </p:cNvSpPr>
          <p:nvPr/>
        </p:nvSpPr>
        <p:spPr bwMode="auto">
          <a:xfrm>
            <a:off x="919163" y="5449888"/>
            <a:ext cx="78295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Екі күштің жиынтығы 0 Н –ға тең теңәрекетті күшті береді, өйткені ол </a:t>
            </a:r>
            <a:r>
              <a:rPr lang="ru-RU" sz="1600" b="1"/>
              <a:t>қарама-қарсы</a:t>
            </a:r>
            <a:r>
              <a:rPr lang="ru-RU" sz="1600"/>
              <a:t> бағытта әрекет етеді. </a:t>
            </a:r>
            <a:endParaRPr lang="en-US" sz="1600"/>
          </a:p>
        </p:txBody>
      </p:sp>
      <p:sp>
        <p:nvSpPr>
          <p:cNvPr id="188436" name="Text Box 20"/>
          <p:cNvSpPr txBox="1">
            <a:spLocks noChangeArrowheads="1"/>
          </p:cNvSpPr>
          <p:nvPr/>
        </p:nvSpPr>
        <p:spPr bwMode="auto">
          <a:xfrm>
            <a:off x="919163" y="3787775"/>
            <a:ext cx="2879725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buFont typeface="Wingdings" pitchFamily="2" charset="2"/>
              <a:buNone/>
            </a:pPr>
            <a:r>
              <a:rPr lang="ru-RU" sz="1600"/>
              <a:t>Енді х осі бойынша екінші адам қолданылатын күшті елестетіңіз. </a:t>
            </a:r>
          </a:p>
          <a:p>
            <a:pPr eaLnBrk="0" hangingPunct="0">
              <a:buFont typeface="Wingdings" pitchFamily="2" charset="2"/>
              <a:buNone/>
            </a:pPr>
            <a:r>
              <a:rPr lang="ru-RU" sz="1600"/>
              <a:t>2)</a:t>
            </a:r>
            <a:r>
              <a:rPr lang="en-US" sz="1600"/>
              <a:t>F</a:t>
            </a:r>
            <a:r>
              <a:rPr lang="en-US" sz="1600" baseline="-25000"/>
              <a:t>y2</a:t>
            </a:r>
            <a:r>
              <a:rPr lang="en-US" sz="1600"/>
              <a:t> = F</a:t>
            </a:r>
            <a:r>
              <a:rPr lang="en-US" sz="1600" baseline="-25000"/>
              <a:t>2</a:t>
            </a:r>
            <a:r>
              <a:rPr lang="en-US" sz="1600"/>
              <a:t> sin θ</a:t>
            </a:r>
          </a:p>
          <a:p>
            <a:pPr eaLnBrk="0" hangingPunct="0">
              <a:buFont typeface="Wingdings" pitchFamily="2" charset="2"/>
              <a:buNone/>
            </a:pPr>
            <a:r>
              <a:rPr lang="en-US" sz="1600"/>
              <a:t>F</a:t>
            </a:r>
            <a:r>
              <a:rPr lang="en-US" sz="1600" baseline="-25000"/>
              <a:t>y2</a:t>
            </a:r>
            <a:r>
              <a:rPr lang="en-US" sz="1600"/>
              <a:t> = 400 sin 40</a:t>
            </a:r>
            <a:r>
              <a:rPr lang="en-US" sz="1600">
                <a:cs typeface="Arial" charset="0"/>
              </a:rPr>
              <a:t>°</a:t>
            </a:r>
          </a:p>
          <a:p>
            <a:pPr eaLnBrk="0" hangingPunct="0">
              <a:buFont typeface="Wingdings" pitchFamily="2" charset="2"/>
              <a:buNone/>
            </a:pPr>
            <a:r>
              <a:rPr lang="en-US" sz="1600">
                <a:solidFill>
                  <a:srgbClr val="FF6600"/>
                </a:solidFill>
                <a:cs typeface="Arial" charset="0"/>
              </a:rPr>
              <a:t>F</a:t>
            </a:r>
            <a:r>
              <a:rPr lang="en-US" sz="1600" baseline="-25000">
                <a:solidFill>
                  <a:srgbClr val="FF6600"/>
                </a:solidFill>
                <a:cs typeface="Arial" charset="0"/>
              </a:rPr>
              <a:t>y2</a:t>
            </a:r>
            <a:r>
              <a:rPr lang="en-US" sz="1600">
                <a:solidFill>
                  <a:srgbClr val="FF6600"/>
                </a:solidFill>
                <a:cs typeface="Arial" charset="0"/>
              </a:rPr>
              <a:t> = 257 </a:t>
            </a:r>
            <a:r>
              <a:rPr lang="ru-RU" sz="1600">
                <a:solidFill>
                  <a:srgbClr val="FF6600"/>
                </a:solidFill>
                <a:cs typeface="Arial" charset="0"/>
              </a:rPr>
              <a:t>Н</a:t>
            </a:r>
            <a:endParaRPr lang="en-US" sz="1600">
              <a:solidFill>
                <a:srgbClr val="FF6600"/>
              </a:solidFill>
              <a:cs typeface="Arial" charset="0"/>
            </a:endParaRPr>
          </a:p>
        </p:txBody>
      </p:sp>
      <p:sp>
        <p:nvSpPr>
          <p:cNvPr id="188437" name="Line 21"/>
          <p:cNvSpPr>
            <a:spLocks noChangeShapeType="1"/>
          </p:cNvSpPr>
          <p:nvPr/>
        </p:nvSpPr>
        <p:spPr bwMode="auto">
          <a:xfrm flipV="1">
            <a:off x="6975475" y="2724150"/>
            <a:ext cx="0" cy="922338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188438" name="Line 22"/>
          <p:cNvSpPr>
            <a:spLocks noChangeShapeType="1"/>
          </p:cNvSpPr>
          <p:nvPr/>
        </p:nvSpPr>
        <p:spPr bwMode="auto">
          <a:xfrm>
            <a:off x="6975475" y="3660775"/>
            <a:ext cx="0" cy="922338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headEnd/>
            <a:tailEnd type="triangle" w="med" len="med"/>
          </a:ln>
        </p:spPr>
        <p:txBody>
          <a:bodyPr>
            <a:spAutoFit/>
          </a:bodyPr>
          <a:lstStyle/>
          <a:p>
            <a:endParaRPr lang="ru-RU"/>
          </a:p>
        </p:txBody>
      </p:sp>
      <p:grpSp>
        <p:nvGrpSpPr>
          <p:cNvPr id="26649" name="Group 25"/>
          <p:cNvGrpSpPr>
            <a:grpSpLocks/>
          </p:cNvGrpSpPr>
          <p:nvPr/>
        </p:nvGrpSpPr>
        <p:grpSpPr bwMode="auto">
          <a:xfrm>
            <a:off x="0" y="0"/>
            <a:ext cx="3473450" cy="1108075"/>
            <a:chOff x="4034" y="1718"/>
            <a:chExt cx="2620" cy="706"/>
          </a:xfrm>
        </p:grpSpPr>
        <p:pic>
          <p:nvPicPr>
            <p:cNvPr id="26650" name="Picture 26" descr="right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DFFFE"/>
                </a:clrFrom>
                <a:clrTo>
                  <a:srgbClr val="FDFF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94" y="1718"/>
              <a:ext cx="1660" cy="339"/>
            </a:xfrm>
            <a:prstGeom prst="rect">
              <a:avLst/>
            </a:prstGeom>
            <a:noFill/>
          </p:spPr>
        </p:pic>
        <p:pic>
          <p:nvPicPr>
            <p:cNvPr id="26651" name="Picture 27" descr="left1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BFDFC"/>
                </a:clrFrom>
                <a:clrTo>
                  <a:srgbClr val="FBFDFC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1718"/>
              <a:ext cx="964" cy="339"/>
            </a:xfrm>
            <a:prstGeom prst="rect">
              <a:avLst/>
            </a:prstGeom>
            <a:noFill/>
          </p:spPr>
        </p:pic>
        <p:pic>
          <p:nvPicPr>
            <p:cNvPr id="26652" name="Picture 28" descr="left2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2052"/>
              <a:ext cx="833" cy="99"/>
            </a:xfrm>
            <a:prstGeom prst="rect">
              <a:avLst/>
            </a:prstGeom>
            <a:noFill/>
          </p:spPr>
        </p:pic>
        <p:pic>
          <p:nvPicPr>
            <p:cNvPr id="26653" name="Picture 29" descr="left3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6" y="2145"/>
              <a:ext cx="784" cy="100"/>
            </a:xfrm>
            <a:prstGeom prst="rect">
              <a:avLst/>
            </a:prstGeom>
            <a:noFill/>
          </p:spPr>
        </p:pic>
        <p:pic>
          <p:nvPicPr>
            <p:cNvPr id="26654" name="Picture 30" descr="left4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244"/>
              <a:ext cx="702" cy="118"/>
            </a:xfrm>
            <a:prstGeom prst="rect">
              <a:avLst/>
            </a:prstGeom>
            <a:noFill/>
          </p:spPr>
        </p:pic>
        <p:pic>
          <p:nvPicPr>
            <p:cNvPr id="26655" name="Picture 31" descr="left5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357"/>
              <a:ext cx="447" cy="67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8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88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8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8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88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88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19" grpId="0" autoUpdateAnimBg="0"/>
      <p:bldP spid="188420" grpId="0" autoUpdateAnimBg="0"/>
      <p:bldP spid="188421" grpId="0" autoUpdateAnimBg="0"/>
      <p:bldP spid="188422" grpId="0" autoUpdateAnimBg="0"/>
      <p:bldP spid="188436" grpId="0" autoUpdateAnimBg="0"/>
      <p:bldP spid="188437" grpId="0" animBg="1"/>
      <p:bldP spid="18843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199683" name="Text Box 3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919163" y="1687513"/>
            <a:ext cx="750887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 b="1"/>
              <a:t>Барлық күшті бірдей деп есептеп, төмендегі арқан жұптарының қайсысы алға бағытталған бағытта баржаға қолданылған жоғарғы теңәрекетті күшке ие? </a:t>
            </a:r>
            <a:endParaRPr lang="en-US" sz="1600" b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919163" y="933450"/>
            <a:ext cx="180181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2800" b="1"/>
              <a:t>3-сұрақ</a:t>
            </a:r>
            <a:endParaRPr lang="en-US" sz="2800" b="1"/>
          </a:p>
        </p:txBody>
      </p:sp>
      <p:sp>
        <p:nvSpPr>
          <p:cNvPr id="27653" name="Text Box 5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20750" y="2806700"/>
            <a:ext cx="7874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1600"/>
              <a:t>A) P</a:t>
            </a:r>
          </a:p>
        </p:txBody>
      </p:sp>
      <p:sp>
        <p:nvSpPr>
          <p:cNvPr id="27654" name="Text Box 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920750" y="3435350"/>
            <a:ext cx="7874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ru-RU" sz="1600"/>
              <a:t>Б</a:t>
            </a:r>
            <a:r>
              <a:rPr lang="en-US" sz="1600"/>
              <a:t>) Q</a:t>
            </a:r>
          </a:p>
        </p:txBody>
      </p:sp>
      <p:sp>
        <p:nvSpPr>
          <p:cNvPr id="27655" name="Text Box 7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920750" y="4094163"/>
            <a:ext cx="1076325" cy="31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1600"/>
              <a:t>B) R</a:t>
            </a:r>
          </a:p>
        </p:txBody>
      </p:sp>
      <p:sp>
        <p:nvSpPr>
          <p:cNvPr id="27656" name="Text Box 8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920750" y="4745038"/>
            <a:ext cx="1003300" cy="31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ru-RU" sz="1600"/>
              <a:t>Г</a:t>
            </a:r>
            <a:r>
              <a:rPr lang="en-US" sz="1600"/>
              <a:t>) S</a:t>
            </a:r>
          </a:p>
        </p:txBody>
      </p:sp>
      <p:sp>
        <p:nvSpPr>
          <p:cNvPr id="27657" name="Text Box 9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920750" y="4926013"/>
            <a:ext cx="79057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en-GB"/>
          </a:p>
        </p:txBody>
      </p:sp>
      <p:sp>
        <p:nvSpPr>
          <p:cNvPr id="27658" name="Text Box 10" hidden="1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920750" y="5581650"/>
            <a:ext cx="79057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en-GB"/>
          </a:p>
        </p:txBody>
      </p:sp>
      <p:grpSp>
        <p:nvGrpSpPr>
          <p:cNvPr id="27659" name="Group 51"/>
          <p:cNvGrpSpPr>
            <a:grpSpLocks/>
          </p:cNvGrpSpPr>
          <p:nvPr/>
        </p:nvGrpSpPr>
        <p:grpSpPr bwMode="auto">
          <a:xfrm>
            <a:off x="2128838" y="2743200"/>
            <a:ext cx="5062537" cy="3073400"/>
            <a:chOff x="1421" y="1728"/>
            <a:chExt cx="3189" cy="1936"/>
          </a:xfrm>
        </p:grpSpPr>
        <p:pic>
          <p:nvPicPr>
            <p:cNvPr id="27660" name="Picture 38" descr="canalBoat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1421" y="1728"/>
              <a:ext cx="3189" cy="19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661" name="Line 17"/>
            <p:cNvSpPr>
              <a:spLocks noChangeShapeType="1"/>
            </p:cNvSpPr>
            <p:nvPr/>
          </p:nvSpPr>
          <p:spPr bwMode="auto">
            <a:xfrm flipV="1">
              <a:off x="3952" y="2663"/>
              <a:ext cx="601" cy="19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27662" name="Line 20"/>
            <p:cNvSpPr>
              <a:spLocks noChangeShapeType="1"/>
            </p:cNvSpPr>
            <p:nvPr/>
          </p:nvSpPr>
          <p:spPr bwMode="auto">
            <a:xfrm>
              <a:off x="1846" y="2685"/>
              <a:ext cx="184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27663" name="Line 21"/>
            <p:cNvSpPr>
              <a:spLocks noChangeShapeType="1"/>
            </p:cNvSpPr>
            <p:nvPr/>
          </p:nvSpPr>
          <p:spPr bwMode="auto">
            <a:xfrm>
              <a:off x="2935" y="1979"/>
              <a:ext cx="0" cy="13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27664" name="Text Box 22"/>
            <p:cNvSpPr txBox="1">
              <a:spLocks noChangeArrowheads="1"/>
            </p:cNvSpPr>
            <p:nvPr/>
          </p:nvSpPr>
          <p:spPr bwMode="auto">
            <a:xfrm>
              <a:off x="3455" y="1980"/>
              <a:ext cx="19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buFont typeface="Wingdings" pitchFamily="2" charset="2"/>
                <a:buNone/>
              </a:pPr>
              <a:r>
                <a:rPr lang="en-GB" sz="1200" b="1">
                  <a:solidFill>
                    <a:schemeClr val="bg1"/>
                  </a:solidFill>
                </a:rPr>
                <a:t>Q</a:t>
              </a:r>
            </a:p>
          </p:txBody>
        </p:sp>
        <p:sp>
          <p:nvSpPr>
            <p:cNvPr id="27665" name="Text Box 23"/>
            <p:cNvSpPr txBox="1">
              <a:spLocks noChangeArrowheads="1"/>
            </p:cNvSpPr>
            <p:nvPr/>
          </p:nvSpPr>
          <p:spPr bwMode="auto">
            <a:xfrm>
              <a:off x="3562" y="3063"/>
              <a:ext cx="185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buFont typeface="Wingdings" pitchFamily="2" charset="2"/>
                <a:buNone/>
              </a:pPr>
              <a:r>
                <a:rPr lang="en-GB" sz="1200" b="1">
                  <a:solidFill>
                    <a:schemeClr val="bg1"/>
                  </a:solidFill>
                </a:rPr>
                <a:t>R</a:t>
              </a:r>
            </a:p>
          </p:txBody>
        </p:sp>
        <p:sp>
          <p:nvSpPr>
            <p:cNvPr id="27666" name="Text Box 30"/>
            <p:cNvSpPr txBox="1">
              <a:spLocks noChangeArrowheads="1"/>
            </p:cNvSpPr>
            <p:nvPr/>
          </p:nvSpPr>
          <p:spPr bwMode="auto">
            <a:xfrm>
              <a:off x="3269" y="1840"/>
              <a:ext cx="18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buFont typeface="Wingdings" pitchFamily="2" charset="2"/>
                <a:buNone/>
              </a:pPr>
              <a:r>
                <a:rPr lang="en-GB" sz="1200" b="1">
                  <a:solidFill>
                    <a:schemeClr val="bg1"/>
                  </a:solidFill>
                </a:rPr>
                <a:t>P</a:t>
              </a:r>
            </a:p>
          </p:txBody>
        </p:sp>
        <p:sp>
          <p:nvSpPr>
            <p:cNvPr id="27667" name="Text Box 31"/>
            <p:cNvSpPr txBox="1">
              <a:spLocks noChangeArrowheads="1"/>
            </p:cNvSpPr>
            <p:nvPr/>
          </p:nvSpPr>
          <p:spPr bwMode="auto">
            <a:xfrm>
              <a:off x="3562" y="2130"/>
              <a:ext cx="185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buFont typeface="Wingdings" pitchFamily="2" charset="2"/>
                <a:buNone/>
              </a:pPr>
              <a:r>
                <a:rPr lang="en-GB" sz="1200" b="1">
                  <a:solidFill>
                    <a:schemeClr val="bg1"/>
                  </a:solidFill>
                </a:rPr>
                <a:t>R</a:t>
              </a:r>
            </a:p>
          </p:txBody>
        </p:sp>
        <p:sp>
          <p:nvSpPr>
            <p:cNvPr id="27668" name="Text Box 32"/>
            <p:cNvSpPr txBox="1">
              <a:spLocks noChangeArrowheads="1"/>
            </p:cNvSpPr>
            <p:nvPr/>
          </p:nvSpPr>
          <p:spPr bwMode="auto">
            <a:xfrm>
              <a:off x="3657" y="2279"/>
              <a:ext cx="18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buFont typeface="Wingdings" pitchFamily="2" charset="2"/>
                <a:buNone/>
              </a:pPr>
              <a:r>
                <a:rPr lang="en-GB" sz="1200" b="1">
                  <a:solidFill>
                    <a:schemeClr val="bg1"/>
                  </a:solidFill>
                </a:rPr>
                <a:t>S</a:t>
              </a:r>
            </a:p>
          </p:txBody>
        </p:sp>
        <p:sp>
          <p:nvSpPr>
            <p:cNvPr id="27669" name="Text Box 33"/>
            <p:cNvSpPr txBox="1">
              <a:spLocks noChangeArrowheads="1"/>
            </p:cNvSpPr>
            <p:nvPr/>
          </p:nvSpPr>
          <p:spPr bwMode="auto">
            <a:xfrm>
              <a:off x="3455" y="3200"/>
              <a:ext cx="191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buFont typeface="Wingdings" pitchFamily="2" charset="2"/>
                <a:buNone/>
              </a:pPr>
              <a:r>
                <a:rPr lang="en-GB" sz="1200" b="1">
                  <a:solidFill>
                    <a:schemeClr val="bg1"/>
                  </a:solidFill>
                </a:rPr>
                <a:t>Q</a:t>
              </a:r>
            </a:p>
          </p:txBody>
        </p:sp>
        <p:sp>
          <p:nvSpPr>
            <p:cNvPr id="27670" name="Text Box 34"/>
            <p:cNvSpPr txBox="1">
              <a:spLocks noChangeArrowheads="1"/>
            </p:cNvSpPr>
            <p:nvPr/>
          </p:nvSpPr>
          <p:spPr bwMode="auto">
            <a:xfrm>
              <a:off x="3269" y="3345"/>
              <a:ext cx="180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buFont typeface="Wingdings" pitchFamily="2" charset="2"/>
                <a:buNone/>
              </a:pPr>
              <a:r>
                <a:rPr lang="en-GB" sz="1200" b="1">
                  <a:solidFill>
                    <a:schemeClr val="bg1"/>
                  </a:solidFill>
                </a:rPr>
                <a:t>P</a:t>
              </a:r>
            </a:p>
          </p:txBody>
        </p:sp>
        <p:sp>
          <p:nvSpPr>
            <p:cNvPr id="27671" name="Text Box 35"/>
            <p:cNvSpPr txBox="1">
              <a:spLocks noChangeArrowheads="1"/>
            </p:cNvSpPr>
            <p:nvPr/>
          </p:nvSpPr>
          <p:spPr bwMode="auto">
            <a:xfrm>
              <a:off x="3657" y="2909"/>
              <a:ext cx="180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buFont typeface="Wingdings" pitchFamily="2" charset="2"/>
                <a:buNone/>
              </a:pPr>
              <a:r>
                <a:rPr lang="en-GB" sz="1200" b="1">
                  <a:solidFill>
                    <a:schemeClr val="bg1"/>
                  </a:solidFill>
                </a:rPr>
                <a:t>S</a:t>
              </a:r>
            </a:p>
          </p:txBody>
        </p:sp>
        <p:grpSp>
          <p:nvGrpSpPr>
            <p:cNvPr id="27672" name="Group 44"/>
            <p:cNvGrpSpPr>
              <a:grpSpLocks/>
            </p:cNvGrpSpPr>
            <p:nvPr/>
          </p:nvGrpSpPr>
          <p:grpSpPr bwMode="auto">
            <a:xfrm>
              <a:off x="2933" y="1984"/>
              <a:ext cx="574" cy="889"/>
              <a:chOff x="2937" y="1984"/>
              <a:chExt cx="574" cy="889"/>
            </a:xfrm>
          </p:grpSpPr>
          <p:sp>
            <p:nvSpPr>
              <p:cNvPr id="27678" name="Line 24"/>
              <p:cNvSpPr>
                <a:spLocks noChangeShapeType="1"/>
              </p:cNvSpPr>
              <p:nvPr/>
            </p:nvSpPr>
            <p:spPr bwMode="auto">
              <a:xfrm flipV="1">
                <a:off x="2937" y="1984"/>
                <a:ext cx="401" cy="70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27679" name="Line 41"/>
              <p:cNvSpPr>
                <a:spLocks noChangeShapeType="1"/>
              </p:cNvSpPr>
              <p:nvPr/>
            </p:nvSpPr>
            <p:spPr bwMode="auto">
              <a:xfrm rot="946782" flipV="1">
                <a:off x="3025" y="2047"/>
                <a:ext cx="401" cy="70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27680" name="Line 42"/>
              <p:cNvSpPr>
                <a:spLocks noChangeShapeType="1"/>
              </p:cNvSpPr>
              <p:nvPr/>
            </p:nvSpPr>
            <p:spPr bwMode="auto">
              <a:xfrm rot="1524892" flipV="1">
                <a:off x="3064" y="2103"/>
                <a:ext cx="401" cy="70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27681" name="Line 43"/>
              <p:cNvSpPr>
                <a:spLocks noChangeShapeType="1"/>
              </p:cNvSpPr>
              <p:nvPr/>
            </p:nvSpPr>
            <p:spPr bwMode="auto">
              <a:xfrm rot="2241308" flipV="1">
                <a:off x="3110" y="2172"/>
                <a:ext cx="401" cy="70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>
                <a:spAutoFit/>
              </a:bodyPr>
              <a:lstStyle/>
              <a:p>
                <a:endParaRPr lang="ru-RU"/>
              </a:p>
            </p:txBody>
          </p:sp>
        </p:grpSp>
        <p:grpSp>
          <p:nvGrpSpPr>
            <p:cNvPr id="27673" name="Group 45"/>
            <p:cNvGrpSpPr>
              <a:grpSpLocks/>
            </p:cNvGrpSpPr>
            <p:nvPr/>
          </p:nvGrpSpPr>
          <p:grpSpPr bwMode="auto">
            <a:xfrm flipV="1">
              <a:off x="2934" y="2488"/>
              <a:ext cx="574" cy="889"/>
              <a:chOff x="2937" y="1984"/>
              <a:chExt cx="574" cy="889"/>
            </a:xfrm>
          </p:grpSpPr>
          <p:sp>
            <p:nvSpPr>
              <p:cNvPr id="27674" name="Line 46"/>
              <p:cNvSpPr>
                <a:spLocks noChangeShapeType="1"/>
              </p:cNvSpPr>
              <p:nvPr/>
            </p:nvSpPr>
            <p:spPr bwMode="auto">
              <a:xfrm flipV="1">
                <a:off x="2937" y="1984"/>
                <a:ext cx="401" cy="70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27675" name="Line 47"/>
              <p:cNvSpPr>
                <a:spLocks noChangeShapeType="1"/>
              </p:cNvSpPr>
              <p:nvPr/>
            </p:nvSpPr>
            <p:spPr bwMode="auto">
              <a:xfrm rot="946782" flipV="1">
                <a:off x="3025" y="2047"/>
                <a:ext cx="401" cy="70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27676" name="Line 48"/>
              <p:cNvSpPr>
                <a:spLocks noChangeShapeType="1"/>
              </p:cNvSpPr>
              <p:nvPr/>
            </p:nvSpPr>
            <p:spPr bwMode="auto">
              <a:xfrm rot="1524892" flipV="1">
                <a:off x="3064" y="2103"/>
                <a:ext cx="401" cy="70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27677" name="Line 49"/>
              <p:cNvSpPr>
                <a:spLocks noChangeShapeType="1"/>
              </p:cNvSpPr>
              <p:nvPr/>
            </p:nvSpPr>
            <p:spPr bwMode="auto">
              <a:xfrm rot="2241308" flipV="1">
                <a:off x="3110" y="2172"/>
                <a:ext cx="401" cy="70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>
                <a:spAutoFit/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27684" name="Group 36"/>
          <p:cNvGrpSpPr>
            <a:grpSpLocks/>
          </p:cNvGrpSpPr>
          <p:nvPr/>
        </p:nvGrpSpPr>
        <p:grpSpPr bwMode="auto">
          <a:xfrm>
            <a:off x="0" y="0"/>
            <a:ext cx="3473450" cy="1108075"/>
            <a:chOff x="4034" y="1718"/>
            <a:chExt cx="2620" cy="706"/>
          </a:xfrm>
        </p:grpSpPr>
        <p:pic>
          <p:nvPicPr>
            <p:cNvPr id="27685" name="Picture 37" descr="right"/>
            <p:cNvPicPr>
              <a:picLocks noChangeAspect="1" noChangeArrowheads="1"/>
            </p:cNvPicPr>
            <p:nvPr/>
          </p:nvPicPr>
          <p:blipFill>
            <a:blip r:embed="rId11">
              <a:clrChange>
                <a:clrFrom>
                  <a:srgbClr val="FDFFFE"/>
                </a:clrFrom>
                <a:clrTo>
                  <a:srgbClr val="FDFF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94" y="1718"/>
              <a:ext cx="1660" cy="339"/>
            </a:xfrm>
            <a:prstGeom prst="rect">
              <a:avLst/>
            </a:prstGeom>
            <a:noFill/>
          </p:spPr>
        </p:pic>
        <p:pic>
          <p:nvPicPr>
            <p:cNvPr id="27686" name="Picture 38" descr="left1"/>
            <p:cNvPicPr>
              <a:picLocks noChangeAspect="1" noChangeArrowheads="1"/>
            </p:cNvPicPr>
            <p:nvPr/>
          </p:nvPicPr>
          <p:blipFill>
            <a:blip r:embed="rId12">
              <a:clrChange>
                <a:clrFrom>
                  <a:srgbClr val="FBFDFC"/>
                </a:clrFrom>
                <a:clrTo>
                  <a:srgbClr val="FBFDFC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1718"/>
              <a:ext cx="964" cy="339"/>
            </a:xfrm>
            <a:prstGeom prst="rect">
              <a:avLst/>
            </a:prstGeom>
            <a:noFill/>
          </p:spPr>
        </p:pic>
        <p:pic>
          <p:nvPicPr>
            <p:cNvPr id="27687" name="Picture 39" descr="left2"/>
            <p:cNvPicPr>
              <a:picLocks noChangeAspect="1" noChangeArrowheads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2052"/>
              <a:ext cx="833" cy="99"/>
            </a:xfrm>
            <a:prstGeom prst="rect">
              <a:avLst/>
            </a:prstGeom>
            <a:noFill/>
          </p:spPr>
        </p:pic>
        <p:pic>
          <p:nvPicPr>
            <p:cNvPr id="27688" name="Picture 40" descr="left3"/>
            <p:cNvPicPr>
              <a:picLocks noChangeAspect="1" noChangeArrowheads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6" y="2145"/>
              <a:ext cx="784" cy="100"/>
            </a:xfrm>
            <a:prstGeom prst="rect">
              <a:avLst/>
            </a:prstGeom>
            <a:noFill/>
          </p:spPr>
        </p:pic>
        <p:pic>
          <p:nvPicPr>
            <p:cNvPr id="27689" name="Picture 41" descr="left4"/>
            <p:cNvPicPr>
              <a:picLocks noChangeAspect="1" noChangeArrowheads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244"/>
              <a:ext cx="702" cy="118"/>
            </a:xfrm>
            <a:prstGeom prst="rect">
              <a:avLst/>
            </a:prstGeom>
            <a:noFill/>
          </p:spPr>
        </p:pic>
        <p:pic>
          <p:nvPicPr>
            <p:cNvPr id="27690" name="Picture 42" descr="left5"/>
            <p:cNvPicPr>
              <a:picLocks noChangeAspect="1" noChangeArrowheads="1"/>
            </p:cNvPicPr>
            <p:nvPr/>
          </p:nvPicPr>
          <p:blipFill>
            <a:blip r:embed="rId1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357"/>
              <a:ext cx="447" cy="67"/>
            </a:xfrm>
            <a:prstGeom prst="rect">
              <a:avLst/>
            </a:prstGeom>
            <a:noFill/>
          </p:spPr>
        </p:pic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28674" name="Text Box 3"/>
          <p:cNvSpPr txBox="1">
            <a:spLocks noChangeArrowheads="1"/>
          </p:cNvSpPr>
          <p:nvPr/>
        </p:nvSpPr>
        <p:spPr bwMode="auto">
          <a:xfrm>
            <a:off x="920750" y="933450"/>
            <a:ext cx="79057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2800" b="1"/>
              <a:t>Теңәрекетті күштерді есептеу</a:t>
            </a:r>
            <a:endParaRPr lang="en-US" sz="2800" b="1"/>
          </a:p>
        </p:txBody>
      </p:sp>
      <p:sp>
        <p:nvSpPr>
          <p:cNvPr id="157700" name="Text Box 4"/>
          <p:cNvSpPr txBox="1">
            <a:spLocks noChangeArrowheads="1"/>
          </p:cNvSpPr>
          <p:nvPr/>
        </p:nvSpPr>
        <p:spPr bwMode="auto">
          <a:xfrm>
            <a:off x="919163" y="1687513"/>
            <a:ext cx="7829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 b="1"/>
              <a:t>3-мысал</a:t>
            </a:r>
            <a:endParaRPr lang="en-US" sz="1600" b="1"/>
          </a:p>
        </p:txBody>
      </p:sp>
      <p:sp>
        <p:nvSpPr>
          <p:cNvPr id="157701" name="Text Box 5"/>
          <p:cNvSpPr txBox="1">
            <a:spLocks noChangeArrowheads="1"/>
          </p:cNvSpPr>
          <p:nvPr/>
        </p:nvSpPr>
        <p:spPr bwMode="auto">
          <a:xfrm>
            <a:off x="919163" y="2101850"/>
            <a:ext cx="782955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Үйкелістен еркін бетте 5 кг қорапқа екі арқан байланған. Бір арқан 2 Н күшпен тартылады. Екінші арқан суретте көрсетілгендей </a:t>
            </a:r>
            <a:r>
              <a:rPr lang="en-US" sz="1600"/>
              <a:t>30</a:t>
            </a:r>
            <a:r>
              <a:rPr lang="en-US" sz="1600" baseline="30000">
                <a:cs typeface="Arial" charset="0"/>
              </a:rPr>
              <a:t>°</a:t>
            </a:r>
            <a:r>
              <a:rPr lang="en-US" sz="1600"/>
              <a:t> </a:t>
            </a:r>
            <a:r>
              <a:rPr lang="kk-KZ" sz="1600"/>
              <a:t>бұрышпен 4 Н күшпен тартылады. Екі арқан үйкелістен еркін бетке 5 кг қорапқа байланған. </a:t>
            </a:r>
            <a:r>
              <a:rPr lang="en-US" sz="1600"/>
              <a:t> </a:t>
            </a:r>
            <a:r>
              <a:rPr lang="ru-RU" sz="1600"/>
              <a:t>Қорапқа әсер ететін күштердің жиынтығы қандай? </a:t>
            </a:r>
            <a:endParaRPr lang="en-US" sz="1600"/>
          </a:p>
        </p:txBody>
      </p:sp>
      <p:sp>
        <p:nvSpPr>
          <p:cNvPr id="157709" name="Text Box 13"/>
          <p:cNvSpPr txBox="1">
            <a:spLocks noChangeArrowheads="1"/>
          </p:cNvSpPr>
          <p:nvPr/>
        </p:nvSpPr>
        <p:spPr bwMode="auto">
          <a:xfrm>
            <a:off x="7650163" y="6326188"/>
            <a:ext cx="12144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ru-RU" b="1"/>
              <a:t>Келесі </a:t>
            </a:r>
            <a:r>
              <a:rPr lang="en-US" b="1"/>
              <a:t>&gt;</a:t>
            </a:r>
            <a:endParaRPr lang="en-US" sz="2400"/>
          </a:p>
        </p:txBody>
      </p:sp>
      <p:grpSp>
        <p:nvGrpSpPr>
          <p:cNvPr id="28689" name="Group 17"/>
          <p:cNvGrpSpPr>
            <a:grpSpLocks/>
          </p:cNvGrpSpPr>
          <p:nvPr/>
        </p:nvGrpSpPr>
        <p:grpSpPr bwMode="auto">
          <a:xfrm>
            <a:off x="1738313" y="3484563"/>
            <a:ext cx="6096000" cy="2643187"/>
            <a:chOff x="1037" y="2117"/>
            <a:chExt cx="4003" cy="1694"/>
          </a:xfrm>
        </p:grpSpPr>
        <p:pic>
          <p:nvPicPr>
            <p:cNvPr id="28690" name="Picture 18" descr="boxWithRopes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037" y="2299"/>
              <a:ext cx="3840" cy="15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691" name="Line 19"/>
            <p:cNvSpPr>
              <a:spLocks noChangeShapeType="1"/>
            </p:cNvSpPr>
            <p:nvPr/>
          </p:nvSpPr>
          <p:spPr bwMode="auto">
            <a:xfrm flipV="1">
              <a:off x="2051" y="2117"/>
              <a:ext cx="0" cy="9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28692" name="Text Box 20"/>
            <p:cNvSpPr txBox="1">
              <a:spLocks noChangeArrowheads="1"/>
            </p:cNvSpPr>
            <p:nvPr/>
          </p:nvSpPr>
          <p:spPr bwMode="auto">
            <a:xfrm>
              <a:off x="1740" y="2357"/>
              <a:ext cx="297" cy="1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buFont typeface="Wingdings" pitchFamily="2" charset="2"/>
                <a:buNone/>
              </a:pPr>
              <a:r>
                <a:rPr lang="en-GB" sz="1400"/>
                <a:t>30</a:t>
              </a:r>
              <a:r>
                <a:rPr lang="en-US" sz="1400">
                  <a:cs typeface="Arial" charset="0"/>
                </a:rPr>
                <a:t>°</a:t>
              </a:r>
            </a:p>
          </p:txBody>
        </p:sp>
        <p:sp>
          <p:nvSpPr>
            <p:cNvPr id="28693" name="Line 21"/>
            <p:cNvSpPr>
              <a:spLocks noChangeShapeType="1"/>
            </p:cNvSpPr>
            <p:nvPr/>
          </p:nvSpPr>
          <p:spPr bwMode="auto">
            <a:xfrm flipV="1">
              <a:off x="3851" y="3058"/>
              <a:ext cx="875" cy="2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28694" name="Text Box 22"/>
            <p:cNvSpPr txBox="1">
              <a:spLocks noChangeArrowheads="1"/>
            </p:cNvSpPr>
            <p:nvPr/>
          </p:nvSpPr>
          <p:spPr bwMode="auto">
            <a:xfrm>
              <a:off x="4472" y="2844"/>
              <a:ext cx="568" cy="1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  <a:buFont typeface="Wingdings" pitchFamily="2" charset="2"/>
                <a:buNone/>
              </a:pPr>
              <a:r>
                <a:rPr lang="en-GB" sz="1400"/>
                <a:t>2N</a:t>
              </a:r>
              <a:endParaRPr lang="en-US" sz="1400"/>
            </a:p>
          </p:txBody>
        </p:sp>
        <p:sp>
          <p:nvSpPr>
            <p:cNvPr id="28695" name="Line 23"/>
            <p:cNvSpPr>
              <a:spLocks noChangeShapeType="1"/>
            </p:cNvSpPr>
            <p:nvPr/>
          </p:nvSpPr>
          <p:spPr bwMode="auto">
            <a:xfrm rot="300020" flipH="1" flipV="1">
              <a:off x="1459" y="2367"/>
              <a:ext cx="569" cy="825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28696" name="Text Box 24"/>
            <p:cNvSpPr txBox="1">
              <a:spLocks noChangeArrowheads="1"/>
            </p:cNvSpPr>
            <p:nvPr/>
          </p:nvSpPr>
          <p:spPr bwMode="auto">
            <a:xfrm>
              <a:off x="1427" y="2609"/>
              <a:ext cx="568" cy="1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  <a:buFont typeface="Wingdings" pitchFamily="2" charset="2"/>
                <a:buNone/>
              </a:pPr>
              <a:r>
                <a:rPr lang="en-GB" sz="1400"/>
                <a:t>4N</a:t>
              </a:r>
              <a:endParaRPr lang="en-US" sz="1400"/>
            </a:p>
          </p:txBody>
        </p:sp>
        <p:sp>
          <p:nvSpPr>
            <p:cNvPr id="28697" name="Arc 25"/>
            <p:cNvSpPr>
              <a:spLocks/>
            </p:cNvSpPr>
            <p:nvPr/>
          </p:nvSpPr>
          <p:spPr bwMode="auto">
            <a:xfrm rot="-2286920">
              <a:off x="1778" y="2520"/>
              <a:ext cx="258" cy="1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</p:grpSp>
      <p:grpSp>
        <p:nvGrpSpPr>
          <p:cNvPr id="28698" name="Group 26"/>
          <p:cNvGrpSpPr>
            <a:grpSpLocks/>
          </p:cNvGrpSpPr>
          <p:nvPr/>
        </p:nvGrpSpPr>
        <p:grpSpPr bwMode="auto">
          <a:xfrm>
            <a:off x="0" y="0"/>
            <a:ext cx="3473450" cy="1108075"/>
            <a:chOff x="4034" y="1718"/>
            <a:chExt cx="2620" cy="706"/>
          </a:xfrm>
        </p:grpSpPr>
        <p:pic>
          <p:nvPicPr>
            <p:cNvPr id="28699" name="Picture 27" descr="right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DFFFE"/>
                </a:clrFrom>
                <a:clrTo>
                  <a:srgbClr val="FDFF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94" y="1718"/>
              <a:ext cx="1660" cy="339"/>
            </a:xfrm>
            <a:prstGeom prst="rect">
              <a:avLst/>
            </a:prstGeom>
            <a:noFill/>
          </p:spPr>
        </p:pic>
        <p:pic>
          <p:nvPicPr>
            <p:cNvPr id="28700" name="Picture 28" descr="left1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BFDFC"/>
                </a:clrFrom>
                <a:clrTo>
                  <a:srgbClr val="FBFDFC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1718"/>
              <a:ext cx="964" cy="339"/>
            </a:xfrm>
            <a:prstGeom prst="rect">
              <a:avLst/>
            </a:prstGeom>
            <a:noFill/>
          </p:spPr>
        </p:pic>
        <p:pic>
          <p:nvPicPr>
            <p:cNvPr id="28701" name="Picture 29" descr="left2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2052"/>
              <a:ext cx="833" cy="99"/>
            </a:xfrm>
            <a:prstGeom prst="rect">
              <a:avLst/>
            </a:prstGeom>
            <a:noFill/>
          </p:spPr>
        </p:pic>
        <p:pic>
          <p:nvPicPr>
            <p:cNvPr id="28702" name="Picture 30" descr="left3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6" y="2145"/>
              <a:ext cx="784" cy="100"/>
            </a:xfrm>
            <a:prstGeom prst="rect">
              <a:avLst/>
            </a:prstGeom>
            <a:noFill/>
          </p:spPr>
        </p:pic>
        <p:pic>
          <p:nvPicPr>
            <p:cNvPr id="28703" name="Picture 31" descr="left4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244"/>
              <a:ext cx="702" cy="118"/>
            </a:xfrm>
            <a:prstGeom prst="rect">
              <a:avLst/>
            </a:prstGeom>
            <a:noFill/>
          </p:spPr>
        </p:pic>
        <p:pic>
          <p:nvPicPr>
            <p:cNvPr id="28704" name="Picture 32" descr="left5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357"/>
              <a:ext cx="447" cy="67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7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7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57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8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700" grpId="0" autoUpdateAnimBg="0"/>
      <p:bldP spid="157701" grpId="0" autoUpdateAnimBg="0"/>
      <p:bldP spid="157709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29698" name="Text Box 3"/>
          <p:cNvSpPr txBox="1">
            <a:spLocks noChangeArrowheads="1"/>
          </p:cNvSpPr>
          <p:nvPr/>
        </p:nvSpPr>
        <p:spPr bwMode="auto">
          <a:xfrm>
            <a:off x="920750" y="933450"/>
            <a:ext cx="79057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2800" b="1"/>
              <a:t>Теңәрекетті күштерді есептеу</a:t>
            </a:r>
            <a:endParaRPr lang="en-US" sz="2800" b="1"/>
          </a:p>
        </p:txBody>
      </p:sp>
      <p:sp>
        <p:nvSpPr>
          <p:cNvPr id="159748" name="Text Box 4"/>
          <p:cNvSpPr txBox="1">
            <a:spLocks noChangeArrowheads="1"/>
          </p:cNvSpPr>
          <p:nvPr/>
        </p:nvSpPr>
        <p:spPr bwMode="auto">
          <a:xfrm>
            <a:off x="919163" y="2189163"/>
            <a:ext cx="3668712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Сіз суретте көрсетілгендей сызба сызып алып, әрбір күштің талдауын бастауыңыз қажет. </a:t>
            </a:r>
            <a:endParaRPr lang="en-US" sz="1600"/>
          </a:p>
        </p:txBody>
      </p:sp>
      <p:sp>
        <p:nvSpPr>
          <p:cNvPr id="159749" name="Text Box 5"/>
          <p:cNvSpPr txBox="1">
            <a:spLocks noChangeArrowheads="1"/>
          </p:cNvSpPr>
          <p:nvPr/>
        </p:nvSpPr>
        <p:spPr bwMode="auto">
          <a:xfrm>
            <a:off x="919163" y="3181350"/>
            <a:ext cx="3689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/>
              <a:t>F</a:t>
            </a:r>
            <a:r>
              <a:rPr lang="en-US" sz="1600" baseline="-25000"/>
              <a:t>1</a:t>
            </a:r>
            <a:r>
              <a:rPr lang="en-US" sz="1600"/>
              <a:t> </a:t>
            </a:r>
            <a:r>
              <a:rPr lang="kk-KZ" sz="1600"/>
              <a:t>күші </a:t>
            </a:r>
            <a:r>
              <a:rPr lang="en-US" sz="1600"/>
              <a:t>= 2 </a:t>
            </a:r>
            <a:r>
              <a:rPr lang="ru-RU" sz="1600"/>
              <a:t>Н</a:t>
            </a:r>
            <a:endParaRPr lang="en-US" sz="1600"/>
          </a:p>
        </p:txBody>
      </p:sp>
      <p:sp>
        <p:nvSpPr>
          <p:cNvPr id="159752" name="Text Box 8"/>
          <p:cNvSpPr txBox="1">
            <a:spLocks noChangeArrowheads="1"/>
          </p:cNvSpPr>
          <p:nvPr/>
        </p:nvSpPr>
        <p:spPr bwMode="auto">
          <a:xfrm>
            <a:off x="919163" y="3684588"/>
            <a:ext cx="3689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/>
              <a:t>30°</a:t>
            </a:r>
            <a:r>
              <a:rPr lang="ru-RU" sz="1600"/>
              <a:t>бұрыштағы </a:t>
            </a:r>
            <a:r>
              <a:rPr lang="en-US" sz="1600"/>
              <a:t>F</a:t>
            </a:r>
            <a:r>
              <a:rPr lang="en-US" sz="1600" baseline="-25000"/>
              <a:t>2 </a:t>
            </a:r>
            <a:r>
              <a:rPr lang="en-US" sz="1600"/>
              <a:t> </a:t>
            </a:r>
            <a:r>
              <a:rPr lang="ru-RU" sz="1600"/>
              <a:t>күші </a:t>
            </a:r>
            <a:r>
              <a:rPr lang="en-US" sz="1600"/>
              <a:t>= 4 </a:t>
            </a:r>
            <a:r>
              <a:rPr lang="ru-RU" sz="1600"/>
              <a:t>Н</a:t>
            </a:r>
            <a:endParaRPr lang="en-US" sz="1600"/>
          </a:p>
        </p:txBody>
      </p:sp>
      <p:sp>
        <p:nvSpPr>
          <p:cNvPr id="159754" name="Text Box 10"/>
          <p:cNvSpPr txBox="1">
            <a:spLocks noChangeArrowheads="1"/>
          </p:cNvSpPr>
          <p:nvPr/>
        </p:nvSpPr>
        <p:spPr bwMode="auto">
          <a:xfrm>
            <a:off x="919163" y="4187825"/>
            <a:ext cx="36893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Қорапқа әсер ететін тартылыс күші</a:t>
            </a:r>
            <a:r>
              <a:rPr lang="en-US" sz="1600"/>
              <a:t>,   </a:t>
            </a:r>
            <a:br>
              <a:rPr lang="en-US" sz="1600"/>
            </a:br>
            <a:r>
              <a:rPr lang="en-US" sz="1600"/>
              <a:t>F</a:t>
            </a:r>
            <a:r>
              <a:rPr lang="en-US" sz="1600" baseline="-25000"/>
              <a:t>g</a:t>
            </a:r>
            <a:r>
              <a:rPr lang="en-US" sz="1600"/>
              <a:t> = 5 </a:t>
            </a:r>
            <a:r>
              <a:rPr lang="en-US" sz="1600">
                <a:cs typeface="Arial" charset="0"/>
              </a:rPr>
              <a:t>×</a:t>
            </a:r>
            <a:r>
              <a:rPr lang="en-US" sz="1600"/>
              <a:t> 9.8 = 49 </a:t>
            </a:r>
            <a:r>
              <a:rPr lang="ru-RU" sz="1600"/>
              <a:t>Н</a:t>
            </a:r>
            <a:endParaRPr lang="en-US" sz="1600"/>
          </a:p>
        </p:txBody>
      </p:sp>
      <p:sp>
        <p:nvSpPr>
          <p:cNvPr id="159756" name="Text Box 12"/>
          <p:cNvSpPr txBox="1">
            <a:spLocks noChangeArrowheads="1"/>
          </p:cNvSpPr>
          <p:nvPr/>
        </p:nvSpPr>
        <p:spPr bwMode="auto">
          <a:xfrm>
            <a:off x="919163" y="1687513"/>
            <a:ext cx="7829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 b="1"/>
              <a:t>3-мысал </a:t>
            </a:r>
            <a:r>
              <a:rPr lang="en-US" sz="1600"/>
              <a:t>(</a:t>
            </a:r>
            <a:r>
              <a:rPr lang="kk-KZ" sz="1600"/>
              <a:t>жалғасы</a:t>
            </a:r>
            <a:r>
              <a:rPr lang="en-US" sz="1600"/>
              <a:t>)</a:t>
            </a:r>
          </a:p>
        </p:txBody>
      </p:sp>
      <p:sp>
        <p:nvSpPr>
          <p:cNvPr id="159757" name="Text Box 13"/>
          <p:cNvSpPr txBox="1">
            <a:spLocks noChangeArrowheads="1"/>
          </p:cNvSpPr>
          <p:nvPr/>
        </p:nvSpPr>
        <p:spPr bwMode="auto">
          <a:xfrm>
            <a:off x="919163" y="4935538"/>
            <a:ext cx="78295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/>
              <a:t>F</a:t>
            </a:r>
            <a:r>
              <a:rPr lang="kk-KZ" sz="1600" baseline="-25000"/>
              <a:t>қ</a:t>
            </a:r>
            <a:r>
              <a:rPr lang="en-US" sz="1600"/>
              <a:t>, </a:t>
            </a:r>
            <a:r>
              <a:rPr lang="kk-KZ" sz="1600"/>
              <a:t>қалыпты күші мәні бірдей, бірақ қарама-қарсы тартылыс күші </a:t>
            </a:r>
            <a:r>
              <a:rPr lang="en-US" sz="1600"/>
              <a:t>(F</a:t>
            </a:r>
            <a:r>
              <a:rPr lang="en-US" sz="1600" baseline="-25000"/>
              <a:t>g</a:t>
            </a:r>
            <a:r>
              <a:rPr lang="en-US" sz="1600"/>
              <a:t>)</a:t>
            </a:r>
            <a:r>
              <a:rPr lang="kk-KZ" sz="1600"/>
              <a:t> бағытындағы жазықтыққа </a:t>
            </a:r>
            <a:r>
              <a:rPr lang="ru-RU" sz="1600"/>
              <a:t>перпендикуляр.</a:t>
            </a:r>
            <a:endParaRPr lang="en-US" sz="1600"/>
          </a:p>
        </p:txBody>
      </p:sp>
      <p:sp>
        <p:nvSpPr>
          <p:cNvPr id="159761" name="Text Box 17"/>
          <p:cNvSpPr txBox="1">
            <a:spLocks noChangeArrowheads="1"/>
          </p:cNvSpPr>
          <p:nvPr/>
        </p:nvSpPr>
        <p:spPr bwMode="auto">
          <a:xfrm>
            <a:off x="7524750" y="6326188"/>
            <a:ext cx="133985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ru-RU" b="1"/>
              <a:t>Келесі</a:t>
            </a:r>
            <a:r>
              <a:rPr lang="en-US" b="1"/>
              <a:t> &gt;</a:t>
            </a:r>
            <a:endParaRPr lang="en-US" sz="2400"/>
          </a:p>
        </p:txBody>
      </p:sp>
      <p:grpSp>
        <p:nvGrpSpPr>
          <p:cNvPr id="29722" name="Group 26"/>
          <p:cNvGrpSpPr>
            <a:grpSpLocks/>
          </p:cNvGrpSpPr>
          <p:nvPr/>
        </p:nvGrpSpPr>
        <p:grpSpPr bwMode="auto">
          <a:xfrm>
            <a:off x="5692775" y="2470150"/>
            <a:ext cx="1970088" cy="1346200"/>
            <a:chOff x="3298" y="1350"/>
            <a:chExt cx="3001" cy="1663"/>
          </a:xfrm>
        </p:grpSpPr>
        <p:grpSp>
          <p:nvGrpSpPr>
            <p:cNvPr id="29723" name="Group 27"/>
            <p:cNvGrpSpPr>
              <a:grpSpLocks/>
            </p:cNvGrpSpPr>
            <p:nvPr/>
          </p:nvGrpSpPr>
          <p:grpSpPr bwMode="auto">
            <a:xfrm>
              <a:off x="3298" y="1350"/>
              <a:ext cx="3001" cy="1663"/>
              <a:chOff x="3298" y="1350"/>
              <a:chExt cx="3001" cy="1663"/>
            </a:xfrm>
          </p:grpSpPr>
          <p:pic>
            <p:nvPicPr>
              <p:cNvPr id="29724" name="Picture 28" descr="box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3636" y="1746"/>
                <a:ext cx="879" cy="66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29725" name="Line 29"/>
              <p:cNvSpPr>
                <a:spLocks noChangeShapeType="1"/>
              </p:cNvSpPr>
              <p:nvPr/>
            </p:nvSpPr>
            <p:spPr bwMode="auto">
              <a:xfrm>
                <a:off x="4081" y="2079"/>
                <a:ext cx="0" cy="49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29726" name="Line 30"/>
              <p:cNvSpPr>
                <a:spLocks noChangeShapeType="1"/>
              </p:cNvSpPr>
              <p:nvPr/>
            </p:nvSpPr>
            <p:spPr bwMode="auto">
              <a:xfrm flipV="1">
                <a:off x="4081" y="1581"/>
                <a:ext cx="0" cy="49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29727" name="Line 31"/>
              <p:cNvSpPr>
                <a:spLocks noChangeShapeType="1"/>
              </p:cNvSpPr>
              <p:nvPr/>
            </p:nvSpPr>
            <p:spPr bwMode="auto">
              <a:xfrm>
                <a:off x="4081" y="2079"/>
                <a:ext cx="72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29728" name="Line 32"/>
              <p:cNvSpPr>
                <a:spLocks noChangeShapeType="1"/>
              </p:cNvSpPr>
              <p:nvPr/>
            </p:nvSpPr>
            <p:spPr bwMode="auto">
              <a:xfrm flipH="1" flipV="1">
                <a:off x="3743" y="1603"/>
                <a:ext cx="338" cy="47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29729" name="Text Box 33"/>
              <p:cNvSpPr txBox="1">
                <a:spLocks noChangeArrowheads="1"/>
              </p:cNvSpPr>
              <p:nvPr/>
            </p:nvSpPr>
            <p:spPr bwMode="auto">
              <a:xfrm>
                <a:off x="4807" y="1956"/>
                <a:ext cx="1492" cy="4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0" hangingPunct="0">
                  <a:buFont typeface="Wingdings" pitchFamily="2" charset="2"/>
                  <a:buNone/>
                </a:pPr>
                <a:r>
                  <a:rPr lang="en-GB"/>
                  <a:t>F</a:t>
                </a:r>
                <a:r>
                  <a:rPr lang="en-GB" baseline="-25000"/>
                  <a:t>1</a:t>
                </a:r>
                <a:r>
                  <a:rPr lang="en-GB"/>
                  <a:t> (2 N)</a:t>
                </a:r>
              </a:p>
            </p:txBody>
          </p:sp>
          <p:sp>
            <p:nvSpPr>
              <p:cNvPr id="29730" name="Text Box 34"/>
              <p:cNvSpPr txBox="1">
                <a:spLocks noChangeArrowheads="1"/>
              </p:cNvSpPr>
              <p:nvPr/>
            </p:nvSpPr>
            <p:spPr bwMode="auto">
              <a:xfrm>
                <a:off x="3970" y="1350"/>
                <a:ext cx="1686" cy="4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0" hangingPunct="0">
                  <a:buFont typeface="Wingdings" pitchFamily="2" charset="2"/>
                  <a:buNone/>
                </a:pPr>
                <a:r>
                  <a:rPr lang="en-GB"/>
                  <a:t>F</a:t>
                </a:r>
                <a:r>
                  <a:rPr lang="en-GB" baseline="-25000"/>
                  <a:t>n</a:t>
                </a:r>
                <a:r>
                  <a:rPr lang="en-GB"/>
                  <a:t> (49 N)</a:t>
                </a:r>
              </a:p>
            </p:txBody>
          </p:sp>
          <p:sp>
            <p:nvSpPr>
              <p:cNvPr id="29731" name="Text Box 35"/>
              <p:cNvSpPr txBox="1">
                <a:spLocks noChangeArrowheads="1"/>
              </p:cNvSpPr>
              <p:nvPr/>
            </p:nvSpPr>
            <p:spPr bwMode="auto">
              <a:xfrm>
                <a:off x="3298" y="1403"/>
                <a:ext cx="1492" cy="4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0" hangingPunct="0">
                  <a:buFont typeface="Wingdings" pitchFamily="2" charset="2"/>
                  <a:buNone/>
                </a:pPr>
                <a:r>
                  <a:rPr lang="en-GB"/>
                  <a:t>F</a:t>
                </a:r>
                <a:r>
                  <a:rPr lang="en-GB" baseline="-25000"/>
                  <a:t>2</a:t>
                </a:r>
                <a:r>
                  <a:rPr lang="en-GB"/>
                  <a:t> (4 N)</a:t>
                </a:r>
              </a:p>
            </p:txBody>
          </p:sp>
          <p:sp>
            <p:nvSpPr>
              <p:cNvPr id="29732" name="Text Box 36"/>
              <p:cNvSpPr txBox="1">
                <a:spLocks noChangeArrowheads="1"/>
              </p:cNvSpPr>
              <p:nvPr/>
            </p:nvSpPr>
            <p:spPr bwMode="auto">
              <a:xfrm>
                <a:off x="3970" y="2560"/>
                <a:ext cx="1686" cy="4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0" hangingPunct="0">
                  <a:buFont typeface="Wingdings" pitchFamily="2" charset="2"/>
                  <a:buNone/>
                </a:pPr>
                <a:r>
                  <a:rPr lang="en-GB"/>
                  <a:t>F</a:t>
                </a:r>
                <a:r>
                  <a:rPr lang="en-GB" baseline="-25000"/>
                  <a:t>g</a:t>
                </a:r>
                <a:r>
                  <a:rPr lang="en-GB"/>
                  <a:t> (49 N)</a:t>
                </a:r>
              </a:p>
            </p:txBody>
          </p:sp>
          <p:sp>
            <p:nvSpPr>
              <p:cNvPr id="29733" name="Oval 37"/>
              <p:cNvSpPr>
                <a:spLocks noChangeArrowheads="1"/>
              </p:cNvSpPr>
              <p:nvPr/>
            </p:nvSpPr>
            <p:spPr bwMode="auto">
              <a:xfrm>
                <a:off x="4057" y="2055"/>
                <a:ext cx="45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ru-RU"/>
              </a:p>
            </p:txBody>
          </p:sp>
        </p:grpSp>
        <p:sp>
          <p:nvSpPr>
            <p:cNvPr id="29734" name="Arc 38"/>
            <p:cNvSpPr>
              <a:spLocks/>
            </p:cNvSpPr>
            <p:nvPr/>
          </p:nvSpPr>
          <p:spPr bwMode="auto">
            <a:xfrm rot="12350171" flipV="1">
              <a:off x="3984" y="1845"/>
              <a:ext cx="81" cy="92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29735" name="Text Box 39"/>
            <p:cNvSpPr txBox="1">
              <a:spLocks noChangeArrowheads="1"/>
            </p:cNvSpPr>
            <p:nvPr/>
          </p:nvSpPr>
          <p:spPr bwMode="auto">
            <a:xfrm>
              <a:off x="3864" y="1726"/>
              <a:ext cx="300" cy="7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buFont typeface="Wingdings" pitchFamily="2" charset="2"/>
                <a:buNone/>
              </a:pPr>
              <a:r>
                <a:rPr lang="en-GB" sz="1200"/>
                <a:t>30</a:t>
              </a:r>
              <a:r>
                <a:rPr lang="en-US" sz="1200"/>
                <a:t>°</a:t>
              </a:r>
            </a:p>
          </p:txBody>
        </p:sp>
      </p:grpSp>
      <p:grpSp>
        <p:nvGrpSpPr>
          <p:cNvPr id="29736" name="Group 40"/>
          <p:cNvGrpSpPr>
            <a:grpSpLocks/>
          </p:cNvGrpSpPr>
          <p:nvPr/>
        </p:nvGrpSpPr>
        <p:grpSpPr bwMode="auto">
          <a:xfrm>
            <a:off x="0" y="0"/>
            <a:ext cx="3473450" cy="1108075"/>
            <a:chOff x="4034" y="1718"/>
            <a:chExt cx="2620" cy="706"/>
          </a:xfrm>
        </p:grpSpPr>
        <p:pic>
          <p:nvPicPr>
            <p:cNvPr id="29737" name="Picture 41" descr="right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DFFFE"/>
                </a:clrFrom>
                <a:clrTo>
                  <a:srgbClr val="FDFF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94" y="1718"/>
              <a:ext cx="1660" cy="339"/>
            </a:xfrm>
            <a:prstGeom prst="rect">
              <a:avLst/>
            </a:prstGeom>
            <a:noFill/>
          </p:spPr>
        </p:pic>
        <p:pic>
          <p:nvPicPr>
            <p:cNvPr id="29738" name="Picture 42" descr="left1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BFDFC"/>
                </a:clrFrom>
                <a:clrTo>
                  <a:srgbClr val="FBFDFC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1718"/>
              <a:ext cx="964" cy="339"/>
            </a:xfrm>
            <a:prstGeom prst="rect">
              <a:avLst/>
            </a:prstGeom>
            <a:noFill/>
          </p:spPr>
        </p:pic>
        <p:pic>
          <p:nvPicPr>
            <p:cNvPr id="29739" name="Picture 43" descr="left2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2052"/>
              <a:ext cx="833" cy="99"/>
            </a:xfrm>
            <a:prstGeom prst="rect">
              <a:avLst/>
            </a:prstGeom>
            <a:noFill/>
          </p:spPr>
        </p:pic>
        <p:pic>
          <p:nvPicPr>
            <p:cNvPr id="29740" name="Picture 44" descr="left3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6" y="2145"/>
              <a:ext cx="784" cy="100"/>
            </a:xfrm>
            <a:prstGeom prst="rect">
              <a:avLst/>
            </a:prstGeom>
            <a:noFill/>
          </p:spPr>
        </p:pic>
        <p:pic>
          <p:nvPicPr>
            <p:cNvPr id="29741" name="Picture 45" descr="left4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244"/>
              <a:ext cx="702" cy="118"/>
            </a:xfrm>
            <a:prstGeom prst="rect">
              <a:avLst/>
            </a:prstGeom>
            <a:noFill/>
          </p:spPr>
        </p:pic>
        <p:pic>
          <p:nvPicPr>
            <p:cNvPr id="29742" name="Picture 46" descr="left5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357"/>
              <a:ext cx="447" cy="67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9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9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9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9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9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9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9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59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748" grpId="0" autoUpdateAnimBg="0"/>
      <p:bldP spid="159749" grpId="0" autoUpdateAnimBg="0"/>
      <p:bldP spid="159752" grpId="0" autoUpdateAnimBg="0"/>
      <p:bldP spid="159754" grpId="0" autoUpdateAnimBg="0"/>
      <p:bldP spid="159756" grpId="0" autoUpdateAnimBg="0"/>
      <p:bldP spid="159757" grpId="0" autoUpdateAnimBg="0"/>
      <p:bldP spid="159761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grpSp>
        <p:nvGrpSpPr>
          <p:cNvPr id="2" name="Group 72"/>
          <p:cNvGrpSpPr>
            <a:grpSpLocks/>
          </p:cNvGrpSpPr>
          <p:nvPr/>
        </p:nvGrpSpPr>
        <p:grpSpPr bwMode="auto">
          <a:xfrm>
            <a:off x="5302250" y="4203700"/>
            <a:ext cx="1943100" cy="1789113"/>
            <a:chOff x="3420" y="2522"/>
            <a:chExt cx="1224" cy="1127"/>
          </a:xfrm>
        </p:grpSpPr>
        <p:pic>
          <p:nvPicPr>
            <p:cNvPr id="30762" name="Picture 66" descr="box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946" y="3119"/>
              <a:ext cx="698" cy="5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763" name="Line 48"/>
            <p:cNvSpPr>
              <a:spLocks noChangeShapeType="1"/>
            </p:cNvSpPr>
            <p:nvPr/>
          </p:nvSpPr>
          <p:spPr bwMode="auto">
            <a:xfrm flipV="1">
              <a:off x="4300" y="2522"/>
              <a:ext cx="0" cy="8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30764" name="Line 49"/>
            <p:cNvSpPr>
              <a:spLocks noChangeShapeType="1"/>
            </p:cNvSpPr>
            <p:nvPr/>
          </p:nvSpPr>
          <p:spPr bwMode="auto">
            <a:xfrm flipH="1">
              <a:off x="3420" y="3391"/>
              <a:ext cx="86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</p:spPr>
          <p:txBody>
            <a:bodyPr>
              <a:spAutoFit/>
            </a:bodyPr>
            <a:lstStyle/>
            <a:p>
              <a:endParaRPr lang="ru-RU"/>
            </a:p>
          </p:txBody>
        </p:sp>
      </p:grp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919163" y="933450"/>
            <a:ext cx="79057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2800" b="1"/>
              <a:t>Теңәрекетті күштерді есептеу</a:t>
            </a:r>
            <a:endParaRPr lang="en-US" sz="2800" b="1"/>
          </a:p>
        </p:txBody>
      </p:sp>
      <p:sp>
        <p:nvSpPr>
          <p:cNvPr id="161800" name="Text Box 8"/>
          <p:cNvSpPr txBox="1">
            <a:spLocks noChangeArrowheads="1"/>
          </p:cNvSpPr>
          <p:nvPr/>
        </p:nvSpPr>
        <p:spPr bwMode="auto">
          <a:xfrm>
            <a:off x="919163" y="2147888"/>
            <a:ext cx="3832225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Келесі  х және у құраушыларында есептеуді қажет ететін күштер. Бұл жағдайда бізге тек </a:t>
            </a:r>
            <a:r>
              <a:rPr lang="en-US" sz="1600"/>
              <a:t>F</a:t>
            </a:r>
            <a:r>
              <a:rPr lang="en-US" sz="1600" baseline="-25000"/>
              <a:t>2</a:t>
            </a:r>
            <a:r>
              <a:rPr lang="ru-RU" sz="1600"/>
              <a:t> құраушысын табу қажет. </a:t>
            </a:r>
            <a:endParaRPr lang="en-US" sz="1600"/>
          </a:p>
        </p:txBody>
      </p:sp>
      <p:sp>
        <p:nvSpPr>
          <p:cNvPr id="161804" name="Text Box 12"/>
          <p:cNvSpPr txBox="1">
            <a:spLocks noChangeArrowheads="1"/>
          </p:cNvSpPr>
          <p:nvPr/>
        </p:nvSpPr>
        <p:spPr bwMode="auto">
          <a:xfrm>
            <a:off x="919163" y="1687513"/>
            <a:ext cx="7829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 b="1"/>
              <a:t>3-мысал</a:t>
            </a:r>
            <a:r>
              <a:rPr lang="en-US" sz="1600" b="1"/>
              <a:t> </a:t>
            </a:r>
            <a:r>
              <a:rPr lang="en-US" sz="1600"/>
              <a:t>(</a:t>
            </a:r>
            <a:r>
              <a:rPr lang="kk-KZ" sz="1600"/>
              <a:t>жалғасы</a:t>
            </a:r>
            <a:r>
              <a:rPr lang="en-US" sz="1600"/>
              <a:t>)</a:t>
            </a:r>
            <a:endParaRPr lang="en-US" sz="1600" b="1"/>
          </a:p>
        </p:txBody>
      </p:sp>
      <p:sp>
        <p:nvSpPr>
          <p:cNvPr id="161807" name="Text Box 15"/>
          <p:cNvSpPr txBox="1">
            <a:spLocks noChangeArrowheads="1"/>
          </p:cNvSpPr>
          <p:nvPr/>
        </p:nvSpPr>
        <p:spPr bwMode="auto">
          <a:xfrm>
            <a:off x="919163" y="3341688"/>
            <a:ext cx="36893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/>
              <a:t>F</a:t>
            </a:r>
            <a:r>
              <a:rPr lang="en-US" sz="1600" baseline="-25000"/>
              <a:t>y2</a:t>
            </a:r>
            <a:r>
              <a:rPr lang="en-US" sz="1600"/>
              <a:t> = 4 cos 30° = 3.4 </a:t>
            </a:r>
            <a:r>
              <a:rPr lang="ru-RU" sz="1600"/>
              <a:t>Н</a:t>
            </a:r>
            <a:endParaRPr lang="en-US" sz="1600"/>
          </a:p>
        </p:txBody>
      </p:sp>
      <p:sp>
        <p:nvSpPr>
          <p:cNvPr id="161810" name="Text Box 18"/>
          <p:cNvSpPr txBox="1">
            <a:spLocks noChangeArrowheads="1"/>
          </p:cNvSpPr>
          <p:nvPr/>
        </p:nvSpPr>
        <p:spPr bwMode="auto">
          <a:xfrm>
            <a:off x="919163" y="3802063"/>
            <a:ext cx="366871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/>
              <a:t>F</a:t>
            </a:r>
            <a:r>
              <a:rPr lang="en-US" sz="1600" baseline="-25000"/>
              <a:t>x2 </a:t>
            </a:r>
            <a:r>
              <a:rPr lang="en-US" sz="1600"/>
              <a:t> = 4 sin 30</a:t>
            </a:r>
            <a:r>
              <a:rPr lang="en-US" sz="1600">
                <a:cs typeface="Arial" charset="0"/>
              </a:rPr>
              <a:t>°</a:t>
            </a:r>
            <a:r>
              <a:rPr lang="en-US" sz="1600"/>
              <a:t> = 2 </a:t>
            </a:r>
            <a:r>
              <a:rPr lang="ru-RU" sz="1600"/>
              <a:t>Н</a:t>
            </a:r>
            <a:r>
              <a:rPr lang="en-US" sz="1600"/>
              <a:t> </a:t>
            </a:r>
          </a:p>
        </p:txBody>
      </p:sp>
      <p:sp>
        <p:nvSpPr>
          <p:cNvPr id="161811" name="Text Box 19"/>
          <p:cNvSpPr txBox="1">
            <a:spLocks noChangeArrowheads="1"/>
          </p:cNvSpPr>
          <p:nvPr/>
        </p:nvSpPr>
        <p:spPr bwMode="auto">
          <a:xfrm>
            <a:off x="919163" y="4262438"/>
            <a:ext cx="3482975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Көлденең жазықтықтағы күштердің жиынтығы есептелуі мүмкін. Ол 0 Н-ге тең, сондықтан, күштер қарама-қарсы бағытта тартылады. </a:t>
            </a:r>
            <a:endParaRPr lang="en-US" sz="1600"/>
          </a:p>
        </p:txBody>
      </p:sp>
      <p:sp>
        <p:nvSpPr>
          <p:cNvPr id="161812" name="Text Box 20"/>
          <p:cNvSpPr txBox="1">
            <a:spLocks noChangeArrowheads="1"/>
          </p:cNvSpPr>
          <p:nvPr/>
        </p:nvSpPr>
        <p:spPr bwMode="auto">
          <a:xfrm>
            <a:off x="919163" y="5702300"/>
            <a:ext cx="365442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Тік жазықтықтағы күштер жиынтығы да есептелуі мүмкін. Ол жоғары қарай </a:t>
            </a:r>
            <a:r>
              <a:rPr lang="en-US" sz="1600"/>
              <a:t>3.4 </a:t>
            </a:r>
            <a:r>
              <a:rPr lang="ru-RU" sz="1600"/>
              <a:t>Н болады. </a:t>
            </a:r>
            <a:endParaRPr lang="en-US" sz="1600"/>
          </a:p>
        </p:txBody>
      </p:sp>
      <p:sp>
        <p:nvSpPr>
          <p:cNvPr id="161813" name="Text Box 21"/>
          <p:cNvSpPr txBox="1">
            <a:spLocks noChangeArrowheads="1"/>
          </p:cNvSpPr>
          <p:nvPr/>
        </p:nvSpPr>
        <p:spPr bwMode="auto">
          <a:xfrm>
            <a:off x="7688263" y="6326188"/>
            <a:ext cx="11763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ru-RU" b="1"/>
              <a:t>Келесі</a:t>
            </a:r>
            <a:r>
              <a:rPr lang="en-GB" b="1"/>
              <a:t> </a:t>
            </a:r>
            <a:r>
              <a:rPr lang="en-US" b="1"/>
              <a:t>&gt;</a:t>
            </a:r>
            <a:endParaRPr lang="en-US" sz="2400"/>
          </a:p>
        </p:txBody>
      </p:sp>
      <p:grpSp>
        <p:nvGrpSpPr>
          <p:cNvPr id="3" name="Group 70"/>
          <p:cNvGrpSpPr>
            <a:grpSpLocks/>
          </p:cNvGrpSpPr>
          <p:nvPr/>
        </p:nvGrpSpPr>
        <p:grpSpPr bwMode="auto">
          <a:xfrm>
            <a:off x="5895975" y="4433888"/>
            <a:ext cx="1854200" cy="2168525"/>
            <a:chOff x="3794" y="2667"/>
            <a:chExt cx="1168" cy="1366"/>
          </a:xfrm>
        </p:grpSpPr>
        <p:grpSp>
          <p:nvGrpSpPr>
            <p:cNvPr id="30757" name="Group 69"/>
            <p:cNvGrpSpPr>
              <a:grpSpLocks/>
            </p:cNvGrpSpPr>
            <p:nvPr/>
          </p:nvGrpSpPr>
          <p:grpSpPr bwMode="auto">
            <a:xfrm>
              <a:off x="4300" y="2889"/>
              <a:ext cx="0" cy="997"/>
              <a:chOff x="4300" y="2889"/>
              <a:chExt cx="0" cy="997"/>
            </a:xfrm>
          </p:grpSpPr>
          <p:sp>
            <p:nvSpPr>
              <p:cNvPr id="30760" name="Line 39"/>
              <p:cNvSpPr>
                <a:spLocks noChangeShapeType="1"/>
              </p:cNvSpPr>
              <p:nvPr/>
            </p:nvSpPr>
            <p:spPr bwMode="auto">
              <a:xfrm>
                <a:off x="4300" y="3387"/>
                <a:ext cx="0" cy="49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30761" name="Line 40"/>
              <p:cNvSpPr>
                <a:spLocks noChangeShapeType="1"/>
              </p:cNvSpPr>
              <p:nvPr/>
            </p:nvSpPr>
            <p:spPr bwMode="auto">
              <a:xfrm flipV="1">
                <a:off x="4300" y="2889"/>
                <a:ext cx="0" cy="49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</p:spPr>
            <p:txBody>
              <a:bodyPr>
                <a:spAutoFit/>
              </a:bodyPr>
              <a:lstStyle/>
              <a:p>
                <a:endParaRPr lang="ru-RU"/>
              </a:p>
            </p:txBody>
          </p:sp>
        </p:grpSp>
        <p:sp>
          <p:nvSpPr>
            <p:cNvPr id="30758" name="Text Box 44"/>
            <p:cNvSpPr txBox="1">
              <a:spLocks noChangeArrowheads="1"/>
            </p:cNvSpPr>
            <p:nvPr/>
          </p:nvSpPr>
          <p:spPr bwMode="auto">
            <a:xfrm>
              <a:off x="3794" y="2667"/>
              <a:ext cx="116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buFont typeface="Wingdings" pitchFamily="2" charset="2"/>
                <a:buNone/>
              </a:pPr>
              <a:r>
                <a:rPr lang="en-GB" sz="1400"/>
                <a:t>F</a:t>
              </a:r>
              <a:r>
                <a:rPr lang="en-GB" sz="1400" baseline="-25000"/>
                <a:t>y2</a:t>
              </a:r>
              <a:r>
                <a:rPr lang="en-GB" sz="1400"/>
                <a:t>+F</a:t>
              </a:r>
              <a:r>
                <a:rPr lang="en-GB" sz="1400" baseline="-25000"/>
                <a:t>n</a:t>
              </a:r>
              <a:r>
                <a:rPr lang="en-GB" sz="1400"/>
                <a:t> (49 </a:t>
              </a:r>
              <a:r>
                <a:rPr lang="ru-RU" sz="1400"/>
                <a:t>Н</a:t>
              </a:r>
              <a:r>
                <a:rPr lang="en-GB" sz="1400"/>
                <a:t> + 3.4 </a:t>
              </a:r>
              <a:r>
                <a:rPr lang="ru-RU" sz="1400"/>
                <a:t>Н</a:t>
              </a:r>
              <a:r>
                <a:rPr lang="en-GB" sz="1400"/>
                <a:t>)</a:t>
              </a:r>
            </a:p>
          </p:txBody>
        </p:sp>
        <p:sp>
          <p:nvSpPr>
            <p:cNvPr id="30759" name="Text Box 46"/>
            <p:cNvSpPr txBox="1">
              <a:spLocks noChangeArrowheads="1"/>
            </p:cNvSpPr>
            <p:nvPr/>
          </p:nvSpPr>
          <p:spPr bwMode="auto">
            <a:xfrm>
              <a:off x="4120" y="3841"/>
              <a:ext cx="565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buFont typeface="Wingdings" pitchFamily="2" charset="2"/>
                <a:buNone/>
              </a:pPr>
              <a:r>
                <a:rPr lang="en-GB" sz="1400"/>
                <a:t>F</a:t>
              </a:r>
              <a:r>
                <a:rPr lang="en-GB" sz="1400" baseline="-25000"/>
                <a:t>g</a:t>
              </a:r>
              <a:r>
                <a:rPr lang="en-GB" sz="1400"/>
                <a:t> (49 </a:t>
              </a:r>
              <a:r>
                <a:rPr lang="ru-RU" sz="1400"/>
                <a:t>Н</a:t>
              </a:r>
              <a:r>
                <a:rPr lang="en-GB" sz="1400"/>
                <a:t>)</a:t>
              </a:r>
            </a:p>
          </p:txBody>
        </p:sp>
      </p:grpSp>
      <p:grpSp>
        <p:nvGrpSpPr>
          <p:cNvPr id="30785" name="Group 65"/>
          <p:cNvGrpSpPr>
            <a:grpSpLocks/>
          </p:cNvGrpSpPr>
          <p:nvPr/>
        </p:nvGrpSpPr>
        <p:grpSpPr bwMode="auto">
          <a:xfrm>
            <a:off x="6213475" y="2014538"/>
            <a:ext cx="1857375" cy="1314450"/>
            <a:chOff x="3433" y="1081"/>
            <a:chExt cx="2783" cy="1627"/>
          </a:xfrm>
        </p:grpSpPr>
        <p:grpSp>
          <p:nvGrpSpPr>
            <p:cNvPr id="30786" name="Group 66"/>
            <p:cNvGrpSpPr>
              <a:grpSpLocks/>
            </p:cNvGrpSpPr>
            <p:nvPr/>
          </p:nvGrpSpPr>
          <p:grpSpPr bwMode="auto">
            <a:xfrm>
              <a:off x="3433" y="1081"/>
              <a:ext cx="2783" cy="1627"/>
              <a:chOff x="3433" y="1081"/>
              <a:chExt cx="2783" cy="1627"/>
            </a:xfrm>
          </p:grpSpPr>
          <p:pic>
            <p:nvPicPr>
              <p:cNvPr id="30787" name="Picture 67" descr="box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3850" y="1485"/>
                <a:ext cx="879" cy="66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0788" name="Line 68"/>
              <p:cNvSpPr>
                <a:spLocks noChangeShapeType="1"/>
              </p:cNvSpPr>
              <p:nvPr/>
            </p:nvSpPr>
            <p:spPr bwMode="auto">
              <a:xfrm>
                <a:off x="4295" y="1818"/>
                <a:ext cx="0" cy="49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30789" name="Line 69"/>
              <p:cNvSpPr>
                <a:spLocks noChangeShapeType="1"/>
              </p:cNvSpPr>
              <p:nvPr/>
            </p:nvSpPr>
            <p:spPr bwMode="auto">
              <a:xfrm flipV="1">
                <a:off x="4295" y="1320"/>
                <a:ext cx="0" cy="49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30790" name="Line 70"/>
              <p:cNvSpPr>
                <a:spLocks noChangeShapeType="1"/>
              </p:cNvSpPr>
              <p:nvPr/>
            </p:nvSpPr>
            <p:spPr bwMode="auto">
              <a:xfrm>
                <a:off x="4295" y="1818"/>
                <a:ext cx="72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30791" name="Text Box 71"/>
              <p:cNvSpPr txBox="1">
                <a:spLocks noChangeArrowheads="1"/>
              </p:cNvSpPr>
              <p:nvPr/>
            </p:nvSpPr>
            <p:spPr bwMode="auto">
              <a:xfrm>
                <a:off x="5020" y="1727"/>
                <a:ext cx="1196" cy="3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0" hangingPunct="0">
                  <a:buFont typeface="Wingdings" pitchFamily="2" charset="2"/>
                  <a:buNone/>
                </a:pPr>
                <a:r>
                  <a:rPr lang="en-GB" sz="1400"/>
                  <a:t>F</a:t>
                </a:r>
                <a:r>
                  <a:rPr lang="en-GB" sz="1400" baseline="-25000"/>
                  <a:t>1</a:t>
                </a:r>
                <a:r>
                  <a:rPr lang="en-GB" sz="1400"/>
                  <a:t> (2 N)</a:t>
                </a:r>
              </a:p>
            </p:txBody>
          </p:sp>
          <p:sp>
            <p:nvSpPr>
              <p:cNvPr id="30792" name="Text Box 72"/>
              <p:cNvSpPr txBox="1">
                <a:spLocks noChangeArrowheads="1"/>
              </p:cNvSpPr>
              <p:nvPr/>
            </p:nvSpPr>
            <p:spPr bwMode="auto">
              <a:xfrm>
                <a:off x="4292" y="1158"/>
                <a:ext cx="1344" cy="3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0" hangingPunct="0">
                  <a:buFont typeface="Wingdings" pitchFamily="2" charset="2"/>
                  <a:buNone/>
                </a:pPr>
                <a:r>
                  <a:rPr lang="en-GB" sz="1400"/>
                  <a:t>F</a:t>
                </a:r>
                <a:r>
                  <a:rPr lang="en-GB" sz="1400" baseline="-25000"/>
                  <a:t>n</a:t>
                </a:r>
                <a:r>
                  <a:rPr lang="en-GB" sz="1400"/>
                  <a:t> (49 N)</a:t>
                </a:r>
              </a:p>
            </p:txBody>
          </p:sp>
          <p:sp>
            <p:nvSpPr>
              <p:cNvPr id="30793" name="Text Box 73"/>
              <p:cNvSpPr txBox="1">
                <a:spLocks noChangeArrowheads="1"/>
              </p:cNvSpPr>
              <p:nvPr/>
            </p:nvSpPr>
            <p:spPr bwMode="auto">
              <a:xfrm>
                <a:off x="3576" y="1181"/>
                <a:ext cx="1196" cy="3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0" hangingPunct="0">
                  <a:buFont typeface="Wingdings" pitchFamily="2" charset="2"/>
                  <a:buNone/>
                </a:pPr>
                <a:r>
                  <a:rPr lang="en-GB" sz="1400"/>
                  <a:t>F</a:t>
                </a:r>
                <a:r>
                  <a:rPr lang="en-GB" sz="1400" baseline="-25000"/>
                  <a:t>2</a:t>
                </a:r>
                <a:r>
                  <a:rPr lang="en-GB" sz="1400"/>
                  <a:t> (4 N)</a:t>
                </a:r>
              </a:p>
            </p:txBody>
          </p:sp>
          <p:sp>
            <p:nvSpPr>
              <p:cNvPr id="30794" name="Text Box 74"/>
              <p:cNvSpPr txBox="1">
                <a:spLocks noChangeArrowheads="1"/>
              </p:cNvSpPr>
              <p:nvPr/>
            </p:nvSpPr>
            <p:spPr bwMode="auto">
              <a:xfrm>
                <a:off x="4185" y="2330"/>
                <a:ext cx="1344" cy="37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0" hangingPunct="0">
                  <a:buFont typeface="Wingdings" pitchFamily="2" charset="2"/>
                  <a:buNone/>
                </a:pPr>
                <a:r>
                  <a:rPr lang="en-GB" sz="1400"/>
                  <a:t>F</a:t>
                </a:r>
                <a:r>
                  <a:rPr lang="en-GB" sz="1400" baseline="-25000"/>
                  <a:t>g</a:t>
                </a:r>
                <a:r>
                  <a:rPr lang="en-GB" sz="1400"/>
                  <a:t> (49 N)</a:t>
                </a:r>
              </a:p>
            </p:txBody>
          </p:sp>
          <p:sp>
            <p:nvSpPr>
              <p:cNvPr id="30795" name="Oval 75"/>
              <p:cNvSpPr>
                <a:spLocks noChangeArrowheads="1"/>
              </p:cNvSpPr>
              <p:nvPr/>
            </p:nvSpPr>
            <p:spPr bwMode="auto">
              <a:xfrm>
                <a:off x="4271" y="1794"/>
                <a:ext cx="45" cy="45"/>
              </a:xfrm>
              <a:prstGeom prst="ellipse">
                <a:avLst/>
              </a:prstGeom>
              <a:solidFill>
                <a:schemeClr val="tx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30796" name="Line 76"/>
              <p:cNvSpPr>
                <a:spLocks noChangeShapeType="1"/>
              </p:cNvSpPr>
              <p:nvPr/>
            </p:nvSpPr>
            <p:spPr bwMode="auto">
              <a:xfrm flipV="1">
                <a:off x="4295" y="1081"/>
                <a:ext cx="0" cy="74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30797" name="Line 77"/>
              <p:cNvSpPr>
                <a:spLocks noChangeShapeType="1"/>
              </p:cNvSpPr>
              <p:nvPr/>
            </p:nvSpPr>
            <p:spPr bwMode="auto">
              <a:xfrm flipH="1">
                <a:off x="3433" y="1828"/>
                <a:ext cx="86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30798" name="Line 78"/>
              <p:cNvSpPr>
                <a:spLocks noChangeShapeType="1"/>
              </p:cNvSpPr>
              <p:nvPr/>
            </p:nvSpPr>
            <p:spPr bwMode="auto">
              <a:xfrm flipH="1" flipV="1">
                <a:off x="3949" y="1333"/>
                <a:ext cx="338" cy="47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>
                <a:spAutoFit/>
              </a:bodyPr>
              <a:lstStyle/>
              <a:p>
                <a:endParaRPr lang="ru-RU"/>
              </a:p>
            </p:txBody>
          </p:sp>
        </p:grpSp>
        <p:sp>
          <p:nvSpPr>
            <p:cNvPr id="30799" name="Line 79"/>
            <p:cNvSpPr>
              <a:spLocks noChangeShapeType="1"/>
            </p:cNvSpPr>
            <p:nvPr/>
          </p:nvSpPr>
          <p:spPr bwMode="auto">
            <a:xfrm flipH="1" flipV="1">
              <a:off x="3513" y="1216"/>
              <a:ext cx="775" cy="612"/>
            </a:xfrm>
            <a:prstGeom prst="line">
              <a:avLst/>
            </a:prstGeom>
            <a:noFill/>
            <a:ln w="9525">
              <a:noFill/>
              <a:round/>
              <a:headEnd/>
              <a:tailEnd type="triangle" w="med" len="med"/>
            </a:ln>
            <a:effectLst/>
          </p:spPr>
          <p:txBody>
            <a:bodyPr>
              <a:spAutoFit/>
            </a:bodyPr>
            <a:lstStyle/>
            <a:p>
              <a:endParaRPr lang="ru-RU"/>
            </a:p>
          </p:txBody>
        </p:sp>
        <p:grpSp>
          <p:nvGrpSpPr>
            <p:cNvPr id="30800" name="Group 80"/>
            <p:cNvGrpSpPr>
              <a:grpSpLocks/>
            </p:cNvGrpSpPr>
            <p:nvPr/>
          </p:nvGrpSpPr>
          <p:grpSpPr bwMode="auto">
            <a:xfrm>
              <a:off x="4074" y="1463"/>
              <a:ext cx="298" cy="787"/>
              <a:chOff x="4074" y="1563"/>
              <a:chExt cx="298" cy="787"/>
            </a:xfrm>
          </p:grpSpPr>
          <p:sp>
            <p:nvSpPr>
              <p:cNvPr id="30801" name="Arc 81"/>
              <p:cNvSpPr>
                <a:spLocks/>
              </p:cNvSpPr>
              <p:nvPr/>
            </p:nvSpPr>
            <p:spPr bwMode="auto">
              <a:xfrm rot="12350171" flipV="1">
                <a:off x="4193" y="1682"/>
                <a:ext cx="81" cy="92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30802" name="Text Box 82"/>
              <p:cNvSpPr txBox="1">
                <a:spLocks noChangeArrowheads="1"/>
              </p:cNvSpPr>
              <p:nvPr/>
            </p:nvSpPr>
            <p:spPr bwMode="auto">
              <a:xfrm>
                <a:off x="4074" y="1563"/>
                <a:ext cx="298" cy="7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eaLnBrk="0" hangingPunct="0">
                  <a:buFont typeface="Wingdings" pitchFamily="2" charset="2"/>
                  <a:buNone/>
                </a:pPr>
                <a:r>
                  <a:rPr lang="en-GB" sz="1200"/>
                  <a:t>30</a:t>
                </a:r>
                <a:r>
                  <a:rPr lang="en-US" sz="1200"/>
                  <a:t>°</a:t>
                </a:r>
              </a:p>
            </p:txBody>
          </p:sp>
        </p:grpSp>
      </p:grpSp>
      <p:grpSp>
        <p:nvGrpSpPr>
          <p:cNvPr id="30803" name="Group 83"/>
          <p:cNvGrpSpPr>
            <a:grpSpLocks/>
          </p:cNvGrpSpPr>
          <p:nvPr/>
        </p:nvGrpSpPr>
        <p:grpSpPr bwMode="auto">
          <a:xfrm>
            <a:off x="4546600" y="5138738"/>
            <a:ext cx="4284663" cy="609600"/>
            <a:chOff x="2944" y="3111"/>
            <a:chExt cx="2699" cy="384"/>
          </a:xfrm>
        </p:grpSpPr>
        <p:sp>
          <p:nvSpPr>
            <p:cNvPr id="30804" name="Oval 84"/>
            <p:cNvSpPr>
              <a:spLocks noChangeArrowheads="1"/>
            </p:cNvSpPr>
            <p:nvPr/>
          </p:nvSpPr>
          <p:spPr bwMode="auto">
            <a:xfrm>
              <a:off x="4276" y="3363"/>
              <a:ext cx="45" cy="4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grpSp>
          <p:nvGrpSpPr>
            <p:cNvPr id="30805" name="Group 85"/>
            <p:cNvGrpSpPr>
              <a:grpSpLocks/>
            </p:cNvGrpSpPr>
            <p:nvPr/>
          </p:nvGrpSpPr>
          <p:grpSpPr bwMode="auto">
            <a:xfrm>
              <a:off x="2944" y="3111"/>
              <a:ext cx="2699" cy="384"/>
              <a:chOff x="2944" y="3111"/>
              <a:chExt cx="2699" cy="384"/>
            </a:xfrm>
          </p:grpSpPr>
          <p:sp>
            <p:nvSpPr>
              <p:cNvPr id="30806" name="Line 86"/>
              <p:cNvSpPr>
                <a:spLocks noChangeShapeType="1"/>
              </p:cNvSpPr>
              <p:nvPr/>
            </p:nvSpPr>
            <p:spPr bwMode="auto">
              <a:xfrm>
                <a:off x="4300" y="3387"/>
                <a:ext cx="72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>
                <a:spAutoFit/>
              </a:bodyPr>
              <a:lstStyle/>
              <a:p>
                <a:endParaRPr lang="ru-RU"/>
              </a:p>
            </p:txBody>
          </p:sp>
          <p:sp>
            <p:nvSpPr>
              <p:cNvPr id="30807" name="Text Box 87"/>
              <p:cNvSpPr txBox="1">
                <a:spLocks noChangeArrowheads="1"/>
              </p:cNvSpPr>
              <p:nvPr/>
            </p:nvSpPr>
            <p:spPr bwMode="auto">
              <a:xfrm>
                <a:off x="5026" y="3264"/>
                <a:ext cx="61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0" hangingPunct="0">
                  <a:buFont typeface="Wingdings" pitchFamily="2" charset="2"/>
                  <a:buNone/>
                </a:pPr>
                <a:r>
                  <a:rPr lang="en-GB"/>
                  <a:t>F</a:t>
                </a:r>
                <a:r>
                  <a:rPr lang="en-GB" baseline="-25000"/>
                  <a:t>1</a:t>
                </a:r>
                <a:r>
                  <a:rPr lang="en-GB"/>
                  <a:t> (2 N)</a:t>
                </a:r>
              </a:p>
            </p:txBody>
          </p:sp>
          <p:sp>
            <p:nvSpPr>
              <p:cNvPr id="30808" name="Text Box 88"/>
              <p:cNvSpPr txBox="1">
                <a:spLocks noChangeArrowheads="1"/>
              </p:cNvSpPr>
              <p:nvPr/>
            </p:nvSpPr>
            <p:spPr bwMode="auto">
              <a:xfrm>
                <a:off x="2944" y="3111"/>
                <a:ext cx="665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eaLnBrk="0" hangingPunct="0">
                  <a:buFont typeface="Wingdings" pitchFamily="2" charset="2"/>
                  <a:buNone/>
                </a:pPr>
                <a:r>
                  <a:rPr lang="en-GB"/>
                  <a:t>F</a:t>
                </a:r>
                <a:r>
                  <a:rPr lang="en-GB" baseline="-25000"/>
                  <a:t>x2</a:t>
                </a:r>
                <a:r>
                  <a:rPr lang="en-GB"/>
                  <a:t> (2 N)</a:t>
                </a:r>
              </a:p>
            </p:txBody>
          </p:sp>
          <p:sp>
            <p:nvSpPr>
              <p:cNvPr id="30809" name="Line 89"/>
              <p:cNvSpPr>
                <a:spLocks noChangeShapeType="1"/>
              </p:cNvSpPr>
              <p:nvPr/>
            </p:nvSpPr>
            <p:spPr bwMode="auto">
              <a:xfrm flipH="1">
                <a:off x="3579" y="3391"/>
                <a:ext cx="726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</p:spPr>
            <p:txBody>
              <a:bodyPr>
                <a:spAutoFit/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30810" name="Group 90"/>
          <p:cNvGrpSpPr>
            <a:grpSpLocks/>
          </p:cNvGrpSpPr>
          <p:nvPr/>
        </p:nvGrpSpPr>
        <p:grpSpPr bwMode="auto">
          <a:xfrm>
            <a:off x="0" y="0"/>
            <a:ext cx="3473450" cy="1108075"/>
            <a:chOff x="4034" y="1718"/>
            <a:chExt cx="2620" cy="706"/>
          </a:xfrm>
        </p:grpSpPr>
        <p:pic>
          <p:nvPicPr>
            <p:cNvPr id="30811" name="Picture 91" descr="right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DFFFE"/>
                </a:clrFrom>
                <a:clrTo>
                  <a:srgbClr val="FDFF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94" y="1718"/>
              <a:ext cx="1660" cy="339"/>
            </a:xfrm>
            <a:prstGeom prst="rect">
              <a:avLst/>
            </a:prstGeom>
            <a:noFill/>
          </p:spPr>
        </p:pic>
        <p:pic>
          <p:nvPicPr>
            <p:cNvPr id="30812" name="Picture 92" descr="left1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BFDFC"/>
                </a:clrFrom>
                <a:clrTo>
                  <a:srgbClr val="FBFDFC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1718"/>
              <a:ext cx="964" cy="339"/>
            </a:xfrm>
            <a:prstGeom prst="rect">
              <a:avLst/>
            </a:prstGeom>
            <a:noFill/>
          </p:spPr>
        </p:pic>
        <p:pic>
          <p:nvPicPr>
            <p:cNvPr id="30813" name="Picture 93" descr="left2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2052"/>
              <a:ext cx="833" cy="99"/>
            </a:xfrm>
            <a:prstGeom prst="rect">
              <a:avLst/>
            </a:prstGeom>
            <a:noFill/>
          </p:spPr>
        </p:pic>
        <p:pic>
          <p:nvPicPr>
            <p:cNvPr id="30814" name="Picture 94" descr="left3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6" y="2145"/>
              <a:ext cx="784" cy="100"/>
            </a:xfrm>
            <a:prstGeom prst="rect">
              <a:avLst/>
            </a:prstGeom>
            <a:noFill/>
          </p:spPr>
        </p:pic>
        <p:pic>
          <p:nvPicPr>
            <p:cNvPr id="30815" name="Picture 95" descr="left4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244"/>
              <a:ext cx="702" cy="118"/>
            </a:xfrm>
            <a:prstGeom prst="rect">
              <a:avLst/>
            </a:prstGeom>
            <a:noFill/>
          </p:spPr>
        </p:pic>
        <p:pic>
          <p:nvPicPr>
            <p:cNvPr id="30816" name="Picture 96" descr="left5"/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357"/>
              <a:ext cx="447" cy="67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1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1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0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61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1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1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1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161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800" grpId="0" autoUpdateAnimBg="0"/>
      <p:bldP spid="161804" grpId="0" autoUpdateAnimBg="0"/>
      <p:bldP spid="161807" grpId="0" autoUpdateAnimBg="0"/>
      <p:bldP spid="161810" grpId="0" autoUpdateAnimBg="0"/>
      <p:bldP spid="161811" grpId="0" autoUpdateAnimBg="0"/>
      <p:bldP spid="161812" grpId="0" autoUpdateAnimBg="0"/>
      <p:bldP spid="161813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104453" name="Text Box 5"/>
          <p:cNvSpPr txBox="1">
            <a:spLocks noChangeArrowheads="1"/>
          </p:cNvSpPr>
          <p:nvPr/>
        </p:nvSpPr>
        <p:spPr bwMode="auto">
          <a:xfrm>
            <a:off x="919163" y="2176463"/>
            <a:ext cx="36766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 b="1"/>
              <a:t>Байланыс күштері: </a:t>
            </a:r>
            <a:endParaRPr lang="en-US" sz="1600" b="1"/>
          </a:p>
        </p:txBody>
      </p:sp>
      <p:sp>
        <p:nvSpPr>
          <p:cNvPr id="104455" name="Text Box 7"/>
          <p:cNvSpPr txBox="1">
            <a:spLocks noChangeArrowheads="1"/>
          </p:cNvSpPr>
          <p:nvPr/>
        </p:nvSpPr>
        <p:spPr bwMode="auto">
          <a:xfrm>
            <a:off x="919163" y="1687513"/>
            <a:ext cx="7296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Күш </a:t>
            </a:r>
            <a:r>
              <a:rPr lang="ru-RU" sz="1600" b="1"/>
              <a:t>байланыс</a:t>
            </a:r>
            <a:r>
              <a:rPr lang="ru-RU" sz="1600"/>
              <a:t> және </a:t>
            </a:r>
            <a:r>
              <a:rPr lang="ru-RU" sz="1600" b="1"/>
              <a:t>өріс күшіне</a:t>
            </a:r>
            <a:r>
              <a:rPr lang="ru-RU" sz="1600"/>
              <a:t> бөлінеді. </a:t>
            </a:r>
            <a:endParaRPr lang="en-US" sz="1600"/>
          </a:p>
        </p:txBody>
      </p:sp>
      <p:sp>
        <p:nvSpPr>
          <p:cNvPr id="4100" name="Text Box 13"/>
          <p:cNvSpPr txBox="1">
            <a:spLocks noChangeArrowheads="1"/>
          </p:cNvSpPr>
          <p:nvPr/>
        </p:nvSpPr>
        <p:spPr bwMode="auto">
          <a:xfrm>
            <a:off x="920750" y="933450"/>
            <a:ext cx="79057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2800" b="1"/>
              <a:t>Күштің түрлері </a:t>
            </a:r>
            <a:endParaRPr lang="en-US" sz="2800" b="1"/>
          </a:p>
        </p:txBody>
      </p:sp>
      <p:sp>
        <p:nvSpPr>
          <p:cNvPr id="104462" name="Text Box 14"/>
          <p:cNvSpPr txBox="1">
            <a:spLocks noChangeArrowheads="1"/>
          </p:cNvSpPr>
          <p:nvPr/>
        </p:nvSpPr>
        <p:spPr bwMode="auto">
          <a:xfrm>
            <a:off x="919163" y="2522538"/>
            <a:ext cx="40703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Бұл заттардың арасындағы физикалық байланыста пайдаланатын күш. </a:t>
            </a:r>
            <a:endParaRPr lang="en-US" sz="1600"/>
          </a:p>
        </p:txBody>
      </p:sp>
      <p:sp>
        <p:nvSpPr>
          <p:cNvPr id="104464" name="Text Box 16"/>
          <p:cNvSpPr txBox="1">
            <a:spLocks noChangeArrowheads="1"/>
          </p:cNvSpPr>
          <p:nvPr/>
        </p:nvSpPr>
        <p:spPr bwMode="auto">
          <a:xfrm>
            <a:off x="919163" y="3255963"/>
            <a:ext cx="39433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Мысалы, желдің қайыққа немесе аяғымыздың еденге түсірілетін күші.</a:t>
            </a:r>
            <a:endParaRPr lang="en-US" sz="1600"/>
          </a:p>
        </p:txBody>
      </p:sp>
      <p:sp>
        <p:nvSpPr>
          <p:cNvPr id="104465" name="Text Box 17"/>
          <p:cNvSpPr txBox="1">
            <a:spLocks noChangeArrowheads="1"/>
          </p:cNvSpPr>
          <p:nvPr/>
        </p:nvSpPr>
        <p:spPr bwMode="auto">
          <a:xfrm>
            <a:off x="919163" y="4132263"/>
            <a:ext cx="36766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 b="1"/>
              <a:t>Өріс күші</a:t>
            </a:r>
            <a:r>
              <a:rPr lang="en-US" sz="1600" b="1"/>
              <a:t>: </a:t>
            </a:r>
          </a:p>
        </p:txBody>
      </p:sp>
      <p:sp>
        <p:nvSpPr>
          <p:cNvPr id="104466" name="Text Box 18"/>
          <p:cNvSpPr txBox="1">
            <a:spLocks noChangeArrowheads="1"/>
          </p:cNvSpPr>
          <p:nvPr/>
        </p:nvSpPr>
        <p:spPr bwMode="auto">
          <a:xfrm>
            <a:off x="919163" y="4497388"/>
            <a:ext cx="382905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Бұл заттардың арасында ешқандай физикалық байланыссыз арақашықтықта әрекет ететін күштер. </a:t>
            </a:r>
            <a:endParaRPr lang="en-US" sz="1600"/>
          </a:p>
        </p:txBody>
      </p:sp>
      <p:sp>
        <p:nvSpPr>
          <p:cNvPr id="104467" name="Text Box 19"/>
          <p:cNvSpPr txBox="1">
            <a:spLocks noChangeArrowheads="1"/>
          </p:cNvSpPr>
          <p:nvPr/>
        </p:nvSpPr>
        <p:spPr bwMode="auto">
          <a:xfrm>
            <a:off x="919163" y="5475288"/>
            <a:ext cx="407670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Мысалы, тартылыс күші, электростатика және магнетизм. </a:t>
            </a:r>
            <a:endParaRPr lang="en-US" sz="1600"/>
          </a:p>
        </p:txBody>
      </p:sp>
      <p:sp>
        <p:nvSpPr>
          <p:cNvPr id="104475" name="Text Box 27"/>
          <p:cNvSpPr txBox="1">
            <a:spLocks noChangeArrowheads="1"/>
          </p:cNvSpPr>
          <p:nvPr/>
        </p:nvSpPr>
        <p:spPr bwMode="auto">
          <a:xfrm>
            <a:off x="7659688" y="6326188"/>
            <a:ext cx="12049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ru-RU" b="1"/>
              <a:t>Келесі</a:t>
            </a:r>
            <a:r>
              <a:rPr lang="en-US" b="1"/>
              <a:t> &gt;</a:t>
            </a:r>
            <a:endParaRPr lang="en-US" sz="2400"/>
          </a:p>
        </p:txBody>
      </p:sp>
      <p:pic>
        <p:nvPicPr>
          <p:cNvPr id="104477" name="Picture 29" descr="push door"/>
          <p:cNvPicPr>
            <a:picLocks noChangeAspect="1" noChangeArrowheads="1"/>
          </p:cNvPicPr>
          <p:nvPr>
            <p:ph sz="half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5659438" y="2060575"/>
            <a:ext cx="2930525" cy="3397250"/>
          </a:xfrm>
          <a:noFill/>
        </p:spPr>
      </p:pic>
      <p:pic>
        <p:nvPicPr>
          <p:cNvPr id="104487" name="Picture 39" descr="field-force"/>
          <p:cNvPicPr>
            <a:picLocks noChangeAspect="1" noChangeArrowheads="1"/>
          </p:cNvPicPr>
          <p:nvPr>
            <p:ph sz="half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5524500" y="2049463"/>
            <a:ext cx="3098800" cy="3592512"/>
          </a:xfrm>
          <a:noFill/>
        </p:spPr>
      </p:pic>
      <p:grpSp>
        <p:nvGrpSpPr>
          <p:cNvPr id="4111" name="Group 15"/>
          <p:cNvGrpSpPr>
            <a:grpSpLocks/>
          </p:cNvGrpSpPr>
          <p:nvPr/>
        </p:nvGrpSpPr>
        <p:grpSpPr bwMode="auto">
          <a:xfrm>
            <a:off x="0" y="0"/>
            <a:ext cx="3473450" cy="1108075"/>
            <a:chOff x="4034" y="1718"/>
            <a:chExt cx="2620" cy="706"/>
          </a:xfrm>
        </p:grpSpPr>
        <p:pic>
          <p:nvPicPr>
            <p:cNvPr id="4112" name="Picture 16" descr="right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DFFFE"/>
                </a:clrFrom>
                <a:clrTo>
                  <a:srgbClr val="FDFF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94" y="1718"/>
              <a:ext cx="1660" cy="339"/>
            </a:xfrm>
            <a:prstGeom prst="rect">
              <a:avLst/>
            </a:prstGeom>
            <a:noFill/>
          </p:spPr>
        </p:pic>
        <p:pic>
          <p:nvPicPr>
            <p:cNvPr id="4113" name="Picture 17" descr="left1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BFDFC"/>
                </a:clrFrom>
                <a:clrTo>
                  <a:srgbClr val="FBFDFC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1718"/>
              <a:ext cx="964" cy="339"/>
            </a:xfrm>
            <a:prstGeom prst="rect">
              <a:avLst/>
            </a:prstGeom>
            <a:noFill/>
          </p:spPr>
        </p:pic>
        <p:pic>
          <p:nvPicPr>
            <p:cNvPr id="4114" name="Picture 18" descr="left2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2052"/>
              <a:ext cx="833" cy="99"/>
            </a:xfrm>
            <a:prstGeom prst="rect">
              <a:avLst/>
            </a:prstGeom>
            <a:noFill/>
          </p:spPr>
        </p:pic>
        <p:pic>
          <p:nvPicPr>
            <p:cNvPr id="4115" name="Picture 19" descr="left3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6" y="2145"/>
              <a:ext cx="784" cy="100"/>
            </a:xfrm>
            <a:prstGeom prst="rect">
              <a:avLst/>
            </a:prstGeom>
            <a:noFill/>
          </p:spPr>
        </p:pic>
        <p:pic>
          <p:nvPicPr>
            <p:cNvPr id="4116" name="Picture 20" descr="left4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244"/>
              <a:ext cx="702" cy="118"/>
            </a:xfrm>
            <a:prstGeom prst="rect">
              <a:avLst/>
            </a:prstGeom>
            <a:noFill/>
          </p:spPr>
        </p:pic>
        <p:pic>
          <p:nvPicPr>
            <p:cNvPr id="4117" name="Picture 21" descr="left5"/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357"/>
              <a:ext cx="447" cy="67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4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4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4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04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4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4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4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4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04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3" grpId="0" autoUpdateAnimBg="0"/>
      <p:bldP spid="104455" grpId="0" autoUpdateAnimBg="0"/>
      <p:bldP spid="104462" grpId="0" autoUpdateAnimBg="0"/>
      <p:bldP spid="104464" grpId="0" autoUpdateAnimBg="0"/>
      <p:bldP spid="104465" grpId="0" autoUpdateAnimBg="0"/>
      <p:bldP spid="104466" grpId="0" autoUpdateAnimBg="0"/>
      <p:bldP spid="104467" grpId="0" autoUpdateAnimBg="0"/>
      <p:bldP spid="104475" grpId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200707" name="Text Box 3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919163" y="1687513"/>
            <a:ext cx="7339012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 b="1"/>
              <a:t>Осы сурет бойынша көлденең жазықтықтағы күштердің жиынтығы қандай болады? </a:t>
            </a:r>
            <a:endParaRPr lang="en-US" sz="1600" b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920750" y="933450"/>
            <a:ext cx="18018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2800" b="1"/>
              <a:t>4-сұрақ </a:t>
            </a:r>
            <a:endParaRPr lang="en-US" sz="2800" b="1"/>
          </a:p>
        </p:txBody>
      </p:sp>
      <p:sp>
        <p:nvSpPr>
          <p:cNvPr id="31749" name="Text Box 5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19163" y="2609850"/>
            <a:ext cx="790575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1600"/>
              <a:t>A) 10 cos 30</a:t>
            </a:r>
            <a:r>
              <a:rPr lang="ru-RU" sz="1600" baseline="30000"/>
              <a:t>0</a:t>
            </a:r>
            <a:r>
              <a:rPr lang="en-US" sz="1600"/>
              <a:t> - 5</a:t>
            </a:r>
          </a:p>
        </p:txBody>
      </p:sp>
      <p:sp>
        <p:nvSpPr>
          <p:cNvPr id="31750" name="Text Box 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919163" y="3263900"/>
            <a:ext cx="790575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ru-RU" sz="1600"/>
              <a:t>Б</a:t>
            </a:r>
            <a:r>
              <a:rPr lang="da-DK" sz="1600"/>
              <a:t>) 6 sin 30</a:t>
            </a:r>
            <a:r>
              <a:rPr lang="ru-RU" sz="1600" baseline="30000"/>
              <a:t>0</a:t>
            </a:r>
            <a:r>
              <a:rPr lang="da-DK" sz="1600"/>
              <a:t> + 6 - 6</a:t>
            </a:r>
            <a:endParaRPr lang="en-US" sz="1600"/>
          </a:p>
        </p:txBody>
      </p:sp>
      <p:sp>
        <p:nvSpPr>
          <p:cNvPr id="31751" name="Text Box 7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919163" y="3917950"/>
            <a:ext cx="790575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1600"/>
              <a:t>B) 10 sin 30</a:t>
            </a:r>
            <a:r>
              <a:rPr lang="ru-RU" sz="1600" baseline="30000"/>
              <a:t>0</a:t>
            </a:r>
            <a:r>
              <a:rPr lang="en-US" sz="1600"/>
              <a:t> - 5</a:t>
            </a:r>
          </a:p>
        </p:txBody>
      </p:sp>
      <p:sp>
        <p:nvSpPr>
          <p:cNvPr id="31752" name="Text Box 8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919163" y="4573588"/>
            <a:ext cx="7905750" cy="31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ru-RU" sz="1600"/>
              <a:t>Г</a:t>
            </a:r>
            <a:r>
              <a:rPr lang="en-US" sz="1600"/>
              <a:t>) 10 cos 30</a:t>
            </a:r>
            <a:r>
              <a:rPr lang="ru-RU" sz="1600" baseline="30000"/>
              <a:t>0</a:t>
            </a:r>
            <a:r>
              <a:rPr lang="en-US" sz="1600"/>
              <a:t> - 6</a:t>
            </a:r>
          </a:p>
        </p:txBody>
      </p:sp>
      <p:sp>
        <p:nvSpPr>
          <p:cNvPr id="31753" name="Text Box 9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920750" y="4926013"/>
            <a:ext cx="79057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en-GB"/>
          </a:p>
        </p:txBody>
      </p:sp>
      <p:sp>
        <p:nvSpPr>
          <p:cNvPr id="31754" name="Text Box 10" hidden="1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920750" y="5581650"/>
            <a:ext cx="79057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en-GB"/>
          </a:p>
        </p:txBody>
      </p:sp>
      <p:grpSp>
        <p:nvGrpSpPr>
          <p:cNvPr id="31771" name="Group 27"/>
          <p:cNvGrpSpPr>
            <a:grpSpLocks/>
          </p:cNvGrpSpPr>
          <p:nvPr/>
        </p:nvGrpSpPr>
        <p:grpSpPr bwMode="auto">
          <a:xfrm>
            <a:off x="4321175" y="2522538"/>
            <a:ext cx="3671888" cy="2287587"/>
            <a:chOff x="2802" y="1589"/>
            <a:chExt cx="2313" cy="1441"/>
          </a:xfrm>
        </p:grpSpPr>
        <p:pic>
          <p:nvPicPr>
            <p:cNvPr id="31772" name="Picture 28" descr="box"/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3395" y="2015"/>
              <a:ext cx="863" cy="655"/>
            </a:xfrm>
            <a:prstGeom prst="rect">
              <a:avLst/>
            </a:prstGeom>
            <a:noFill/>
          </p:spPr>
        </p:pic>
        <p:sp>
          <p:nvSpPr>
            <p:cNvPr id="31773" name="Line 29"/>
            <p:cNvSpPr>
              <a:spLocks noChangeShapeType="1"/>
            </p:cNvSpPr>
            <p:nvPr/>
          </p:nvSpPr>
          <p:spPr bwMode="auto">
            <a:xfrm>
              <a:off x="3825" y="2349"/>
              <a:ext cx="0" cy="49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31774" name="Line 30"/>
            <p:cNvSpPr>
              <a:spLocks noChangeShapeType="1"/>
            </p:cNvSpPr>
            <p:nvPr/>
          </p:nvSpPr>
          <p:spPr bwMode="auto">
            <a:xfrm flipV="1">
              <a:off x="3825" y="1851"/>
              <a:ext cx="0" cy="499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31775" name="Line 31"/>
            <p:cNvSpPr>
              <a:spLocks noChangeShapeType="1"/>
            </p:cNvSpPr>
            <p:nvPr/>
          </p:nvSpPr>
          <p:spPr bwMode="auto">
            <a:xfrm>
              <a:off x="3825" y="2349"/>
              <a:ext cx="72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31776" name="Line 32"/>
            <p:cNvSpPr>
              <a:spLocks noChangeShapeType="1"/>
            </p:cNvSpPr>
            <p:nvPr/>
          </p:nvSpPr>
          <p:spPr bwMode="auto">
            <a:xfrm flipH="1" flipV="1">
              <a:off x="3193" y="2079"/>
              <a:ext cx="632" cy="27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31777" name="Text Box 33"/>
            <p:cNvSpPr txBox="1">
              <a:spLocks noChangeArrowheads="1"/>
            </p:cNvSpPr>
            <p:nvPr/>
          </p:nvSpPr>
          <p:spPr bwMode="auto">
            <a:xfrm>
              <a:off x="4551" y="2241"/>
              <a:ext cx="56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buFont typeface="Wingdings" pitchFamily="2" charset="2"/>
                <a:buNone/>
              </a:pPr>
              <a:r>
                <a:rPr lang="en-GB" sz="1600"/>
                <a:t>F</a:t>
              </a:r>
              <a:r>
                <a:rPr lang="en-GB" sz="1600" baseline="-25000"/>
                <a:t>1</a:t>
              </a:r>
              <a:r>
                <a:rPr lang="en-GB" sz="1600"/>
                <a:t> (5 N)</a:t>
              </a:r>
            </a:p>
          </p:txBody>
        </p:sp>
        <p:sp>
          <p:nvSpPr>
            <p:cNvPr id="31778" name="Text Box 34"/>
            <p:cNvSpPr txBox="1">
              <a:spLocks noChangeArrowheads="1"/>
            </p:cNvSpPr>
            <p:nvPr/>
          </p:nvSpPr>
          <p:spPr bwMode="auto">
            <a:xfrm>
              <a:off x="3712" y="1589"/>
              <a:ext cx="56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buFont typeface="Wingdings" pitchFamily="2" charset="2"/>
                <a:buNone/>
              </a:pPr>
              <a:r>
                <a:rPr lang="en-GB" sz="1600"/>
                <a:t>F</a:t>
              </a:r>
              <a:r>
                <a:rPr lang="en-GB" sz="1600" baseline="-25000"/>
                <a:t>n</a:t>
              </a:r>
              <a:r>
                <a:rPr lang="en-GB" sz="1600"/>
                <a:t> (6 N)</a:t>
              </a:r>
            </a:p>
          </p:txBody>
        </p:sp>
        <p:sp>
          <p:nvSpPr>
            <p:cNvPr id="31779" name="Text Box 35"/>
            <p:cNvSpPr txBox="1">
              <a:spLocks noChangeArrowheads="1"/>
            </p:cNvSpPr>
            <p:nvPr/>
          </p:nvSpPr>
          <p:spPr bwMode="auto">
            <a:xfrm>
              <a:off x="2802" y="1870"/>
              <a:ext cx="635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buFont typeface="Wingdings" pitchFamily="2" charset="2"/>
                <a:buNone/>
              </a:pPr>
              <a:r>
                <a:rPr lang="en-GB" sz="1600"/>
                <a:t>F</a:t>
              </a:r>
              <a:r>
                <a:rPr lang="en-GB" sz="1600" baseline="-25000"/>
                <a:t>2</a:t>
              </a:r>
              <a:r>
                <a:rPr lang="en-GB" sz="1600"/>
                <a:t> (10 N)</a:t>
              </a:r>
            </a:p>
          </p:txBody>
        </p:sp>
        <p:sp>
          <p:nvSpPr>
            <p:cNvPr id="31780" name="Text Box 36"/>
            <p:cNvSpPr txBox="1">
              <a:spLocks noChangeArrowheads="1"/>
            </p:cNvSpPr>
            <p:nvPr/>
          </p:nvSpPr>
          <p:spPr bwMode="auto">
            <a:xfrm>
              <a:off x="3729" y="2818"/>
              <a:ext cx="564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buFont typeface="Wingdings" pitchFamily="2" charset="2"/>
                <a:buNone/>
              </a:pPr>
              <a:r>
                <a:rPr lang="en-GB" sz="1600"/>
                <a:t>F</a:t>
              </a:r>
              <a:r>
                <a:rPr lang="en-GB" sz="1600" baseline="-25000"/>
                <a:t>g</a:t>
              </a:r>
              <a:r>
                <a:rPr lang="en-GB" sz="1600"/>
                <a:t> (6 N)</a:t>
              </a:r>
            </a:p>
          </p:txBody>
        </p:sp>
        <p:sp>
          <p:nvSpPr>
            <p:cNvPr id="31781" name="Oval 37"/>
            <p:cNvSpPr>
              <a:spLocks noChangeArrowheads="1"/>
            </p:cNvSpPr>
            <p:nvPr/>
          </p:nvSpPr>
          <p:spPr bwMode="auto">
            <a:xfrm>
              <a:off x="3801" y="2325"/>
              <a:ext cx="45" cy="45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31782" name="Line 38"/>
            <p:cNvSpPr>
              <a:spLocks noChangeShapeType="1"/>
            </p:cNvSpPr>
            <p:nvPr/>
          </p:nvSpPr>
          <p:spPr bwMode="auto">
            <a:xfrm flipH="1">
              <a:off x="3054" y="2345"/>
              <a:ext cx="77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31783" name="Text Box 39"/>
            <p:cNvSpPr txBox="1">
              <a:spLocks noChangeArrowheads="1"/>
            </p:cNvSpPr>
            <p:nvPr/>
          </p:nvSpPr>
          <p:spPr bwMode="auto">
            <a:xfrm>
              <a:off x="3194" y="2160"/>
              <a:ext cx="309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buFont typeface="Wingdings" pitchFamily="2" charset="2"/>
                <a:buNone/>
              </a:pPr>
              <a:r>
                <a:rPr lang="en-GB" sz="1600"/>
                <a:t>30</a:t>
              </a:r>
              <a:r>
                <a:rPr lang="en-US" sz="1600">
                  <a:cs typeface="Arial" charset="0"/>
                </a:rPr>
                <a:t>°</a:t>
              </a:r>
            </a:p>
          </p:txBody>
        </p:sp>
        <p:sp>
          <p:nvSpPr>
            <p:cNvPr id="31784" name="Freeform 40"/>
            <p:cNvSpPr>
              <a:spLocks/>
            </p:cNvSpPr>
            <p:nvPr/>
          </p:nvSpPr>
          <p:spPr bwMode="auto">
            <a:xfrm>
              <a:off x="3480" y="2225"/>
              <a:ext cx="58" cy="117"/>
            </a:xfrm>
            <a:custGeom>
              <a:avLst/>
              <a:gdLst/>
              <a:ahLst/>
              <a:cxnLst>
                <a:cxn ang="0">
                  <a:pos x="0" y="153"/>
                </a:cxn>
                <a:cxn ang="0">
                  <a:pos x="24" y="72"/>
                </a:cxn>
                <a:cxn ang="0">
                  <a:pos x="94" y="0"/>
                </a:cxn>
              </a:cxnLst>
              <a:rect l="0" t="0" r="r" b="b"/>
              <a:pathLst>
                <a:path w="94" h="153">
                  <a:moveTo>
                    <a:pt x="0" y="153"/>
                  </a:moveTo>
                  <a:cubicBezTo>
                    <a:pt x="4" y="125"/>
                    <a:pt x="8" y="97"/>
                    <a:pt x="24" y="72"/>
                  </a:cubicBezTo>
                  <a:cubicBezTo>
                    <a:pt x="40" y="47"/>
                    <a:pt x="67" y="23"/>
                    <a:pt x="94" y="0"/>
                  </a:cubicBez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ru-RU"/>
            </a:p>
          </p:txBody>
        </p:sp>
      </p:grpSp>
      <p:grpSp>
        <p:nvGrpSpPr>
          <p:cNvPr id="31785" name="Group 41"/>
          <p:cNvGrpSpPr>
            <a:grpSpLocks/>
          </p:cNvGrpSpPr>
          <p:nvPr/>
        </p:nvGrpSpPr>
        <p:grpSpPr bwMode="auto">
          <a:xfrm>
            <a:off x="0" y="0"/>
            <a:ext cx="3473450" cy="1108075"/>
            <a:chOff x="4034" y="1718"/>
            <a:chExt cx="2620" cy="706"/>
          </a:xfrm>
        </p:grpSpPr>
        <p:pic>
          <p:nvPicPr>
            <p:cNvPr id="31786" name="Picture 42" descr="right"/>
            <p:cNvPicPr>
              <a:picLocks noChangeAspect="1" noChangeArrowheads="1"/>
            </p:cNvPicPr>
            <p:nvPr/>
          </p:nvPicPr>
          <p:blipFill>
            <a:blip r:embed="rId11">
              <a:clrChange>
                <a:clrFrom>
                  <a:srgbClr val="FDFFFE"/>
                </a:clrFrom>
                <a:clrTo>
                  <a:srgbClr val="FDFF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94" y="1718"/>
              <a:ext cx="1660" cy="339"/>
            </a:xfrm>
            <a:prstGeom prst="rect">
              <a:avLst/>
            </a:prstGeom>
            <a:noFill/>
          </p:spPr>
        </p:pic>
        <p:pic>
          <p:nvPicPr>
            <p:cNvPr id="31787" name="Picture 43" descr="left1"/>
            <p:cNvPicPr>
              <a:picLocks noChangeAspect="1" noChangeArrowheads="1"/>
            </p:cNvPicPr>
            <p:nvPr/>
          </p:nvPicPr>
          <p:blipFill>
            <a:blip r:embed="rId12">
              <a:clrChange>
                <a:clrFrom>
                  <a:srgbClr val="FBFDFC"/>
                </a:clrFrom>
                <a:clrTo>
                  <a:srgbClr val="FBFDFC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1718"/>
              <a:ext cx="964" cy="339"/>
            </a:xfrm>
            <a:prstGeom prst="rect">
              <a:avLst/>
            </a:prstGeom>
            <a:noFill/>
          </p:spPr>
        </p:pic>
        <p:pic>
          <p:nvPicPr>
            <p:cNvPr id="31788" name="Picture 44" descr="left2"/>
            <p:cNvPicPr>
              <a:picLocks noChangeAspect="1" noChangeArrowheads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2052"/>
              <a:ext cx="833" cy="99"/>
            </a:xfrm>
            <a:prstGeom prst="rect">
              <a:avLst/>
            </a:prstGeom>
            <a:noFill/>
          </p:spPr>
        </p:pic>
        <p:pic>
          <p:nvPicPr>
            <p:cNvPr id="31789" name="Picture 45" descr="left3"/>
            <p:cNvPicPr>
              <a:picLocks noChangeAspect="1" noChangeArrowheads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6" y="2145"/>
              <a:ext cx="784" cy="100"/>
            </a:xfrm>
            <a:prstGeom prst="rect">
              <a:avLst/>
            </a:prstGeom>
            <a:noFill/>
          </p:spPr>
        </p:pic>
        <p:pic>
          <p:nvPicPr>
            <p:cNvPr id="31790" name="Picture 46" descr="left4"/>
            <p:cNvPicPr>
              <a:picLocks noChangeAspect="1" noChangeArrowheads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244"/>
              <a:ext cx="702" cy="118"/>
            </a:xfrm>
            <a:prstGeom prst="rect">
              <a:avLst/>
            </a:prstGeom>
            <a:noFill/>
          </p:spPr>
        </p:pic>
        <p:pic>
          <p:nvPicPr>
            <p:cNvPr id="31791" name="Picture 47" descr="left5"/>
            <p:cNvPicPr>
              <a:picLocks noChangeAspect="1" noChangeArrowheads="1"/>
            </p:cNvPicPr>
            <p:nvPr/>
          </p:nvPicPr>
          <p:blipFill>
            <a:blip r:embed="rId1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357"/>
              <a:ext cx="447" cy="67"/>
            </a:xfrm>
            <a:prstGeom prst="rect">
              <a:avLst/>
            </a:prstGeom>
            <a:noFill/>
          </p:spPr>
        </p:pic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201731" name="Text Box 3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919163" y="1687513"/>
            <a:ext cx="79057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 b="1"/>
              <a:t>Объект қозғалмайды деп ойласақ, тік бағытта жоғарыға әсер ететін күш мәнінің жиынтығы қанша болады? </a:t>
            </a:r>
            <a:endParaRPr lang="en-US" sz="1600" b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920750" y="933450"/>
            <a:ext cx="18018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2800" b="1"/>
              <a:t>5-сұрақ </a:t>
            </a:r>
            <a:endParaRPr lang="en-US" sz="2800" b="1"/>
          </a:p>
        </p:txBody>
      </p:sp>
      <p:sp>
        <p:nvSpPr>
          <p:cNvPr id="32773" name="Text Box 5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20750" y="2681288"/>
            <a:ext cx="7905750" cy="31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1600"/>
              <a:t>A) 0 </a:t>
            </a:r>
            <a:r>
              <a:rPr lang="ru-RU" sz="1600"/>
              <a:t>Н</a:t>
            </a:r>
            <a:endParaRPr lang="en-US" sz="1600"/>
          </a:p>
        </p:txBody>
      </p:sp>
      <p:sp>
        <p:nvSpPr>
          <p:cNvPr id="32774" name="Text Box 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920750" y="3344863"/>
            <a:ext cx="7905750" cy="31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ru-RU" sz="1600"/>
              <a:t>Б</a:t>
            </a:r>
            <a:r>
              <a:rPr lang="en-US" sz="1600"/>
              <a:t>) 25 </a:t>
            </a:r>
            <a:r>
              <a:rPr lang="ru-RU" sz="1600"/>
              <a:t>Н</a:t>
            </a:r>
            <a:endParaRPr lang="en-US" sz="1600"/>
          </a:p>
        </p:txBody>
      </p:sp>
      <p:sp>
        <p:nvSpPr>
          <p:cNvPr id="32775" name="Text Box 7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920750" y="4008438"/>
            <a:ext cx="7905750" cy="31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sz="1600"/>
              <a:t>B) 50 </a:t>
            </a:r>
            <a:r>
              <a:rPr lang="ru-RU" sz="1600"/>
              <a:t>Н</a:t>
            </a:r>
            <a:endParaRPr lang="en-US" sz="1600"/>
          </a:p>
        </p:txBody>
      </p:sp>
      <p:sp>
        <p:nvSpPr>
          <p:cNvPr id="32776" name="Text Box 8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920750" y="4673600"/>
            <a:ext cx="790575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ru-RU" sz="1600"/>
              <a:t>Г</a:t>
            </a:r>
            <a:r>
              <a:rPr lang="en-US" sz="1600"/>
              <a:t>) 100 </a:t>
            </a:r>
            <a:r>
              <a:rPr lang="ru-RU" sz="1600"/>
              <a:t>Н</a:t>
            </a:r>
            <a:endParaRPr lang="en-US" sz="1600"/>
          </a:p>
        </p:txBody>
      </p:sp>
      <p:sp>
        <p:nvSpPr>
          <p:cNvPr id="32777" name="Text Box 9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920750" y="4926013"/>
            <a:ext cx="79057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en-GB"/>
          </a:p>
        </p:txBody>
      </p:sp>
      <p:sp>
        <p:nvSpPr>
          <p:cNvPr id="32778" name="Text Box 10" hidden="1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920750" y="5581650"/>
            <a:ext cx="790575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en-GB"/>
          </a:p>
        </p:txBody>
      </p:sp>
      <p:grpSp>
        <p:nvGrpSpPr>
          <p:cNvPr id="32795" name="Group 27"/>
          <p:cNvGrpSpPr>
            <a:grpSpLocks/>
          </p:cNvGrpSpPr>
          <p:nvPr/>
        </p:nvGrpSpPr>
        <p:grpSpPr bwMode="auto">
          <a:xfrm>
            <a:off x="5045075" y="2647950"/>
            <a:ext cx="2228850" cy="2455863"/>
            <a:chOff x="3258" y="1668"/>
            <a:chExt cx="1404" cy="1547"/>
          </a:xfrm>
        </p:grpSpPr>
        <p:sp>
          <p:nvSpPr>
            <p:cNvPr id="32796" name="Line 28"/>
            <p:cNvSpPr>
              <a:spLocks noChangeShapeType="1"/>
            </p:cNvSpPr>
            <p:nvPr/>
          </p:nvSpPr>
          <p:spPr bwMode="auto">
            <a:xfrm>
              <a:off x="4069" y="2354"/>
              <a:ext cx="0" cy="62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32797" name="Line 29"/>
            <p:cNvSpPr>
              <a:spLocks noChangeShapeType="1"/>
            </p:cNvSpPr>
            <p:nvPr/>
          </p:nvSpPr>
          <p:spPr bwMode="auto">
            <a:xfrm flipV="1">
              <a:off x="4069" y="1788"/>
              <a:ext cx="0" cy="6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32798" name="Line 30"/>
            <p:cNvSpPr>
              <a:spLocks noChangeShapeType="1"/>
            </p:cNvSpPr>
            <p:nvPr/>
          </p:nvSpPr>
          <p:spPr bwMode="auto">
            <a:xfrm flipH="1" flipV="1">
              <a:off x="3482" y="2016"/>
              <a:ext cx="587" cy="33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32799" name="Text Box 31"/>
            <p:cNvSpPr txBox="1">
              <a:spLocks noChangeArrowheads="1"/>
            </p:cNvSpPr>
            <p:nvPr/>
          </p:nvSpPr>
          <p:spPr bwMode="auto">
            <a:xfrm>
              <a:off x="4378" y="1668"/>
              <a:ext cx="24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buFont typeface="Wingdings" pitchFamily="2" charset="2"/>
                <a:buNone/>
              </a:pPr>
              <a:r>
                <a:rPr lang="en-GB" sz="1600"/>
                <a:t>F</a:t>
              </a:r>
              <a:r>
                <a:rPr lang="en-GB" sz="1600" baseline="-25000"/>
                <a:t>1</a:t>
              </a:r>
              <a:endParaRPr lang="en-GB" sz="1600"/>
            </a:p>
          </p:txBody>
        </p:sp>
        <p:sp>
          <p:nvSpPr>
            <p:cNvPr id="32800" name="Text Box 32"/>
            <p:cNvSpPr txBox="1">
              <a:spLocks noChangeArrowheads="1"/>
            </p:cNvSpPr>
            <p:nvPr/>
          </p:nvSpPr>
          <p:spPr bwMode="auto">
            <a:xfrm>
              <a:off x="3258" y="1832"/>
              <a:ext cx="243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buFont typeface="Wingdings" pitchFamily="2" charset="2"/>
                <a:buNone/>
              </a:pPr>
              <a:r>
                <a:rPr lang="en-GB" sz="1600"/>
                <a:t>F</a:t>
              </a:r>
              <a:r>
                <a:rPr lang="en-GB" sz="1600" baseline="-25000"/>
                <a:t>2</a:t>
              </a:r>
              <a:endParaRPr lang="en-GB" sz="1600"/>
            </a:p>
          </p:txBody>
        </p:sp>
        <p:sp>
          <p:nvSpPr>
            <p:cNvPr id="32801" name="Text Box 33"/>
            <p:cNvSpPr txBox="1">
              <a:spLocks noChangeArrowheads="1"/>
            </p:cNvSpPr>
            <p:nvPr/>
          </p:nvSpPr>
          <p:spPr bwMode="auto">
            <a:xfrm>
              <a:off x="3730" y="3003"/>
              <a:ext cx="706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buFont typeface="Wingdings" pitchFamily="2" charset="2"/>
                <a:buNone/>
              </a:pPr>
              <a:r>
                <a:rPr lang="en-GB" sz="1600"/>
                <a:t>F</a:t>
              </a:r>
              <a:r>
                <a:rPr lang="en-GB" sz="1600" baseline="-25000"/>
                <a:t>g</a:t>
              </a:r>
              <a:r>
                <a:rPr lang="en-GB" sz="1600"/>
                <a:t> (100 N)</a:t>
              </a:r>
            </a:p>
          </p:txBody>
        </p:sp>
        <p:sp>
          <p:nvSpPr>
            <p:cNvPr id="32802" name="Oval 34"/>
            <p:cNvSpPr>
              <a:spLocks noChangeArrowheads="1"/>
            </p:cNvSpPr>
            <p:nvPr/>
          </p:nvSpPr>
          <p:spPr bwMode="auto">
            <a:xfrm>
              <a:off x="4041" y="2327"/>
              <a:ext cx="56" cy="57"/>
            </a:xfrm>
            <a:prstGeom prst="ellipse">
              <a:avLst/>
            </a:prstGeom>
            <a:solidFill>
              <a:schemeClr val="tx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ru-RU"/>
            </a:p>
          </p:txBody>
        </p:sp>
        <p:sp>
          <p:nvSpPr>
            <p:cNvPr id="32803" name="Text Box 35"/>
            <p:cNvSpPr txBox="1">
              <a:spLocks noChangeArrowheads="1"/>
            </p:cNvSpPr>
            <p:nvPr/>
          </p:nvSpPr>
          <p:spPr bwMode="auto">
            <a:xfrm>
              <a:off x="3420" y="2142"/>
              <a:ext cx="309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buFont typeface="Wingdings" pitchFamily="2" charset="2"/>
                <a:buNone/>
              </a:pPr>
              <a:r>
                <a:rPr lang="en-GB" sz="1600"/>
                <a:t>30</a:t>
              </a:r>
              <a:r>
                <a:rPr lang="en-US" sz="1600">
                  <a:cs typeface="Arial" charset="0"/>
                </a:rPr>
                <a:t>°</a:t>
              </a:r>
            </a:p>
          </p:txBody>
        </p:sp>
        <p:sp>
          <p:nvSpPr>
            <p:cNvPr id="32804" name="Line 36"/>
            <p:cNvSpPr>
              <a:spLocks noChangeShapeType="1"/>
            </p:cNvSpPr>
            <p:nvPr/>
          </p:nvSpPr>
          <p:spPr bwMode="auto">
            <a:xfrm flipV="1">
              <a:off x="4069" y="1848"/>
              <a:ext cx="360" cy="50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32805" name="Line 37"/>
            <p:cNvSpPr>
              <a:spLocks noChangeShapeType="1"/>
            </p:cNvSpPr>
            <p:nvPr/>
          </p:nvSpPr>
          <p:spPr bwMode="auto">
            <a:xfrm flipH="1">
              <a:off x="3560" y="2354"/>
              <a:ext cx="101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32806" name="Text Box 38"/>
            <p:cNvSpPr txBox="1">
              <a:spLocks noChangeArrowheads="1"/>
            </p:cNvSpPr>
            <p:nvPr/>
          </p:nvSpPr>
          <p:spPr bwMode="auto">
            <a:xfrm>
              <a:off x="4353" y="2097"/>
              <a:ext cx="309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>
                <a:buFont typeface="Wingdings" pitchFamily="2" charset="2"/>
                <a:buNone/>
              </a:pPr>
              <a:r>
                <a:rPr lang="en-GB" sz="1600"/>
                <a:t>55</a:t>
              </a:r>
              <a:r>
                <a:rPr lang="en-US" sz="1600">
                  <a:cs typeface="Arial" charset="0"/>
                </a:rPr>
                <a:t>°</a:t>
              </a:r>
            </a:p>
          </p:txBody>
        </p:sp>
        <p:sp>
          <p:nvSpPr>
            <p:cNvPr id="32807" name="Freeform 39"/>
            <p:cNvSpPr>
              <a:spLocks/>
            </p:cNvSpPr>
            <p:nvPr/>
          </p:nvSpPr>
          <p:spPr bwMode="auto">
            <a:xfrm>
              <a:off x="3716" y="2199"/>
              <a:ext cx="87" cy="161"/>
            </a:xfrm>
            <a:custGeom>
              <a:avLst/>
              <a:gdLst/>
              <a:ahLst/>
              <a:cxnLst>
                <a:cxn ang="0">
                  <a:pos x="19" y="225"/>
                </a:cxn>
                <a:cxn ang="0">
                  <a:pos x="15" y="111"/>
                </a:cxn>
                <a:cxn ang="0">
                  <a:pos x="108" y="0"/>
                </a:cxn>
              </a:cxnLst>
              <a:rect l="0" t="0" r="r" b="b"/>
              <a:pathLst>
                <a:path w="108" h="225">
                  <a:moveTo>
                    <a:pt x="19" y="225"/>
                  </a:moveTo>
                  <a:cubicBezTo>
                    <a:pt x="9" y="186"/>
                    <a:pt x="0" y="148"/>
                    <a:pt x="15" y="111"/>
                  </a:cubicBezTo>
                  <a:cubicBezTo>
                    <a:pt x="30" y="74"/>
                    <a:pt x="93" y="18"/>
                    <a:pt x="108" y="0"/>
                  </a:cubicBez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32808" name="Freeform 40"/>
            <p:cNvSpPr>
              <a:spLocks/>
            </p:cNvSpPr>
            <p:nvPr/>
          </p:nvSpPr>
          <p:spPr bwMode="auto">
            <a:xfrm>
              <a:off x="4223" y="2126"/>
              <a:ext cx="134" cy="22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6" y="100"/>
                </a:cxn>
                <a:cxn ang="0">
                  <a:pos x="114" y="211"/>
                </a:cxn>
              </a:cxnLst>
              <a:rect l="0" t="0" r="r" b="b"/>
              <a:pathLst>
                <a:path w="125" h="211">
                  <a:moveTo>
                    <a:pt x="0" y="0"/>
                  </a:moveTo>
                  <a:cubicBezTo>
                    <a:pt x="43" y="32"/>
                    <a:pt x="87" y="65"/>
                    <a:pt x="106" y="100"/>
                  </a:cubicBezTo>
                  <a:cubicBezTo>
                    <a:pt x="125" y="135"/>
                    <a:pt x="115" y="192"/>
                    <a:pt x="114" y="211"/>
                  </a:cubicBez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endParaRPr lang="ru-RU"/>
            </a:p>
          </p:txBody>
        </p:sp>
      </p:grpSp>
      <p:grpSp>
        <p:nvGrpSpPr>
          <p:cNvPr id="32809" name="Group 41"/>
          <p:cNvGrpSpPr>
            <a:grpSpLocks/>
          </p:cNvGrpSpPr>
          <p:nvPr/>
        </p:nvGrpSpPr>
        <p:grpSpPr bwMode="auto">
          <a:xfrm>
            <a:off x="0" y="0"/>
            <a:ext cx="3473450" cy="1108075"/>
            <a:chOff x="4034" y="1718"/>
            <a:chExt cx="2620" cy="706"/>
          </a:xfrm>
        </p:grpSpPr>
        <p:pic>
          <p:nvPicPr>
            <p:cNvPr id="32810" name="Picture 42" descr="right"/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FDFFFE"/>
                </a:clrFrom>
                <a:clrTo>
                  <a:srgbClr val="FDFF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94" y="1718"/>
              <a:ext cx="1660" cy="339"/>
            </a:xfrm>
            <a:prstGeom prst="rect">
              <a:avLst/>
            </a:prstGeom>
            <a:noFill/>
          </p:spPr>
        </p:pic>
        <p:pic>
          <p:nvPicPr>
            <p:cNvPr id="32811" name="Picture 43" descr="left1"/>
            <p:cNvPicPr>
              <a:picLocks noChangeAspect="1" noChangeArrowheads="1"/>
            </p:cNvPicPr>
            <p:nvPr/>
          </p:nvPicPr>
          <p:blipFill>
            <a:blip r:embed="rId11">
              <a:clrChange>
                <a:clrFrom>
                  <a:srgbClr val="FBFDFC"/>
                </a:clrFrom>
                <a:clrTo>
                  <a:srgbClr val="FBFDFC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1718"/>
              <a:ext cx="964" cy="339"/>
            </a:xfrm>
            <a:prstGeom prst="rect">
              <a:avLst/>
            </a:prstGeom>
            <a:noFill/>
          </p:spPr>
        </p:pic>
        <p:pic>
          <p:nvPicPr>
            <p:cNvPr id="32812" name="Picture 44" descr="left2"/>
            <p:cNvPicPr>
              <a:picLocks noChangeAspect="1" noChangeArrowheads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2052"/>
              <a:ext cx="833" cy="99"/>
            </a:xfrm>
            <a:prstGeom prst="rect">
              <a:avLst/>
            </a:prstGeom>
            <a:noFill/>
          </p:spPr>
        </p:pic>
        <p:pic>
          <p:nvPicPr>
            <p:cNvPr id="32813" name="Picture 45" descr="left3"/>
            <p:cNvPicPr>
              <a:picLocks noChangeAspect="1" noChangeArrowheads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6" y="2145"/>
              <a:ext cx="784" cy="100"/>
            </a:xfrm>
            <a:prstGeom prst="rect">
              <a:avLst/>
            </a:prstGeom>
            <a:noFill/>
          </p:spPr>
        </p:pic>
        <p:pic>
          <p:nvPicPr>
            <p:cNvPr id="32814" name="Picture 46" descr="left4"/>
            <p:cNvPicPr>
              <a:picLocks noChangeAspect="1" noChangeArrowheads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244"/>
              <a:ext cx="702" cy="118"/>
            </a:xfrm>
            <a:prstGeom prst="rect">
              <a:avLst/>
            </a:prstGeom>
            <a:noFill/>
          </p:spPr>
        </p:pic>
        <p:pic>
          <p:nvPicPr>
            <p:cNvPr id="32815" name="Picture 47" descr="left5"/>
            <p:cNvPicPr>
              <a:picLocks noChangeAspect="1" noChangeArrowheads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357"/>
              <a:ext cx="447" cy="67"/>
            </a:xfrm>
            <a:prstGeom prst="rect">
              <a:avLst/>
            </a:prstGeom>
            <a:noFill/>
          </p:spPr>
        </p:pic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33794" name="Text Box 4"/>
          <p:cNvSpPr txBox="1">
            <a:spLocks noChangeArrowheads="1"/>
          </p:cNvSpPr>
          <p:nvPr/>
        </p:nvSpPr>
        <p:spPr bwMode="auto">
          <a:xfrm>
            <a:off x="920750" y="933450"/>
            <a:ext cx="79057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2800" b="1"/>
              <a:t>Қорытынды </a:t>
            </a:r>
            <a:endParaRPr lang="en-US" sz="2800" b="1"/>
          </a:p>
        </p:txBody>
      </p:sp>
      <p:sp>
        <p:nvSpPr>
          <p:cNvPr id="177157" name="Text Box 5"/>
          <p:cNvSpPr txBox="1">
            <a:spLocks noChangeArrowheads="1"/>
          </p:cNvSpPr>
          <p:nvPr/>
        </p:nvSpPr>
        <p:spPr bwMode="auto">
          <a:xfrm>
            <a:off x="919163" y="1687513"/>
            <a:ext cx="46275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Осы көрсетілім аяқталғаннан кейін сіз: </a:t>
            </a:r>
            <a:endParaRPr lang="en-US" sz="1600"/>
          </a:p>
        </p:txBody>
      </p:sp>
      <p:sp>
        <p:nvSpPr>
          <p:cNvPr id="177158" name="Text Box 6"/>
          <p:cNvSpPr txBox="1">
            <a:spLocks noChangeArrowheads="1"/>
          </p:cNvSpPr>
          <p:nvPr/>
        </p:nvSpPr>
        <p:spPr bwMode="auto">
          <a:xfrm>
            <a:off x="919163" y="2709863"/>
            <a:ext cx="70786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8775" indent="-358775" eaLnBrk="0" hangingPunct="0">
              <a:spcBef>
                <a:spcPct val="20000"/>
              </a:spcBef>
              <a:buFont typeface="Wingdings" pitchFamily="2" charset="2"/>
              <a:buChar char="n"/>
            </a:pPr>
            <a:r>
              <a:rPr lang="ru-RU" sz="1600"/>
              <a:t>Күштің әсерлері туралы біліміңіз бен түсінігіңізді көрсетесіз; </a:t>
            </a:r>
            <a:endParaRPr lang="en-US" sz="1600"/>
          </a:p>
        </p:txBody>
      </p:sp>
      <p:sp>
        <p:nvSpPr>
          <p:cNvPr id="177159" name="Text Box 7"/>
          <p:cNvSpPr txBox="1">
            <a:spLocks noChangeArrowheads="1"/>
          </p:cNvSpPr>
          <p:nvPr/>
        </p:nvSpPr>
        <p:spPr bwMode="auto">
          <a:xfrm>
            <a:off x="919163" y="3732213"/>
            <a:ext cx="6883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8775" indent="-358775" eaLnBrk="0" hangingPunct="0">
              <a:spcBef>
                <a:spcPct val="20000"/>
              </a:spcBef>
              <a:buFont typeface="Wingdings" pitchFamily="2" charset="2"/>
              <a:buChar char="n"/>
            </a:pPr>
            <a:r>
              <a:rPr lang="ru-RU" sz="1600"/>
              <a:t>Екі перпендикуляр бағыттағы күштерді есептеуге болады; </a:t>
            </a:r>
            <a:endParaRPr lang="en-US" sz="1600"/>
          </a:p>
        </p:txBody>
      </p:sp>
      <p:sp>
        <p:nvSpPr>
          <p:cNvPr id="177160" name="Text Box 8"/>
          <p:cNvSpPr txBox="1">
            <a:spLocks noChangeArrowheads="1"/>
          </p:cNvSpPr>
          <p:nvPr/>
        </p:nvSpPr>
        <p:spPr bwMode="auto">
          <a:xfrm>
            <a:off x="919163" y="4756150"/>
            <a:ext cx="57308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8775" indent="-358775" eaLnBrk="0" hangingPunct="0">
              <a:spcBef>
                <a:spcPct val="20000"/>
              </a:spcBef>
              <a:buFont typeface="Wingdings" pitchFamily="2" charset="2"/>
              <a:buChar char="n"/>
            </a:pPr>
            <a:r>
              <a:rPr lang="ru-RU" sz="1600"/>
              <a:t>Еркін дене диаграммасын салуыңыз қажет. </a:t>
            </a:r>
            <a:endParaRPr lang="en-US" sz="1600"/>
          </a:p>
        </p:txBody>
      </p:sp>
      <p:sp>
        <p:nvSpPr>
          <p:cNvPr id="177162" name="Text Box 10"/>
          <p:cNvSpPr txBox="1">
            <a:spLocks noChangeArrowheads="1"/>
          </p:cNvSpPr>
          <p:nvPr/>
        </p:nvSpPr>
        <p:spPr bwMode="auto">
          <a:xfrm>
            <a:off x="7480300" y="6326188"/>
            <a:ext cx="13843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ru-RU" b="1"/>
              <a:t>Соңы </a:t>
            </a:r>
            <a:r>
              <a:rPr lang="en-US" b="1"/>
              <a:t>&gt;</a:t>
            </a:r>
            <a:endParaRPr lang="en-US" sz="2400"/>
          </a:p>
        </p:txBody>
      </p:sp>
      <p:grpSp>
        <p:nvGrpSpPr>
          <p:cNvPr id="33802" name="Group 10"/>
          <p:cNvGrpSpPr>
            <a:grpSpLocks/>
          </p:cNvGrpSpPr>
          <p:nvPr/>
        </p:nvGrpSpPr>
        <p:grpSpPr bwMode="auto">
          <a:xfrm>
            <a:off x="0" y="0"/>
            <a:ext cx="3473450" cy="1108075"/>
            <a:chOff x="4034" y="1718"/>
            <a:chExt cx="2620" cy="706"/>
          </a:xfrm>
        </p:grpSpPr>
        <p:pic>
          <p:nvPicPr>
            <p:cNvPr id="33803" name="Picture 11" descr="right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DFFFE"/>
                </a:clrFrom>
                <a:clrTo>
                  <a:srgbClr val="FDFF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94" y="1718"/>
              <a:ext cx="1660" cy="339"/>
            </a:xfrm>
            <a:prstGeom prst="rect">
              <a:avLst/>
            </a:prstGeom>
            <a:noFill/>
          </p:spPr>
        </p:pic>
        <p:pic>
          <p:nvPicPr>
            <p:cNvPr id="33804" name="Picture 12" descr="left1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BFDFC"/>
                </a:clrFrom>
                <a:clrTo>
                  <a:srgbClr val="FBFDFC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1718"/>
              <a:ext cx="964" cy="339"/>
            </a:xfrm>
            <a:prstGeom prst="rect">
              <a:avLst/>
            </a:prstGeom>
            <a:noFill/>
          </p:spPr>
        </p:pic>
        <p:pic>
          <p:nvPicPr>
            <p:cNvPr id="33805" name="Picture 13" descr="left2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2052"/>
              <a:ext cx="833" cy="99"/>
            </a:xfrm>
            <a:prstGeom prst="rect">
              <a:avLst/>
            </a:prstGeom>
            <a:noFill/>
          </p:spPr>
        </p:pic>
        <p:pic>
          <p:nvPicPr>
            <p:cNvPr id="33806" name="Picture 14" descr="left3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6" y="2145"/>
              <a:ext cx="784" cy="100"/>
            </a:xfrm>
            <a:prstGeom prst="rect">
              <a:avLst/>
            </a:prstGeom>
            <a:noFill/>
          </p:spPr>
        </p:pic>
        <p:pic>
          <p:nvPicPr>
            <p:cNvPr id="33807" name="Picture 15" descr="left4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244"/>
              <a:ext cx="702" cy="118"/>
            </a:xfrm>
            <a:prstGeom prst="rect">
              <a:avLst/>
            </a:prstGeom>
            <a:noFill/>
          </p:spPr>
        </p:pic>
        <p:pic>
          <p:nvPicPr>
            <p:cNvPr id="33808" name="Picture 16" descr="left5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357"/>
              <a:ext cx="447" cy="67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7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7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7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7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77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57" grpId="0" autoUpdateAnimBg="0"/>
      <p:bldP spid="177158" grpId="0" autoUpdateAnimBg="0"/>
      <p:bldP spid="177159" grpId="0" autoUpdateAnimBg="0"/>
      <p:bldP spid="177160" grpId="0" autoUpdateAnimBg="0"/>
      <p:bldP spid="177162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124931" name="Text Box 3"/>
          <p:cNvSpPr txBox="1">
            <a:spLocks noChangeArrowheads="1"/>
          </p:cNvSpPr>
          <p:nvPr/>
        </p:nvSpPr>
        <p:spPr bwMode="auto">
          <a:xfrm>
            <a:off x="925513" y="2289175"/>
            <a:ext cx="389255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Бір Ньютон </a:t>
            </a:r>
            <a:r>
              <a:rPr lang="en-US" sz="1600"/>
              <a:t>1 </a:t>
            </a:r>
            <a:r>
              <a:rPr lang="ru-RU" sz="1600"/>
              <a:t>м</a:t>
            </a:r>
            <a:r>
              <a:rPr lang="en-US" sz="1600"/>
              <a:t>/</a:t>
            </a:r>
            <a:r>
              <a:rPr lang="ru-RU" sz="1600"/>
              <a:t>с</a:t>
            </a:r>
            <a:r>
              <a:rPr lang="en-US" sz="1600" baseline="30000"/>
              <a:t>2</a:t>
            </a:r>
            <a:r>
              <a:rPr lang="ru-RU" sz="1600"/>
              <a:t> үдету үшін 1кг массаға қажетті күш саны ретінде анықталады. </a:t>
            </a:r>
            <a:endParaRPr lang="en-US" sz="1600"/>
          </a:p>
        </p:txBody>
      </p:sp>
      <p:sp>
        <p:nvSpPr>
          <p:cNvPr id="124932" name="Text Box 4"/>
          <p:cNvSpPr txBox="1">
            <a:spLocks noChangeArrowheads="1"/>
          </p:cNvSpPr>
          <p:nvPr/>
        </p:nvSpPr>
        <p:spPr bwMode="auto">
          <a:xfrm>
            <a:off x="925513" y="1687513"/>
            <a:ext cx="7296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Күш бірлігі </a:t>
            </a:r>
            <a:r>
              <a:rPr lang="en-US" sz="1600"/>
              <a:t>– </a:t>
            </a:r>
            <a:r>
              <a:rPr lang="ru-RU" sz="1600"/>
              <a:t>Ньютон</a:t>
            </a:r>
            <a:r>
              <a:rPr lang="en-US" sz="1600"/>
              <a:t> (</a:t>
            </a:r>
            <a:r>
              <a:rPr lang="ru-RU" sz="1600"/>
              <a:t>Н</a:t>
            </a:r>
            <a:r>
              <a:rPr lang="en-US" sz="1600"/>
              <a:t>). </a:t>
            </a:r>
          </a:p>
        </p:txBody>
      </p:sp>
      <p:sp>
        <p:nvSpPr>
          <p:cNvPr id="5124" name="Text Box 5"/>
          <p:cNvSpPr txBox="1">
            <a:spLocks noChangeArrowheads="1"/>
          </p:cNvSpPr>
          <p:nvPr/>
        </p:nvSpPr>
        <p:spPr bwMode="auto">
          <a:xfrm>
            <a:off x="920750" y="933450"/>
            <a:ext cx="79057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2800" b="1"/>
              <a:t>Күштің түрлері </a:t>
            </a:r>
            <a:endParaRPr lang="en-US" sz="2800" b="1"/>
          </a:p>
        </p:txBody>
      </p:sp>
      <p:sp>
        <p:nvSpPr>
          <p:cNvPr id="124936" name="Text Box 8"/>
          <p:cNvSpPr txBox="1">
            <a:spLocks noChangeArrowheads="1"/>
          </p:cNvSpPr>
          <p:nvPr/>
        </p:nvSpPr>
        <p:spPr bwMode="auto">
          <a:xfrm>
            <a:off x="925513" y="3379788"/>
            <a:ext cx="3875087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Күш векторлық шама болып табылады; бұл күштің мәні мен бағыты бар екендігін білдіреді. </a:t>
            </a:r>
            <a:endParaRPr lang="en-US" sz="1600"/>
          </a:p>
        </p:txBody>
      </p:sp>
      <p:sp>
        <p:nvSpPr>
          <p:cNvPr id="124937" name="Text Box 9"/>
          <p:cNvSpPr txBox="1">
            <a:spLocks noChangeArrowheads="1"/>
          </p:cNvSpPr>
          <p:nvPr/>
        </p:nvSpPr>
        <p:spPr bwMode="auto">
          <a:xfrm>
            <a:off x="925513" y="4470400"/>
            <a:ext cx="3648075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Векторлық шамалар бағыт көрсеткішімен белгіленуі мүмкін. Бағыттың көрсеткіші күштің мәнін білдіреді және күштің бағыты қай жаққа күш бағытталғандығын көрсетеді. </a:t>
            </a:r>
            <a:endParaRPr lang="en-US" sz="1600"/>
          </a:p>
        </p:txBody>
      </p:sp>
      <p:sp>
        <p:nvSpPr>
          <p:cNvPr id="124949" name="Text Box 21"/>
          <p:cNvSpPr txBox="1">
            <a:spLocks noChangeArrowheads="1"/>
          </p:cNvSpPr>
          <p:nvPr/>
        </p:nvSpPr>
        <p:spPr bwMode="auto">
          <a:xfrm>
            <a:off x="7640638" y="6326188"/>
            <a:ext cx="12239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ru-RU" b="1"/>
              <a:t>Келесі</a:t>
            </a:r>
            <a:r>
              <a:rPr lang="en-US" b="1"/>
              <a:t> &gt;</a:t>
            </a:r>
            <a:endParaRPr lang="en-US" sz="2400"/>
          </a:p>
        </p:txBody>
      </p:sp>
      <p:pic>
        <p:nvPicPr>
          <p:cNvPr id="124953" name="Picture 25" descr="pool ball 01"/>
          <p:cNvPicPr>
            <a:picLocks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5086350" y="2997200"/>
            <a:ext cx="3319463" cy="3203575"/>
          </a:xfrm>
          <a:noFill/>
        </p:spPr>
      </p:pic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6750050" y="3268663"/>
            <a:ext cx="0" cy="1816100"/>
            <a:chOff x="4332" y="2059"/>
            <a:chExt cx="0" cy="1144"/>
          </a:xfrm>
        </p:grpSpPr>
        <p:sp>
          <p:nvSpPr>
            <p:cNvPr id="5133" name="Line 27"/>
            <p:cNvSpPr>
              <a:spLocks noChangeShapeType="1"/>
            </p:cNvSpPr>
            <p:nvPr/>
          </p:nvSpPr>
          <p:spPr bwMode="auto">
            <a:xfrm flipV="1">
              <a:off x="4332" y="2059"/>
              <a:ext cx="0" cy="1134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5134" name="Line 28"/>
            <p:cNvSpPr>
              <a:spLocks noChangeShapeType="1"/>
            </p:cNvSpPr>
            <p:nvPr/>
          </p:nvSpPr>
          <p:spPr bwMode="auto">
            <a:xfrm flipV="1">
              <a:off x="4332" y="2069"/>
              <a:ext cx="0" cy="1134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ru-RU"/>
            </a:p>
          </p:txBody>
        </p:sp>
      </p:grpSp>
      <p:grpSp>
        <p:nvGrpSpPr>
          <p:cNvPr id="3" name="Group 33"/>
          <p:cNvGrpSpPr>
            <a:grpSpLocks/>
          </p:cNvGrpSpPr>
          <p:nvPr/>
        </p:nvGrpSpPr>
        <p:grpSpPr bwMode="auto">
          <a:xfrm>
            <a:off x="5038725" y="2065338"/>
            <a:ext cx="3379788" cy="525462"/>
            <a:chOff x="3254" y="1301"/>
            <a:chExt cx="2129" cy="331"/>
          </a:xfrm>
        </p:grpSpPr>
        <p:sp>
          <p:nvSpPr>
            <p:cNvPr id="5131" name="AutoShape 31"/>
            <p:cNvSpPr>
              <a:spLocks noChangeArrowheads="1"/>
            </p:cNvSpPr>
            <p:nvPr/>
          </p:nvSpPr>
          <p:spPr bwMode="auto">
            <a:xfrm>
              <a:off x="3254" y="1301"/>
              <a:ext cx="2129" cy="331"/>
            </a:xfrm>
            <a:prstGeom prst="roundRect">
              <a:avLst>
                <a:gd name="adj" fmla="val 14625"/>
              </a:avLst>
            </a:prstGeom>
            <a:gradFill rotWithShape="1">
              <a:gsLst>
                <a:gs pos="0">
                  <a:srgbClr val="99CCFF"/>
                </a:gs>
                <a:gs pos="100000">
                  <a:schemeClr val="bg1"/>
                </a:gs>
              </a:gsLst>
              <a:lin ang="5400000" scaled="1"/>
            </a:gradFill>
            <a:ln w="12700">
              <a:solidFill>
                <a:srgbClr val="000099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Font typeface="Wingdings" pitchFamily="2" charset="2"/>
                <a:buNone/>
              </a:pPr>
              <a:endParaRPr lang="en-GB" sz="1400"/>
            </a:p>
          </p:txBody>
        </p:sp>
        <p:sp>
          <p:nvSpPr>
            <p:cNvPr id="5132" name="Text Box 7"/>
            <p:cNvSpPr txBox="1">
              <a:spLocks noChangeArrowheads="1"/>
            </p:cNvSpPr>
            <p:nvPr/>
          </p:nvSpPr>
          <p:spPr bwMode="auto">
            <a:xfrm>
              <a:off x="3353" y="1345"/>
              <a:ext cx="1948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GB" sz="1600"/>
                <a:t>1 </a:t>
              </a:r>
              <a:r>
                <a:rPr lang="ru-RU" sz="1600"/>
                <a:t>Ньютон</a:t>
              </a:r>
              <a:r>
                <a:rPr lang="en-GB" sz="1600"/>
                <a:t> = 1k</a:t>
              </a:r>
              <a:r>
                <a:rPr lang="ru-RU" sz="1600"/>
                <a:t>г</a:t>
              </a:r>
              <a:r>
                <a:rPr lang="en-GB" sz="1600"/>
                <a:t> </a:t>
              </a:r>
              <a:r>
                <a:rPr lang="ru-RU" sz="1600"/>
                <a:t>м</a:t>
              </a:r>
              <a:r>
                <a:rPr lang="en-GB" sz="1600"/>
                <a:t>/</a:t>
              </a:r>
              <a:r>
                <a:rPr lang="ru-RU" sz="1600"/>
                <a:t>с</a:t>
              </a:r>
              <a:r>
                <a:rPr lang="en-GB" sz="1600" baseline="30000"/>
                <a:t>2</a:t>
              </a:r>
            </a:p>
          </p:txBody>
        </p:sp>
      </p:grpSp>
      <p:grpSp>
        <p:nvGrpSpPr>
          <p:cNvPr id="5137" name="Group 17"/>
          <p:cNvGrpSpPr>
            <a:grpSpLocks/>
          </p:cNvGrpSpPr>
          <p:nvPr/>
        </p:nvGrpSpPr>
        <p:grpSpPr bwMode="auto">
          <a:xfrm>
            <a:off x="0" y="0"/>
            <a:ext cx="3473450" cy="1108075"/>
            <a:chOff x="4034" y="1718"/>
            <a:chExt cx="2620" cy="706"/>
          </a:xfrm>
        </p:grpSpPr>
        <p:pic>
          <p:nvPicPr>
            <p:cNvPr id="5138" name="Picture 18" descr="right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DFFFE"/>
                </a:clrFrom>
                <a:clrTo>
                  <a:srgbClr val="FDFF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94" y="1718"/>
              <a:ext cx="1660" cy="339"/>
            </a:xfrm>
            <a:prstGeom prst="rect">
              <a:avLst/>
            </a:prstGeom>
            <a:noFill/>
          </p:spPr>
        </p:pic>
        <p:pic>
          <p:nvPicPr>
            <p:cNvPr id="5139" name="Picture 19" descr="left1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BFDFC"/>
                </a:clrFrom>
                <a:clrTo>
                  <a:srgbClr val="FBFDFC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1718"/>
              <a:ext cx="964" cy="339"/>
            </a:xfrm>
            <a:prstGeom prst="rect">
              <a:avLst/>
            </a:prstGeom>
            <a:noFill/>
          </p:spPr>
        </p:pic>
        <p:pic>
          <p:nvPicPr>
            <p:cNvPr id="5140" name="Picture 20" descr="left2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2052"/>
              <a:ext cx="833" cy="99"/>
            </a:xfrm>
            <a:prstGeom prst="rect">
              <a:avLst/>
            </a:prstGeom>
            <a:noFill/>
          </p:spPr>
        </p:pic>
        <p:pic>
          <p:nvPicPr>
            <p:cNvPr id="5141" name="Picture 21" descr="left3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6" y="2145"/>
              <a:ext cx="784" cy="100"/>
            </a:xfrm>
            <a:prstGeom prst="rect">
              <a:avLst/>
            </a:prstGeom>
            <a:noFill/>
          </p:spPr>
        </p:pic>
        <p:pic>
          <p:nvPicPr>
            <p:cNvPr id="5142" name="Picture 22" descr="left4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244"/>
              <a:ext cx="702" cy="118"/>
            </a:xfrm>
            <a:prstGeom prst="rect">
              <a:avLst/>
            </a:prstGeom>
            <a:noFill/>
          </p:spPr>
        </p:pic>
        <p:pic>
          <p:nvPicPr>
            <p:cNvPr id="5143" name="Picture 23" descr="left5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357"/>
              <a:ext cx="447" cy="67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4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4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4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24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4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24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1" grpId="0" autoUpdateAnimBg="0"/>
      <p:bldP spid="124932" grpId="0" autoUpdateAnimBg="0"/>
      <p:bldP spid="124936" grpId="0" autoUpdateAnimBg="0"/>
      <p:bldP spid="124937" grpId="0" autoUpdateAnimBg="0"/>
      <p:bldP spid="124949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126979" name="Text Box 3"/>
          <p:cNvSpPr txBox="1">
            <a:spLocks noChangeArrowheads="1"/>
          </p:cNvSpPr>
          <p:nvPr/>
        </p:nvSpPr>
        <p:spPr bwMode="auto">
          <a:xfrm>
            <a:off x="919163" y="2133600"/>
            <a:ext cx="36766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0975" indent="-180975" eaLnBrk="0" hangingPunct="0">
              <a:spcBef>
                <a:spcPct val="50000"/>
              </a:spcBef>
              <a:buFontTx/>
              <a:buChar char="•"/>
            </a:pPr>
            <a:r>
              <a:rPr lang="kk-KZ" sz="1600"/>
              <a:t>сығу</a:t>
            </a:r>
            <a:r>
              <a:rPr lang="en-US" sz="1600"/>
              <a:t> </a:t>
            </a:r>
          </a:p>
        </p:txBody>
      </p:sp>
      <p:sp>
        <p:nvSpPr>
          <p:cNvPr id="126980" name="Text Box 4"/>
          <p:cNvSpPr txBox="1">
            <a:spLocks noChangeArrowheads="1"/>
          </p:cNvSpPr>
          <p:nvPr/>
        </p:nvSpPr>
        <p:spPr bwMode="auto">
          <a:xfrm>
            <a:off x="919163" y="1687513"/>
            <a:ext cx="33464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 b="1"/>
              <a:t>Деформация түрлері</a:t>
            </a:r>
            <a:r>
              <a:rPr lang="en-US" sz="1600"/>
              <a:t>:</a:t>
            </a:r>
          </a:p>
        </p:txBody>
      </p:sp>
      <p:sp>
        <p:nvSpPr>
          <p:cNvPr id="6148" name="Text Box 5"/>
          <p:cNvSpPr txBox="1">
            <a:spLocks noChangeArrowheads="1"/>
          </p:cNvSpPr>
          <p:nvPr/>
        </p:nvSpPr>
        <p:spPr bwMode="auto">
          <a:xfrm>
            <a:off x="920750" y="933450"/>
            <a:ext cx="79057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2800" b="1"/>
              <a:t>Күштің әсері </a:t>
            </a:r>
            <a:endParaRPr lang="en-US" sz="2800" b="1"/>
          </a:p>
        </p:txBody>
      </p:sp>
      <p:sp>
        <p:nvSpPr>
          <p:cNvPr id="126983" name="Text Box 7"/>
          <p:cNvSpPr txBox="1">
            <a:spLocks noChangeArrowheads="1"/>
          </p:cNvSpPr>
          <p:nvPr/>
        </p:nvSpPr>
        <p:spPr bwMode="auto">
          <a:xfrm>
            <a:off x="919163" y="2686050"/>
            <a:ext cx="41084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0975" indent="-180975" eaLnBrk="0" hangingPunct="0">
              <a:spcBef>
                <a:spcPct val="50000"/>
              </a:spcBef>
              <a:buFontTx/>
              <a:buChar char="•"/>
            </a:pPr>
            <a:r>
              <a:rPr lang="ru-RU" sz="1600"/>
              <a:t>созу</a:t>
            </a:r>
            <a:endParaRPr lang="en-US" sz="1600"/>
          </a:p>
        </p:txBody>
      </p:sp>
      <p:sp>
        <p:nvSpPr>
          <p:cNvPr id="126984" name="Text Box 8"/>
          <p:cNvSpPr txBox="1">
            <a:spLocks noChangeArrowheads="1"/>
          </p:cNvSpPr>
          <p:nvPr/>
        </p:nvSpPr>
        <p:spPr bwMode="auto">
          <a:xfrm>
            <a:off x="920750" y="3925888"/>
            <a:ext cx="3983038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Күштің әсерінен туындаған</a:t>
            </a:r>
            <a:r>
              <a:rPr lang="ru-RU" sz="1600" b="1"/>
              <a:t> қозғалыстағы өзгерістер денені: </a:t>
            </a:r>
            <a:endParaRPr lang="en-US" sz="1600"/>
          </a:p>
        </p:txBody>
      </p:sp>
      <p:sp>
        <p:nvSpPr>
          <p:cNvPr id="126987" name="Text Box 11"/>
          <p:cNvSpPr txBox="1">
            <a:spLocks noChangeArrowheads="1"/>
          </p:cNvSpPr>
          <p:nvPr/>
        </p:nvSpPr>
        <p:spPr bwMode="auto">
          <a:xfrm>
            <a:off x="919163" y="4629150"/>
            <a:ext cx="36766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0975" indent="-180975" eaLnBrk="0" hangingPunct="0">
              <a:spcBef>
                <a:spcPct val="50000"/>
              </a:spcBef>
              <a:buFontTx/>
              <a:buChar char="•"/>
            </a:pPr>
            <a:r>
              <a:rPr lang="ru-RU" sz="1600"/>
              <a:t>Қозғалта ба</a:t>
            </a:r>
            <a:r>
              <a:rPr lang="en-US" sz="1600"/>
              <a:t>c</a:t>
            </a:r>
            <a:r>
              <a:rPr lang="ru-RU" sz="1600"/>
              <a:t>тайды;</a:t>
            </a:r>
            <a:endParaRPr lang="en-US" sz="1600"/>
          </a:p>
        </p:txBody>
      </p:sp>
      <p:sp>
        <p:nvSpPr>
          <p:cNvPr id="126988" name="Text Box 12"/>
          <p:cNvSpPr txBox="1">
            <a:spLocks noChangeArrowheads="1"/>
          </p:cNvSpPr>
          <p:nvPr/>
        </p:nvSpPr>
        <p:spPr bwMode="auto">
          <a:xfrm>
            <a:off x="919163" y="5181600"/>
            <a:ext cx="38481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0975" indent="-180975" eaLnBrk="0" hangingPunct="0">
              <a:spcBef>
                <a:spcPct val="50000"/>
              </a:spcBef>
              <a:buFontTx/>
              <a:buChar char="•"/>
            </a:pPr>
            <a:r>
              <a:rPr lang="ru-RU" sz="1600"/>
              <a:t>Тездетеді немесе тоқтата тұрады; </a:t>
            </a:r>
            <a:endParaRPr lang="en-US" sz="1600"/>
          </a:p>
        </p:txBody>
      </p:sp>
      <p:sp>
        <p:nvSpPr>
          <p:cNvPr id="126989" name="Text Box 13"/>
          <p:cNvSpPr txBox="1">
            <a:spLocks noChangeArrowheads="1"/>
          </p:cNvSpPr>
          <p:nvPr/>
        </p:nvSpPr>
        <p:spPr bwMode="auto">
          <a:xfrm>
            <a:off x="919163" y="5735638"/>
            <a:ext cx="44989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0975" indent="-180975" eaLnBrk="0" hangingPunct="0">
              <a:spcBef>
                <a:spcPct val="50000"/>
              </a:spcBef>
              <a:buFontTx/>
              <a:buChar char="•"/>
            </a:pPr>
            <a:r>
              <a:rPr lang="ru-RU" sz="1600"/>
              <a:t>Қозғалыстың бағытын өзгертеді. </a:t>
            </a:r>
            <a:endParaRPr lang="en-US" sz="1600"/>
          </a:p>
        </p:txBody>
      </p:sp>
      <p:sp>
        <p:nvSpPr>
          <p:cNvPr id="127003" name="Text Box 27"/>
          <p:cNvSpPr txBox="1">
            <a:spLocks noChangeArrowheads="1"/>
          </p:cNvSpPr>
          <p:nvPr/>
        </p:nvSpPr>
        <p:spPr bwMode="auto">
          <a:xfrm>
            <a:off x="7623175" y="6326188"/>
            <a:ext cx="12414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ru-RU" b="1"/>
              <a:t>Келесі</a:t>
            </a:r>
            <a:r>
              <a:rPr lang="en-US" b="1"/>
              <a:t> &gt;</a:t>
            </a:r>
            <a:endParaRPr lang="en-US" sz="2400"/>
          </a:p>
        </p:txBody>
      </p:sp>
      <p:pic>
        <p:nvPicPr>
          <p:cNvPr id="127004" name="Picture 28" descr="compress"/>
          <p:cNvPicPr>
            <a:picLocks noChangeAspect="1" noChangeArrowheads="1"/>
          </p:cNvPicPr>
          <p:nvPr>
            <p:ph sz="half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5332413" y="1930400"/>
            <a:ext cx="2265362" cy="1747838"/>
          </a:xfrm>
          <a:noFill/>
        </p:spPr>
      </p:pic>
      <p:pic>
        <p:nvPicPr>
          <p:cNvPr id="127006" name="Picture 30" descr="stretch"/>
          <p:cNvPicPr>
            <a:picLocks noChangeAspect="1" noChangeArrowheads="1"/>
          </p:cNvPicPr>
          <p:nvPr>
            <p:ph sz="half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5332413" y="1930400"/>
            <a:ext cx="2265362" cy="1747838"/>
          </a:xfrm>
          <a:noFill/>
        </p:spPr>
      </p:pic>
      <p:pic>
        <p:nvPicPr>
          <p:cNvPr id="127009" name="Picture 33" descr="throw ball 0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32413" y="4089400"/>
            <a:ext cx="2255837" cy="170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7012" name="Picture 36" descr="throw ball 0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32413" y="4089400"/>
            <a:ext cx="2255837" cy="170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7015" name="Picture 39" descr="throw ball 0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332413" y="4089400"/>
            <a:ext cx="2255837" cy="170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7018" name="Text Box 42"/>
          <p:cNvSpPr txBox="1">
            <a:spLocks noChangeArrowheads="1"/>
          </p:cNvSpPr>
          <p:nvPr/>
        </p:nvSpPr>
        <p:spPr bwMode="auto">
          <a:xfrm>
            <a:off x="919163" y="3240088"/>
            <a:ext cx="41084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0975" indent="-180975" eaLnBrk="0" hangingPunct="0">
              <a:spcBef>
                <a:spcPct val="50000"/>
              </a:spcBef>
              <a:buFontTx/>
              <a:buChar char="•"/>
            </a:pPr>
            <a:r>
              <a:rPr lang="kk-KZ" sz="1600"/>
              <a:t>бұрау</a:t>
            </a:r>
            <a:endParaRPr lang="en-US" sz="1600"/>
          </a:p>
        </p:txBody>
      </p:sp>
      <p:pic>
        <p:nvPicPr>
          <p:cNvPr id="127024" name="Picture 48" descr="Twist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332413" y="1930400"/>
            <a:ext cx="2263775" cy="1747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164" name="Group 20"/>
          <p:cNvGrpSpPr>
            <a:grpSpLocks/>
          </p:cNvGrpSpPr>
          <p:nvPr/>
        </p:nvGrpSpPr>
        <p:grpSpPr bwMode="auto">
          <a:xfrm>
            <a:off x="0" y="0"/>
            <a:ext cx="3473450" cy="1108075"/>
            <a:chOff x="4034" y="1718"/>
            <a:chExt cx="2620" cy="706"/>
          </a:xfrm>
        </p:grpSpPr>
        <p:pic>
          <p:nvPicPr>
            <p:cNvPr id="6165" name="Picture 21" descr="right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DFFFE"/>
                </a:clrFrom>
                <a:clrTo>
                  <a:srgbClr val="FDFF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94" y="1718"/>
              <a:ext cx="1660" cy="339"/>
            </a:xfrm>
            <a:prstGeom prst="rect">
              <a:avLst/>
            </a:prstGeom>
            <a:noFill/>
          </p:spPr>
        </p:pic>
        <p:pic>
          <p:nvPicPr>
            <p:cNvPr id="6166" name="Picture 22" descr="left1"/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FBFDFC"/>
                </a:clrFrom>
                <a:clrTo>
                  <a:srgbClr val="FBFDFC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1718"/>
              <a:ext cx="964" cy="339"/>
            </a:xfrm>
            <a:prstGeom prst="rect">
              <a:avLst/>
            </a:prstGeom>
            <a:noFill/>
          </p:spPr>
        </p:pic>
        <p:pic>
          <p:nvPicPr>
            <p:cNvPr id="6167" name="Picture 23" descr="left2"/>
            <p:cNvPicPr>
              <a:picLocks noChangeAspect="1" noChangeArrowheads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2052"/>
              <a:ext cx="833" cy="99"/>
            </a:xfrm>
            <a:prstGeom prst="rect">
              <a:avLst/>
            </a:prstGeom>
            <a:noFill/>
          </p:spPr>
        </p:pic>
        <p:pic>
          <p:nvPicPr>
            <p:cNvPr id="6168" name="Picture 24" descr="left3"/>
            <p:cNvPicPr>
              <a:picLocks noChangeAspect="1" noChangeArrowheads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6" y="2145"/>
              <a:ext cx="784" cy="100"/>
            </a:xfrm>
            <a:prstGeom prst="rect">
              <a:avLst/>
            </a:prstGeom>
            <a:noFill/>
          </p:spPr>
        </p:pic>
        <p:pic>
          <p:nvPicPr>
            <p:cNvPr id="6169" name="Picture 25" descr="left4"/>
            <p:cNvPicPr>
              <a:picLocks noChangeAspect="1" noChangeArrowheads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244"/>
              <a:ext cx="702" cy="118"/>
            </a:xfrm>
            <a:prstGeom prst="rect">
              <a:avLst/>
            </a:prstGeom>
            <a:noFill/>
          </p:spPr>
        </p:pic>
        <p:pic>
          <p:nvPicPr>
            <p:cNvPr id="6170" name="Picture 26" descr="left5"/>
            <p:cNvPicPr>
              <a:picLocks noChangeAspect="1" noChangeArrowheads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357"/>
              <a:ext cx="447" cy="67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6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6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7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6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27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6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6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27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26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26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127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979" grpId="0" autoUpdateAnimBg="0"/>
      <p:bldP spid="126980" grpId="0" autoUpdateAnimBg="0"/>
      <p:bldP spid="126983" grpId="0" autoUpdateAnimBg="0"/>
      <p:bldP spid="126984" grpId="0" autoUpdateAnimBg="0"/>
      <p:bldP spid="126987" grpId="0" autoUpdateAnimBg="0"/>
      <p:bldP spid="126988" grpId="0" autoUpdateAnimBg="0"/>
      <p:bldP spid="126989" grpId="0" autoUpdateAnimBg="0"/>
      <p:bldP spid="127003" grpId="0" autoUpdateAnimBg="0"/>
      <p:bldP spid="127018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129028" name="Text Box 4"/>
          <p:cNvSpPr txBox="1">
            <a:spLocks noChangeArrowheads="1"/>
          </p:cNvSpPr>
          <p:nvPr/>
        </p:nvSpPr>
        <p:spPr bwMode="auto">
          <a:xfrm>
            <a:off x="919163" y="1687513"/>
            <a:ext cx="36766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Күш тең болған жағдайда олар қозғалысты өзгертпейді. </a:t>
            </a:r>
            <a:endParaRPr lang="en-US" sz="1600"/>
          </a:p>
        </p:txBody>
      </p:sp>
      <p:sp>
        <p:nvSpPr>
          <p:cNvPr id="129027" name="Text Box 3"/>
          <p:cNvSpPr txBox="1">
            <a:spLocks noChangeArrowheads="1"/>
          </p:cNvSpPr>
          <p:nvPr/>
        </p:nvSpPr>
        <p:spPr bwMode="auto">
          <a:xfrm>
            <a:off x="919163" y="2792413"/>
            <a:ext cx="3808412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Барлық күштің қосындысы – тең әрекеттесуші күш – нөлдік емес мәнге ие болса, зат қозғалысты өзгертеді. </a:t>
            </a:r>
            <a:endParaRPr lang="en-US" sz="1600"/>
          </a:p>
        </p:txBody>
      </p:sp>
      <p:sp>
        <p:nvSpPr>
          <p:cNvPr id="7172" name="Text Box 5"/>
          <p:cNvSpPr txBox="1">
            <a:spLocks noChangeArrowheads="1"/>
          </p:cNvSpPr>
          <p:nvPr/>
        </p:nvSpPr>
        <p:spPr bwMode="auto">
          <a:xfrm>
            <a:off x="920750" y="933450"/>
            <a:ext cx="79057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2800" b="1"/>
              <a:t>Қозғалыстың бірінші Ньютон заңы</a:t>
            </a:r>
            <a:endParaRPr lang="en-US" sz="2800" b="1"/>
          </a:p>
        </p:txBody>
      </p:sp>
      <p:sp>
        <p:nvSpPr>
          <p:cNvPr id="129031" name="Text Box 7"/>
          <p:cNvSpPr txBox="1">
            <a:spLocks noChangeArrowheads="1"/>
          </p:cNvSpPr>
          <p:nvPr/>
        </p:nvSpPr>
        <p:spPr bwMode="auto">
          <a:xfrm>
            <a:off x="919163" y="5459413"/>
            <a:ext cx="37020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Бұл жағдайда күштер </a:t>
            </a:r>
            <a:r>
              <a:rPr lang="ru-RU" sz="1600" b="1"/>
              <a:t>тең емес.</a:t>
            </a:r>
            <a:r>
              <a:rPr lang="ru-RU" sz="1600"/>
              <a:t> </a:t>
            </a:r>
            <a:endParaRPr lang="en-US" sz="1600"/>
          </a:p>
        </p:txBody>
      </p:sp>
      <p:sp>
        <p:nvSpPr>
          <p:cNvPr id="129041" name="Text Box 17"/>
          <p:cNvSpPr txBox="1">
            <a:spLocks noChangeArrowheads="1"/>
          </p:cNvSpPr>
          <p:nvPr/>
        </p:nvSpPr>
        <p:spPr bwMode="auto">
          <a:xfrm>
            <a:off x="919163" y="4141788"/>
            <a:ext cx="37020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Қозғалыста өзгеріс болады: </a:t>
            </a:r>
            <a:endParaRPr lang="en-US" sz="1600"/>
          </a:p>
        </p:txBody>
      </p:sp>
      <p:sp>
        <p:nvSpPr>
          <p:cNvPr id="129059" name="Text Box 35"/>
          <p:cNvSpPr txBox="1">
            <a:spLocks noChangeArrowheads="1"/>
          </p:cNvSpPr>
          <p:nvPr/>
        </p:nvSpPr>
        <p:spPr bwMode="auto">
          <a:xfrm>
            <a:off x="7721600" y="6326188"/>
            <a:ext cx="1143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ru-RU" b="1"/>
              <a:t>Келесі </a:t>
            </a:r>
            <a:r>
              <a:rPr lang="en-US" b="1"/>
              <a:t>&gt;</a:t>
            </a:r>
            <a:endParaRPr lang="en-US" sz="2400"/>
          </a:p>
        </p:txBody>
      </p:sp>
      <p:grpSp>
        <p:nvGrpSpPr>
          <p:cNvPr id="2" name="Group 46"/>
          <p:cNvGrpSpPr>
            <a:grpSpLocks/>
          </p:cNvGrpSpPr>
          <p:nvPr/>
        </p:nvGrpSpPr>
        <p:grpSpPr bwMode="auto">
          <a:xfrm>
            <a:off x="4748213" y="1828800"/>
            <a:ext cx="3595687" cy="2224088"/>
            <a:chOff x="3153" y="1107"/>
            <a:chExt cx="2265" cy="1401"/>
          </a:xfrm>
        </p:grpSpPr>
        <p:pic>
          <p:nvPicPr>
            <p:cNvPr id="7183" name="Picture 38" descr="balanced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153" y="1107"/>
              <a:ext cx="2265" cy="14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184" name="Text Box 41"/>
            <p:cNvSpPr txBox="1">
              <a:spLocks noChangeArrowheads="1"/>
            </p:cNvSpPr>
            <p:nvPr/>
          </p:nvSpPr>
          <p:spPr bwMode="auto">
            <a:xfrm>
              <a:off x="3429" y="2311"/>
              <a:ext cx="137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  <a:buFont typeface="Wingdings" pitchFamily="2" charset="2"/>
                <a:buNone/>
              </a:pPr>
              <a:r>
                <a:rPr lang="ru-RU" sz="1400"/>
                <a:t>Тең </a:t>
              </a:r>
              <a:endParaRPr lang="en-US" sz="1400"/>
            </a:p>
          </p:txBody>
        </p:sp>
      </p:grpSp>
      <p:grpSp>
        <p:nvGrpSpPr>
          <p:cNvPr id="3" name="Group 47"/>
          <p:cNvGrpSpPr>
            <a:grpSpLocks/>
          </p:cNvGrpSpPr>
          <p:nvPr/>
        </p:nvGrpSpPr>
        <p:grpSpPr bwMode="auto">
          <a:xfrm>
            <a:off x="4821238" y="4130675"/>
            <a:ext cx="3595687" cy="2222500"/>
            <a:chOff x="3117" y="2602"/>
            <a:chExt cx="2265" cy="1400"/>
          </a:xfrm>
        </p:grpSpPr>
        <p:pic>
          <p:nvPicPr>
            <p:cNvPr id="7181" name="Picture 42" descr="unbalanced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117" y="2602"/>
              <a:ext cx="2265" cy="1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182" name="Text Box 45"/>
            <p:cNvSpPr txBox="1">
              <a:spLocks noChangeArrowheads="1"/>
            </p:cNvSpPr>
            <p:nvPr/>
          </p:nvSpPr>
          <p:spPr bwMode="auto">
            <a:xfrm>
              <a:off x="3429" y="3784"/>
              <a:ext cx="1376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  <a:buFont typeface="Wingdings" pitchFamily="2" charset="2"/>
                <a:buNone/>
              </a:pPr>
              <a:r>
                <a:rPr lang="ru-RU" sz="1400"/>
                <a:t>Тең емес</a:t>
              </a:r>
              <a:endParaRPr lang="en-US" sz="1400"/>
            </a:p>
          </p:txBody>
        </p:sp>
      </p:grpSp>
      <p:grpSp>
        <p:nvGrpSpPr>
          <p:cNvPr id="4" name="Group 55"/>
          <p:cNvGrpSpPr>
            <a:grpSpLocks/>
          </p:cNvGrpSpPr>
          <p:nvPr/>
        </p:nvGrpSpPr>
        <p:grpSpPr bwMode="auto">
          <a:xfrm>
            <a:off x="1249363" y="4738688"/>
            <a:ext cx="2254250" cy="525462"/>
            <a:chOff x="939" y="3003"/>
            <a:chExt cx="1420" cy="331"/>
          </a:xfrm>
        </p:grpSpPr>
        <p:sp>
          <p:nvSpPr>
            <p:cNvPr id="7179" name="AutoShape 49"/>
            <p:cNvSpPr>
              <a:spLocks noChangeArrowheads="1"/>
            </p:cNvSpPr>
            <p:nvPr/>
          </p:nvSpPr>
          <p:spPr bwMode="auto">
            <a:xfrm>
              <a:off x="966" y="3003"/>
              <a:ext cx="1381" cy="331"/>
            </a:xfrm>
            <a:prstGeom prst="roundRect">
              <a:avLst>
                <a:gd name="adj" fmla="val 14625"/>
              </a:avLst>
            </a:prstGeom>
            <a:gradFill rotWithShape="1">
              <a:gsLst>
                <a:gs pos="0">
                  <a:srgbClr val="99CCFF"/>
                </a:gs>
                <a:gs pos="100000">
                  <a:schemeClr val="bg1"/>
                </a:gs>
              </a:gsLst>
              <a:lin ang="5400000" scaled="1"/>
            </a:gradFill>
            <a:ln w="12700">
              <a:solidFill>
                <a:srgbClr val="000099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buFont typeface="Wingdings" pitchFamily="2" charset="2"/>
                <a:buNone/>
              </a:pPr>
              <a:endParaRPr lang="en-GB" sz="1400"/>
            </a:p>
          </p:txBody>
        </p:sp>
        <p:sp>
          <p:nvSpPr>
            <p:cNvPr id="7180" name="Text Box 52"/>
            <p:cNvSpPr txBox="1">
              <a:spLocks noChangeArrowheads="1"/>
            </p:cNvSpPr>
            <p:nvPr/>
          </p:nvSpPr>
          <p:spPr bwMode="auto">
            <a:xfrm>
              <a:off x="939" y="3060"/>
              <a:ext cx="142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0" hangingPunct="0">
                <a:buFont typeface="Wingdings" pitchFamily="2" charset="2"/>
                <a:buNone/>
              </a:pPr>
              <a:r>
                <a:rPr lang="en-GB" b="1"/>
                <a:t>F</a:t>
              </a:r>
              <a:r>
                <a:rPr lang="en-GB" b="1" baseline="-25000"/>
                <a:t>1</a:t>
              </a:r>
              <a:r>
                <a:rPr lang="en-GB" b="1"/>
                <a:t> + F</a:t>
              </a:r>
              <a:r>
                <a:rPr lang="en-GB" b="1" baseline="-25000"/>
                <a:t>2</a:t>
              </a:r>
              <a:r>
                <a:rPr lang="en-GB" b="1"/>
                <a:t> + … + F</a:t>
              </a:r>
              <a:r>
                <a:rPr lang="en-GB" b="1" baseline="-25000"/>
                <a:t>n</a:t>
              </a:r>
              <a:r>
                <a:rPr lang="en-GB" b="1"/>
                <a:t> </a:t>
              </a:r>
              <a:r>
                <a:rPr lang="en-US" b="1">
                  <a:latin typeface="Symbol" pitchFamily="18" charset="2"/>
                  <a:cs typeface="Arial" charset="0"/>
                </a:rPr>
                <a:t>¹</a:t>
              </a:r>
              <a:r>
                <a:rPr lang="en-US" b="1">
                  <a:cs typeface="Arial" charset="0"/>
                </a:rPr>
                <a:t> 0</a:t>
              </a:r>
            </a:p>
          </p:txBody>
        </p:sp>
      </p:grpSp>
      <p:grpSp>
        <p:nvGrpSpPr>
          <p:cNvPr id="7187" name="Group 19"/>
          <p:cNvGrpSpPr>
            <a:grpSpLocks/>
          </p:cNvGrpSpPr>
          <p:nvPr/>
        </p:nvGrpSpPr>
        <p:grpSpPr bwMode="auto">
          <a:xfrm>
            <a:off x="0" y="0"/>
            <a:ext cx="3473450" cy="1108075"/>
            <a:chOff x="4034" y="1718"/>
            <a:chExt cx="2620" cy="706"/>
          </a:xfrm>
        </p:grpSpPr>
        <p:pic>
          <p:nvPicPr>
            <p:cNvPr id="7188" name="Picture 20" descr="right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DFFFE"/>
                </a:clrFrom>
                <a:clrTo>
                  <a:srgbClr val="FDFF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94" y="1718"/>
              <a:ext cx="1660" cy="339"/>
            </a:xfrm>
            <a:prstGeom prst="rect">
              <a:avLst/>
            </a:prstGeom>
            <a:noFill/>
          </p:spPr>
        </p:pic>
        <p:pic>
          <p:nvPicPr>
            <p:cNvPr id="7189" name="Picture 21" descr="left1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BFDFC"/>
                </a:clrFrom>
                <a:clrTo>
                  <a:srgbClr val="FBFDFC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1718"/>
              <a:ext cx="964" cy="339"/>
            </a:xfrm>
            <a:prstGeom prst="rect">
              <a:avLst/>
            </a:prstGeom>
            <a:noFill/>
          </p:spPr>
        </p:pic>
        <p:pic>
          <p:nvPicPr>
            <p:cNvPr id="7190" name="Picture 22" descr="left2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2052"/>
              <a:ext cx="833" cy="99"/>
            </a:xfrm>
            <a:prstGeom prst="rect">
              <a:avLst/>
            </a:prstGeom>
            <a:noFill/>
          </p:spPr>
        </p:pic>
        <p:pic>
          <p:nvPicPr>
            <p:cNvPr id="7191" name="Picture 23" descr="left3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6" y="2145"/>
              <a:ext cx="784" cy="100"/>
            </a:xfrm>
            <a:prstGeom prst="rect">
              <a:avLst/>
            </a:prstGeom>
            <a:noFill/>
          </p:spPr>
        </p:pic>
        <p:pic>
          <p:nvPicPr>
            <p:cNvPr id="7192" name="Picture 24" descr="left4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244"/>
              <a:ext cx="702" cy="118"/>
            </a:xfrm>
            <a:prstGeom prst="rect">
              <a:avLst/>
            </a:prstGeom>
            <a:noFill/>
          </p:spPr>
        </p:pic>
        <p:pic>
          <p:nvPicPr>
            <p:cNvPr id="7193" name="Picture 25" descr="left5"/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357"/>
              <a:ext cx="447" cy="67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9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9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9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29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29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28" grpId="0" autoUpdateAnimBg="0"/>
      <p:bldP spid="129027" grpId="0" autoUpdateAnimBg="0"/>
      <p:bldP spid="129031" grpId="0" autoUpdateAnimBg="0"/>
      <p:bldP spid="129041" grpId="0" autoUpdateAnimBg="0"/>
      <p:bldP spid="129059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8194" name="Text Box 5"/>
          <p:cNvSpPr txBox="1">
            <a:spLocks noChangeArrowheads="1"/>
          </p:cNvSpPr>
          <p:nvPr/>
        </p:nvSpPr>
        <p:spPr bwMode="auto">
          <a:xfrm>
            <a:off x="920750" y="933450"/>
            <a:ext cx="79057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2800" b="1"/>
              <a:t>Қозғалыстың бірінші Ньютон заңы</a:t>
            </a:r>
            <a:endParaRPr lang="en-US" sz="2800" b="1"/>
          </a:p>
        </p:txBody>
      </p:sp>
      <p:sp>
        <p:nvSpPr>
          <p:cNvPr id="131081" name="Text Box 9"/>
          <p:cNvSpPr txBox="1">
            <a:spLocks noChangeArrowheads="1"/>
          </p:cNvSpPr>
          <p:nvPr/>
        </p:nvSpPr>
        <p:spPr bwMode="auto">
          <a:xfrm>
            <a:off x="919163" y="1687513"/>
            <a:ext cx="37020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Осыдан, зат (көк шар) тыныштық жағдайында болады…</a:t>
            </a:r>
            <a:endParaRPr lang="en-US" sz="1600"/>
          </a:p>
        </p:txBody>
      </p:sp>
      <p:sp>
        <p:nvSpPr>
          <p:cNvPr id="131082" name="Text Box 10"/>
          <p:cNvSpPr txBox="1">
            <a:spLocks noChangeArrowheads="1"/>
          </p:cNvSpPr>
          <p:nvPr/>
        </p:nvSpPr>
        <p:spPr bwMode="auto">
          <a:xfrm>
            <a:off x="919163" y="2757488"/>
            <a:ext cx="370205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/>
              <a:t>… </a:t>
            </a:r>
            <a:r>
              <a:rPr lang="kk-KZ" sz="1600"/>
              <a:t>және түзу сызықпен қозғалатын  дене (сары шар) қозғалысын сол бағытта, сол жылдамдықпен жалғастырады...</a:t>
            </a:r>
            <a:endParaRPr lang="en-US" sz="1600"/>
          </a:p>
        </p:txBody>
      </p:sp>
      <p:sp>
        <p:nvSpPr>
          <p:cNvPr id="131083" name="Text Box 11"/>
          <p:cNvSpPr txBox="1">
            <a:spLocks noChangeArrowheads="1"/>
          </p:cNvSpPr>
          <p:nvPr/>
        </p:nvSpPr>
        <p:spPr bwMode="auto">
          <a:xfrm>
            <a:off x="919163" y="5630863"/>
            <a:ext cx="7829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Б</a:t>
            </a:r>
            <a:r>
              <a:rPr lang="kk-KZ" sz="1600"/>
              <a:t>ұ</a:t>
            </a:r>
            <a:r>
              <a:rPr lang="ru-RU" sz="1600"/>
              <a:t>л Ньютон қозғалысының бірінші заңы деп аталады. </a:t>
            </a:r>
            <a:endParaRPr lang="en-US" sz="1600"/>
          </a:p>
        </p:txBody>
      </p:sp>
      <p:sp>
        <p:nvSpPr>
          <p:cNvPr id="131088" name="Text Box 16"/>
          <p:cNvSpPr txBox="1">
            <a:spLocks noChangeArrowheads="1"/>
          </p:cNvSpPr>
          <p:nvPr/>
        </p:nvSpPr>
        <p:spPr bwMode="auto">
          <a:xfrm>
            <a:off x="919163" y="4316413"/>
            <a:ext cx="370205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/>
              <a:t>… </a:t>
            </a:r>
            <a:r>
              <a:rPr lang="kk-KZ" sz="1600"/>
              <a:t>егер тек сыртқы немесе тең емес күштер (бұл жағдайда соқтығысу) оған әсер етпесе. </a:t>
            </a:r>
            <a:endParaRPr lang="en-US" sz="1600"/>
          </a:p>
        </p:txBody>
      </p:sp>
      <p:sp>
        <p:nvSpPr>
          <p:cNvPr id="131089" name="Text Box 17"/>
          <p:cNvSpPr txBox="1">
            <a:spLocks noChangeArrowheads="1"/>
          </p:cNvSpPr>
          <p:nvPr/>
        </p:nvSpPr>
        <p:spPr bwMode="auto">
          <a:xfrm>
            <a:off x="7613650" y="6326188"/>
            <a:ext cx="125095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ru-RU" b="1"/>
              <a:t>Келесі</a:t>
            </a:r>
            <a:r>
              <a:rPr lang="en-US" b="1"/>
              <a:t> &gt;</a:t>
            </a:r>
            <a:endParaRPr lang="en-US" sz="2400"/>
          </a:p>
        </p:txBody>
      </p:sp>
      <p:pic>
        <p:nvPicPr>
          <p:cNvPr id="131090" name="Picture 18" descr="two pool balls 01"/>
          <p:cNvPicPr>
            <a:picLocks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4708525" y="1814513"/>
            <a:ext cx="3943350" cy="3225800"/>
          </a:xfrm>
          <a:noFill/>
        </p:spPr>
      </p:pic>
      <p:pic>
        <p:nvPicPr>
          <p:cNvPr id="131092" name="Picture 20" descr="two pool balls 0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08525" y="1812925"/>
            <a:ext cx="3940175" cy="322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1095" name="Picture 23" descr="two pool balls 0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08525" y="1812925"/>
            <a:ext cx="3940175" cy="322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205" name="Group 13"/>
          <p:cNvGrpSpPr>
            <a:grpSpLocks/>
          </p:cNvGrpSpPr>
          <p:nvPr/>
        </p:nvGrpSpPr>
        <p:grpSpPr bwMode="auto">
          <a:xfrm>
            <a:off x="0" y="0"/>
            <a:ext cx="3473450" cy="1108075"/>
            <a:chOff x="4034" y="1718"/>
            <a:chExt cx="2620" cy="706"/>
          </a:xfrm>
        </p:grpSpPr>
        <p:pic>
          <p:nvPicPr>
            <p:cNvPr id="8206" name="Picture 14" descr="right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DFFFE"/>
                </a:clrFrom>
                <a:clrTo>
                  <a:srgbClr val="FDFF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94" y="1718"/>
              <a:ext cx="1660" cy="339"/>
            </a:xfrm>
            <a:prstGeom prst="rect">
              <a:avLst/>
            </a:prstGeom>
            <a:noFill/>
          </p:spPr>
        </p:pic>
        <p:pic>
          <p:nvPicPr>
            <p:cNvPr id="8207" name="Picture 15" descr="left1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BFDFC"/>
                </a:clrFrom>
                <a:clrTo>
                  <a:srgbClr val="FBFDFC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1718"/>
              <a:ext cx="964" cy="339"/>
            </a:xfrm>
            <a:prstGeom prst="rect">
              <a:avLst/>
            </a:prstGeom>
            <a:noFill/>
          </p:spPr>
        </p:pic>
        <p:pic>
          <p:nvPicPr>
            <p:cNvPr id="8208" name="Picture 16" descr="left2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2052"/>
              <a:ext cx="833" cy="99"/>
            </a:xfrm>
            <a:prstGeom prst="rect">
              <a:avLst/>
            </a:prstGeom>
            <a:noFill/>
          </p:spPr>
        </p:pic>
        <p:pic>
          <p:nvPicPr>
            <p:cNvPr id="8209" name="Picture 17" descr="left3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6" y="2145"/>
              <a:ext cx="784" cy="100"/>
            </a:xfrm>
            <a:prstGeom prst="rect">
              <a:avLst/>
            </a:prstGeom>
            <a:noFill/>
          </p:spPr>
        </p:pic>
        <p:pic>
          <p:nvPicPr>
            <p:cNvPr id="8210" name="Picture 18" descr="left4"/>
            <p:cNvPicPr>
              <a:picLocks noChangeAspect="1" noChangeArrowheads="1"/>
            </p:cNvPicPr>
            <p:nvPr/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244"/>
              <a:ext cx="702" cy="118"/>
            </a:xfrm>
            <a:prstGeom prst="rect">
              <a:avLst/>
            </a:prstGeom>
            <a:noFill/>
          </p:spPr>
        </p:pic>
        <p:pic>
          <p:nvPicPr>
            <p:cNvPr id="8211" name="Picture 19" descr="left5"/>
            <p:cNvPicPr>
              <a:picLocks noChangeAspect="1" noChangeArrowheads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357"/>
              <a:ext cx="447" cy="67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1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31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1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31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1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31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081" grpId="0" autoUpdateAnimBg="0"/>
      <p:bldP spid="131082" grpId="0" autoUpdateAnimBg="0"/>
      <p:bldP spid="131083" grpId="0" autoUpdateAnimBg="0"/>
      <p:bldP spid="131088" grpId="0" autoUpdateAnimBg="0"/>
      <p:bldP spid="131089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pic>
        <p:nvPicPr>
          <p:cNvPr id="133138" name="Picture 18" descr="box on table 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56138" y="2003425"/>
            <a:ext cx="4127500" cy="411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919163" y="933450"/>
            <a:ext cx="79057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2800" b="1"/>
              <a:t>Қозғалыстың үшінші Ньютон заңы</a:t>
            </a:r>
            <a:r>
              <a:rPr lang="ru-RU" sz="2800"/>
              <a:t> </a:t>
            </a:r>
            <a:endParaRPr lang="en-US" sz="2800" b="1"/>
          </a:p>
        </p:txBody>
      </p:sp>
      <p:sp>
        <p:nvSpPr>
          <p:cNvPr id="133125" name="Text Box 5"/>
          <p:cNvSpPr txBox="1">
            <a:spLocks noChangeArrowheads="1"/>
          </p:cNvSpPr>
          <p:nvPr/>
        </p:nvSpPr>
        <p:spPr bwMode="auto">
          <a:xfrm>
            <a:off x="919163" y="1687513"/>
            <a:ext cx="380523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Енді қорапты үстелдің үстінде жатыр деп ойлаңыз. </a:t>
            </a:r>
            <a:endParaRPr lang="en-US" sz="1600"/>
          </a:p>
        </p:txBody>
      </p:sp>
      <p:sp>
        <p:nvSpPr>
          <p:cNvPr id="133126" name="Text Box 6"/>
          <p:cNvSpPr txBox="1">
            <a:spLocks noChangeArrowheads="1"/>
          </p:cNvSpPr>
          <p:nvPr/>
        </p:nvSpPr>
        <p:spPr bwMode="auto">
          <a:xfrm>
            <a:off x="919163" y="2401888"/>
            <a:ext cx="4146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Оған қандай күштер әсер етеді? </a:t>
            </a:r>
            <a:endParaRPr lang="en-US" sz="1600"/>
          </a:p>
        </p:txBody>
      </p:sp>
      <p:sp>
        <p:nvSpPr>
          <p:cNvPr id="133127" name="Text Box 7"/>
          <p:cNvSpPr txBox="1">
            <a:spLocks noChangeArrowheads="1"/>
          </p:cNvSpPr>
          <p:nvPr/>
        </p:nvSpPr>
        <p:spPr bwMode="auto">
          <a:xfrm>
            <a:off x="919163" y="2871788"/>
            <a:ext cx="33083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7800" indent="-177800" eaLnBrk="0" hangingPunct="0">
              <a:spcBef>
                <a:spcPct val="50000"/>
              </a:spcBef>
            </a:pPr>
            <a:r>
              <a:rPr lang="en-US" sz="1600"/>
              <a:t> - </a:t>
            </a:r>
            <a:r>
              <a:rPr lang="kk-KZ" sz="1600"/>
              <a:t>төменге әсер ететін күш: </a:t>
            </a:r>
            <a:r>
              <a:rPr lang="kk-KZ" sz="1600" b="1"/>
              <a:t>Салмақ</a:t>
            </a:r>
            <a:r>
              <a:rPr lang="kk-KZ" sz="1600"/>
              <a:t> (тартылыс күші)</a:t>
            </a:r>
            <a:endParaRPr lang="en-US" sz="1600"/>
          </a:p>
        </p:txBody>
      </p:sp>
      <p:sp>
        <p:nvSpPr>
          <p:cNvPr id="133131" name="Text Box 11"/>
          <p:cNvSpPr txBox="1">
            <a:spLocks noChangeArrowheads="1"/>
          </p:cNvSpPr>
          <p:nvPr/>
        </p:nvSpPr>
        <p:spPr bwMode="auto">
          <a:xfrm>
            <a:off x="919163" y="3586163"/>
            <a:ext cx="36766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Қорап неге қозғалмайды? </a:t>
            </a:r>
            <a:endParaRPr lang="en-US" sz="1600"/>
          </a:p>
        </p:txBody>
      </p:sp>
      <p:sp>
        <p:nvSpPr>
          <p:cNvPr id="133133" name="Text Box 13"/>
          <p:cNvSpPr txBox="1">
            <a:spLocks noChangeArrowheads="1"/>
          </p:cNvSpPr>
          <p:nvPr/>
        </p:nvSpPr>
        <p:spPr bwMode="auto">
          <a:xfrm>
            <a:off x="919163" y="4056063"/>
            <a:ext cx="3821112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Қорап өз салмағымен үстелге қысым көрсетеді. Ол сондай-ақ қозғалмайды, яғни үстелден қорапқа әсер ететін тең және қарама-қарсы күш болуы қажет. </a:t>
            </a:r>
            <a:endParaRPr lang="en-US" sz="1600"/>
          </a:p>
        </p:txBody>
      </p:sp>
      <p:sp>
        <p:nvSpPr>
          <p:cNvPr id="133135" name="Text Box 15"/>
          <p:cNvSpPr txBox="1">
            <a:spLocks noChangeArrowheads="1"/>
          </p:cNvSpPr>
          <p:nvPr/>
        </p:nvSpPr>
        <p:spPr bwMode="auto">
          <a:xfrm>
            <a:off x="919163" y="5505450"/>
            <a:ext cx="3730625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Бұл күш қарама-қайшылық немесе </a:t>
            </a:r>
            <a:r>
              <a:rPr lang="ru-RU" sz="1600" b="1"/>
              <a:t>қалыпты күш</a:t>
            </a:r>
            <a:r>
              <a:rPr lang="ru-RU" sz="1600"/>
              <a:t> деп аталады </a:t>
            </a:r>
            <a:r>
              <a:rPr lang="en-US" sz="1600"/>
              <a:t>(</a:t>
            </a:r>
            <a:r>
              <a:rPr lang="kk-KZ" sz="1600"/>
              <a:t>өйткені ол үстелдің үстімен тік бұрыш бойынша әрекет етеді</a:t>
            </a:r>
            <a:r>
              <a:rPr lang="en-US" sz="1600"/>
              <a:t>).</a:t>
            </a:r>
          </a:p>
        </p:txBody>
      </p:sp>
      <p:sp>
        <p:nvSpPr>
          <p:cNvPr id="133139" name="Text Box 19"/>
          <p:cNvSpPr txBox="1">
            <a:spLocks noChangeArrowheads="1"/>
          </p:cNvSpPr>
          <p:nvPr/>
        </p:nvSpPr>
        <p:spPr bwMode="auto">
          <a:xfrm>
            <a:off x="7615238" y="6326188"/>
            <a:ext cx="1249362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ru-RU" b="1"/>
              <a:t>Келесі</a:t>
            </a:r>
            <a:r>
              <a:rPr lang="en-US" b="1"/>
              <a:t> &gt;</a:t>
            </a:r>
            <a:endParaRPr lang="en-US" sz="2400"/>
          </a:p>
        </p:txBody>
      </p:sp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6719888" y="3387725"/>
            <a:ext cx="1087437" cy="1846263"/>
            <a:chOff x="4264" y="2064"/>
            <a:chExt cx="685" cy="1163"/>
          </a:xfrm>
        </p:grpSpPr>
        <p:sp>
          <p:nvSpPr>
            <p:cNvPr id="9231" name="Line 24"/>
            <p:cNvSpPr>
              <a:spLocks noChangeShapeType="1"/>
            </p:cNvSpPr>
            <p:nvPr/>
          </p:nvSpPr>
          <p:spPr bwMode="auto">
            <a:xfrm>
              <a:off x="4264" y="2064"/>
              <a:ext cx="0" cy="115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9232" name="Text Box 25"/>
            <p:cNvSpPr txBox="1">
              <a:spLocks noChangeArrowheads="1"/>
            </p:cNvSpPr>
            <p:nvPr/>
          </p:nvSpPr>
          <p:spPr bwMode="auto">
            <a:xfrm>
              <a:off x="4296" y="3035"/>
              <a:ext cx="65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  <a:buFont typeface="Wingdings" pitchFamily="2" charset="2"/>
                <a:buNone/>
              </a:pPr>
              <a:r>
                <a:rPr lang="ru-RU" sz="1400">
                  <a:solidFill>
                    <a:srgbClr val="FF3300"/>
                  </a:solidFill>
                </a:rPr>
                <a:t>Салмақ </a:t>
              </a:r>
              <a:endParaRPr lang="en-US" sz="1400">
                <a:solidFill>
                  <a:srgbClr val="FF3300"/>
                </a:solidFill>
              </a:endParaRPr>
            </a:p>
          </p:txBody>
        </p:sp>
      </p:grpSp>
      <p:grpSp>
        <p:nvGrpSpPr>
          <p:cNvPr id="3" name="Group 30"/>
          <p:cNvGrpSpPr>
            <a:grpSpLocks/>
          </p:cNvGrpSpPr>
          <p:nvPr/>
        </p:nvGrpSpPr>
        <p:grpSpPr bwMode="auto">
          <a:xfrm>
            <a:off x="6761163" y="1814513"/>
            <a:ext cx="1622425" cy="1881187"/>
            <a:chOff x="4297" y="996"/>
            <a:chExt cx="1022" cy="1185"/>
          </a:xfrm>
        </p:grpSpPr>
        <p:sp>
          <p:nvSpPr>
            <p:cNvPr id="9229" name="Text Box 22"/>
            <p:cNvSpPr txBox="1">
              <a:spLocks noChangeArrowheads="1"/>
            </p:cNvSpPr>
            <p:nvPr/>
          </p:nvSpPr>
          <p:spPr bwMode="auto">
            <a:xfrm>
              <a:off x="4330" y="996"/>
              <a:ext cx="989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  <a:buFont typeface="Wingdings" pitchFamily="2" charset="2"/>
                <a:buNone/>
              </a:pPr>
              <a:r>
                <a:rPr lang="ru-RU" sz="1400">
                  <a:solidFill>
                    <a:srgbClr val="009900"/>
                  </a:solidFill>
                </a:rPr>
                <a:t>Қалыпты күш</a:t>
              </a:r>
              <a:endParaRPr lang="en-US" sz="1400">
                <a:solidFill>
                  <a:srgbClr val="009900"/>
                </a:solidFill>
              </a:endParaRPr>
            </a:p>
          </p:txBody>
        </p:sp>
        <p:sp>
          <p:nvSpPr>
            <p:cNvPr id="9230" name="Line 28"/>
            <p:cNvSpPr>
              <a:spLocks noChangeShapeType="1"/>
            </p:cNvSpPr>
            <p:nvPr/>
          </p:nvSpPr>
          <p:spPr bwMode="auto">
            <a:xfrm flipV="1">
              <a:off x="4297" y="1029"/>
              <a:ext cx="0" cy="1152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ru-RU"/>
            </a:p>
          </p:txBody>
        </p:sp>
      </p:grpSp>
      <p:grpSp>
        <p:nvGrpSpPr>
          <p:cNvPr id="9235" name="Group 19"/>
          <p:cNvGrpSpPr>
            <a:grpSpLocks/>
          </p:cNvGrpSpPr>
          <p:nvPr/>
        </p:nvGrpSpPr>
        <p:grpSpPr bwMode="auto">
          <a:xfrm>
            <a:off x="0" y="0"/>
            <a:ext cx="3473450" cy="1108075"/>
            <a:chOff x="4034" y="1718"/>
            <a:chExt cx="2620" cy="706"/>
          </a:xfrm>
        </p:grpSpPr>
        <p:pic>
          <p:nvPicPr>
            <p:cNvPr id="9236" name="Picture 20" descr="right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DFFFE"/>
                </a:clrFrom>
                <a:clrTo>
                  <a:srgbClr val="FDFF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94" y="1718"/>
              <a:ext cx="1660" cy="339"/>
            </a:xfrm>
            <a:prstGeom prst="rect">
              <a:avLst/>
            </a:prstGeom>
            <a:noFill/>
          </p:spPr>
        </p:pic>
        <p:pic>
          <p:nvPicPr>
            <p:cNvPr id="9237" name="Picture 21" descr="left1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BFDFC"/>
                </a:clrFrom>
                <a:clrTo>
                  <a:srgbClr val="FBFDFC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1718"/>
              <a:ext cx="964" cy="339"/>
            </a:xfrm>
            <a:prstGeom prst="rect">
              <a:avLst/>
            </a:prstGeom>
            <a:noFill/>
          </p:spPr>
        </p:pic>
        <p:pic>
          <p:nvPicPr>
            <p:cNvPr id="9238" name="Picture 22" descr="left2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2052"/>
              <a:ext cx="833" cy="99"/>
            </a:xfrm>
            <a:prstGeom prst="rect">
              <a:avLst/>
            </a:prstGeom>
            <a:noFill/>
          </p:spPr>
        </p:pic>
        <p:pic>
          <p:nvPicPr>
            <p:cNvPr id="9239" name="Picture 23" descr="left3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6" y="2145"/>
              <a:ext cx="784" cy="100"/>
            </a:xfrm>
            <a:prstGeom prst="rect">
              <a:avLst/>
            </a:prstGeom>
            <a:noFill/>
          </p:spPr>
        </p:pic>
        <p:pic>
          <p:nvPicPr>
            <p:cNvPr id="9240" name="Picture 24" descr="left4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244"/>
              <a:ext cx="702" cy="118"/>
            </a:xfrm>
            <a:prstGeom prst="rect">
              <a:avLst/>
            </a:prstGeom>
            <a:noFill/>
          </p:spPr>
        </p:pic>
        <p:pic>
          <p:nvPicPr>
            <p:cNvPr id="9241" name="Picture 25" descr="left5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357"/>
              <a:ext cx="447" cy="67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33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3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3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3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3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33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33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25" grpId="0" autoUpdateAnimBg="0"/>
      <p:bldP spid="133126" grpId="0" autoUpdateAnimBg="0"/>
      <p:bldP spid="133127" grpId="0" autoUpdateAnimBg="0"/>
      <p:bldP spid="133131" grpId="0" autoUpdateAnimBg="0"/>
      <p:bldP spid="133133" grpId="0" autoUpdateAnimBg="0"/>
      <p:bldP spid="133135" grpId="0" autoUpdateAnimBg="0"/>
      <p:bldP spid="133139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№1 Ю.Сареми атындағы мектеп-гимназиясы физика пәні мұғалімі Ибрагимшиков Умид</a:t>
            </a:r>
          </a:p>
        </p:txBody>
      </p:sp>
      <p:sp>
        <p:nvSpPr>
          <p:cNvPr id="10242" name="Text Box 3"/>
          <p:cNvSpPr txBox="1">
            <a:spLocks noChangeArrowheads="1"/>
          </p:cNvSpPr>
          <p:nvPr/>
        </p:nvSpPr>
        <p:spPr bwMode="auto">
          <a:xfrm>
            <a:off x="920750" y="933450"/>
            <a:ext cx="79057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2800" b="1"/>
              <a:t>Қозғалыстың үшінші Ньютон заңы</a:t>
            </a:r>
            <a:endParaRPr lang="en-US" sz="2800" b="1"/>
          </a:p>
        </p:txBody>
      </p:sp>
      <p:sp>
        <p:nvSpPr>
          <p:cNvPr id="135173" name="Text Box 5"/>
          <p:cNvSpPr txBox="1">
            <a:spLocks noChangeArrowheads="1"/>
          </p:cNvSpPr>
          <p:nvPr/>
        </p:nvSpPr>
        <p:spPr bwMode="auto">
          <a:xfrm>
            <a:off x="919163" y="1687513"/>
            <a:ext cx="4171950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Осы күштердің мәні бірдей болғандықтан және қарама-қарсы бағытта әсер еткендіктен, ол бір-бірін теңестіреді. Қорап тепе-теңдікте тұр. </a:t>
            </a:r>
            <a:endParaRPr lang="en-US" sz="1600"/>
          </a:p>
        </p:txBody>
      </p:sp>
      <p:sp>
        <p:nvSpPr>
          <p:cNvPr id="135174" name="Text Box 6"/>
          <p:cNvSpPr txBox="1">
            <a:spLocks noChangeArrowheads="1"/>
          </p:cNvSpPr>
          <p:nvPr/>
        </p:nvSpPr>
        <p:spPr bwMode="auto">
          <a:xfrm>
            <a:off x="920750" y="3224213"/>
            <a:ext cx="40576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Тең әсер ететін күш нөлге тең, сонымен қорап тыныштық жағдайында тұр. </a:t>
            </a:r>
            <a:endParaRPr lang="en-US" sz="1600"/>
          </a:p>
        </p:txBody>
      </p:sp>
      <p:sp>
        <p:nvSpPr>
          <p:cNvPr id="135180" name="Text Box 12"/>
          <p:cNvSpPr txBox="1">
            <a:spLocks noChangeArrowheads="1"/>
          </p:cNvSpPr>
          <p:nvPr/>
        </p:nvSpPr>
        <p:spPr bwMode="auto">
          <a:xfrm>
            <a:off x="920750" y="4370388"/>
            <a:ext cx="44513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/>
              <a:t>Бұл </a:t>
            </a:r>
            <a:r>
              <a:rPr lang="ru-RU" sz="1600" b="1"/>
              <a:t>Ньютон қозғалысының үшінші заңы</a:t>
            </a:r>
            <a:r>
              <a:rPr lang="ru-RU" sz="1600"/>
              <a:t> деп аталады, және былай анықталады: </a:t>
            </a:r>
            <a:endParaRPr lang="en-US" sz="1600"/>
          </a:p>
        </p:txBody>
      </p:sp>
      <p:sp>
        <p:nvSpPr>
          <p:cNvPr id="135181" name="Text Box 13"/>
          <p:cNvSpPr txBox="1">
            <a:spLocks noChangeArrowheads="1"/>
          </p:cNvSpPr>
          <p:nvPr/>
        </p:nvSpPr>
        <p:spPr bwMode="auto">
          <a:xfrm>
            <a:off x="920750" y="5516563"/>
            <a:ext cx="7829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ru-RU" sz="1600" b="1"/>
              <a:t>Әрбір қозғалысқа тең, бірақ қарама-қайшы қарсылық бар. </a:t>
            </a:r>
            <a:endParaRPr lang="en-US" sz="1600" b="1"/>
          </a:p>
        </p:txBody>
      </p:sp>
      <p:sp>
        <p:nvSpPr>
          <p:cNvPr id="135184" name="Text Box 16"/>
          <p:cNvSpPr txBox="1">
            <a:spLocks noChangeArrowheads="1"/>
          </p:cNvSpPr>
          <p:nvPr/>
        </p:nvSpPr>
        <p:spPr bwMode="auto">
          <a:xfrm>
            <a:off x="7694613" y="6326188"/>
            <a:ext cx="11699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1" tIns="45715" rIns="91431" bIns="45715"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ru-RU" b="1"/>
              <a:t>Келесі </a:t>
            </a:r>
            <a:r>
              <a:rPr lang="en-US" b="1"/>
              <a:t>&gt;</a:t>
            </a:r>
            <a:endParaRPr lang="en-US" sz="2400"/>
          </a:p>
        </p:txBody>
      </p:sp>
      <p:grpSp>
        <p:nvGrpSpPr>
          <p:cNvPr id="2" name="Group 27"/>
          <p:cNvGrpSpPr>
            <a:grpSpLocks/>
          </p:cNvGrpSpPr>
          <p:nvPr/>
        </p:nvGrpSpPr>
        <p:grpSpPr bwMode="auto">
          <a:xfrm>
            <a:off x="5345113" y="1754188"/>
            <a:ext cx="3225800" cy="3082925"/>
            <a:chOff x="3447" y="1105"/>
            <a:chExt cx="2032" cy="1942"/>
          </a:xfrm>
        </p:grpSpPr>
        <p:pic>
          <p:nvPicPr>
            <p:cNvPr id="10249" name="Picture 19" descr="box on table 0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447" y="1158"/>
              <a:ext cx="1897" cy="18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50" name="Line 21"/>
            <p:cNvSpPr>
              <a:spLocks noChangeShapeType="1"/>
            </p:cNvSpPr>
            <p:nvPr/>
          </p:nvSpPr>
          <p:spPr bwMode="auto">
            <a:xfrm flipV="1">
              <a:off x="4436" y="1105"/>
              <a:ext cx="0" cy="824"/>
            </a:xfrm>
            <a:prstGeom prst="line">
              <a:avLst/>
            </a:prstGeom>
            <a:noFill/>
            <a:ln w="38100">
              <a:solidFill>
                <a:srgbClr val="009900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10251" name="Text Box 22"/>
            <p:cNvSpPr txBox="1">
              <a:spLocks noChangeArrowheads="1"/>
            </p:cNvSpPr>
            <p:nvPr/>
          </p:nvSpPr>
          <p:spPr bwMode="auto">
            <a:xfrm>
              <a:off x="4441" y="1191"/>
              <a:ext cx="1038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  <a:buFont typeface="Wingdings" pitchFamily="2" charset="2"/>
                <a:buNone/>
              </a:pPr>
              <a:r>
                <a:rPr lang="ru-RU" sz="1400">
                  <a:solidFill>
                    <a:srgbClr val="009900"/>
                  </a:solidFill>
                </a:rPr>
                <a:t>Қалыпты күш</a:t>
              </a:r>
              <a:endParaRPr lang="en-US" sz="1400">
                <a:solidFill>
                  <a:srgbClr val="009900"/>
                </a:solidFill>
              </a:endParaRPr>
            </a:p>
          </p:txBody>
        </p:sp>
        <p:sp>
          <p:nvSpPr>
            <p:cNvPr id="10252" name="Line 24"/>
            <p:cNvSpPr>
              <a:spLocks noChangeShapeType="1"/>
            </p:cNvSpPr>
            <p:nvPr/>
          </p:nvSpPr>
          <p:spPr bwMode="auto">
            <a:xfrm>
              <a:off x="4408" y="1755"/>
              <a:ext cx="0" cy="841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</p:spPr>
          <p:txBody>
            <a:bodyPr>
              <a:spAutoFit/>
            </a:bodyPr>
            <a:lstStyle/>
            <a:p>
              <a:endParaRPr lang="ru-RU"/>
            </a:p>
          </p:txBody>
        </p:sp>
        <p:sp>
          <p:nvSpPr>
            <p:cNvPr id="10253" name="Text Box 25"/>
            <p:cNvSpPr txBox="1">
              <a:spLocks noChangeArrowheads="1"/>
            </p:cNvSpPr>
            <p:nvPr/>
          </p:nvSpPr>
          <p:spPr bwMode="auto">
            <a:xfrm>
              <a:off x="4424" y="2449"/>
              <a:ext cx="58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  <a:buFont typeface="Wingdings" pitchFamily="2" charset="2"/>
                <a:buNone/>
              </a:pPr>
              <a:r>
                <a:rPr lang="ru-RU" sz="1400">
                  <a:solidFill>
                    <a:srgbClr val="FF3300"/>
                  </a:solidFill>
                </a:rPr>
                <a:t>Салмақ </a:t>
              </a:r>
              <a:endParaRPr lang="en-US" sz="1400">
                <a:solidFill>
                  <a:srgbClr val="FF3300"/>
                </a:solidFill>
              </a:endParaRPr>
            </a:p>
          </p:txBody>
        </p:sp>
      </p:grpSp>
      <p:grpSp>
        <p:nvGrpSpPr>
          <p:cNvPr id="10256" name="Group 16"/>
          <p:cNvGrpSpPr>
            <a:grpSpLocks/>
          </p:cNvGrpSpPr>
          <p:nvPr/>
        </p:nvGrpSpPr>
        <p:grpSpPr bwMode="auto">
          <a:xfrm>
            <a:off x="0" y="0"/>
            <a:ext cx="3473450" cy="1108075"/>
            <a:chOff x="4034" y="1718"/>
            <a:chExt cx="2620" cy="706"/>
          </a:xfrm>
        </p:grpSpPr>
        <p:pic>
          <p:nvPicPr>
            <p:cNvPr id="10257" name="Picture 17" descr="right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DFFFE"/>
                </a:clrFrom>
                <a:clrTo>
                  <a:srgbClr val="FDFF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994" y="1718"/>
              <a:ext cx="1660" cy="339"/>
            </a:xfrm>
            <a:prstGeom prst="rect">
              <a:avLst/>
            </a:prstGeom>
            <a:noFill/>
          </p:spPr>
        </p:pic>
        <p:pic>
          <p:nvPicPr>
            <p:cNvPr id="10258" name="Picture 18" descr="left1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BFDFC"/>
                </a:clrFrom>
                <a:clrTo>
                  <a:srgbClr val="FBFDFC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1718"/>
              <a:ext cx="964" cy="339"/>
            </a:xfrm>
            <a:prstGeom prst="rect">
              <a:avLst/>
            </a:prstGeom>
            <a:noFill/>
          </p:spPr>
        </p:pic>
        <p:pic>
          <p:nvPicPr>
            <p:cNvPr id="10259" name="Picture 19" descr="left2"/>
            <p:cNvPicPr>
              <a:picLocks noChangeAspect="1" noChangeArrowheads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4" y="2052"/>
              <a:ext cx="833" cy="99"/>
            </a:xfrm>
            <a:prstGeom prst="rect">
              <a:avLst/>
            </a:prstGeom>
            <a:noFill/>
          </p:spPr>
        </p:pic>
        <p:pic>
          <p:nvPicPr>
            <p:cNvPr id="10260" name="Picture 20" descr="left3"/>
            <p:cNvPicPr>
              <a:picLocks noChangeAspect="1" noChangeArrowheads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6" y="2145"/>
              <a:ext cx="784" cy="100"/>
            </a:xfrm>
            <a:prstGeom prst="rect">
              <a:avLst/>
            </a:prstGeom>
            <a:noFill/>
          </p:spPr>
        </p:pic>
        <p:pic>
          <p:nvPicPr>
            <p:cNvPr id="10261" name="Picture 21" descr="left4"/>
            <p:cNvPicPr>
              <a:picLocks noChangeAspect="1" noChangeArrowheads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244"/>
              <a:ext cx="702" cy="118"/>
            </a:xfrm>
            <a:prstGeom prst="rect">
              <a:avLst/>
            </a:prstGeom>
            <a:noFill/>
          </p:spPr>
        </p:pic>
        <p:pic>
          <p:nvPicPr>
            <p:cNvPr id="10262" name="Picture 22" descr="left5"/>
            <p:cNvPicPr>
              <a:picLocks noChangeAspect="1" noChangeArrowheads="1"/>
            </p:cNvPicPr>
            <p:nvPr/>
          </p:nvPicPr>
          <p:blipFill>
            <a:blip r:embed="rId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038" y="2357"/>
              <a:ext cx="447" cy="67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5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5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5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5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35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173" grpId="0" autoUpdateAnimBg="0"/>
      <p:bldP spid="135174" grpId="0" autoUpdateAnimBg="0"/>
      <p:bldP spid="135180" grpId="0" autoUpdateAnimBg="0"/>
      <p:bldP spid="135181" grpId="0" autoUpdateAnimBg="0"/>
      <p:bldP spid="135184" grpId="0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QUESTION" val="1_1"/>
  <p:tag name="ANSWER" val="B"/>
  <p:tag name="POLL" val="Fals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#Q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#A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#B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#C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#D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#E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#F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QUESTION" val="1_3"/>
  <p:tag name="ANSWER" val="D"/>
  <p:tag name="POLL" val="Fals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#Q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#A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#Q#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#B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#C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#D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#E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#F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QUESTION" val="1_4"/>
  <p:tag name="ANSWER" val="A"/>
  <p:tag name="POLL" val="Fals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#Q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#A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#B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#C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#A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#D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#E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#F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QUESTION" val="1_5"/>
  <p:tag name="ANSWER" val="D"/>
  <p:tag name="POLL" val="Fals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#Q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#A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#B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#C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#D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#E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#B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#F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#C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#D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#E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#F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QUESTION" val="1_2"/>
  <p:tag name="ANSWER" val="C"/>
  <p:tag name="POLL" val="False"/>
</p:tagLst>
</file>

<file path=ppt/theme/theme1.xml><?xml version="1.0" encoding="utf-8"?>
<a:theme xmlns:a="http://schemas.openxmlformats.org/drawingml/2006/main" name="Слои">
  <a:themeElements>
    <a:clrScheme name="Слои 6">
      <a:dk1>
        <a:srgbClr val="000000"/>
      </a:dk1>
      <a:lt1>
        <a:srgbClr val="FFFFE1"/>
      </a:lt1>
      <a:dk2>
        <a:srgbClr val="330033"/>
      </a:dk2>
      <a:lt2>
        <a:srgbClr val="330033"/>
      </a:lt2>
      <a:accent1>
        <a:srgbClr val="CCCC99"/>
      </a:accent1>
      <a:accent2>
        <a:srgbClr val="FF0000"/>
      </a:accent2>
      <a:accent3>
        <a:srgbClr val="FFFFEE"/>
      </a:accent3>
      <a:accent4>
        <a:srgbClr val="000000"/>
      </a:accent4>
      <a:accent5>
        <a:srgbClr val="E2E2CA"/>
      </a:accent5>
      <a:accent6>
        <a:srgbClr val="E70000"/>
      </a:accent6>
      <a:hlink>
        <a:srgbClr val="990033"/>
      </a:hlink>
      <a:folHlink>
        <a:srgbClr val="B2B2B2"/>
      </a:folHlink>
    </a:clrScheme>
    <a:fontScheme name="Слои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Слои 1">
        <a:dk1>
          <a:srgbClr val="993300"/>
        </a:dk1>
        <a:lt1>
          <a:srgbClr val="CCCCCC"/>
        </a:lt1>
        <a:dk2>
          <a:srgbClr val="000000"/>
        </a:dk2>
        <a:lt2>
          <a:srgbClr val="FFFFFF"/>
        </a:lt2>
        <a:accent1>
          <a:srgbClr val="576F2B"/>
        </a:accent1>
        <a:accent2>
          <a:srgbClr val="666699"/>
        </a:accent2>
        <a:accent3>
          <a:srgbClr val="AAAAAA"/>
        </a:accent3>
        <a:accent4>
          <a:srgbClr val="AEAEAE"/>
        </a:accent4>
        <a:accent5>
          <a:srgbClr val="B4BBAC"/>
        </a:accent5>
        <a:accent6>
          <a:srgbClr val="5C5C8A"/>
        </a:accent6>
        <a:hlink>
          <a:srgbClr val="99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2">
        <a:dk1>
          <a:srgbClr val="993300"/>
        </a:dk1>
        <a:lt1>
          <a:srgbClr val="CCCCCC"/>
        </a:lt1>
        <a:dk2>
          <a:srgbClr val="330000"/>
        </a:dk2>
        <a:lt2>
          <a:srgbClr val="FFFFFF"/>
        </a:lt2>
        <a:accent1>
          <a:srgbClr val="996633"/>
        </a:accent1>
        <a:accent2>
          <a:srgbClr val="FF0000"/>
        </a:accent2>
        <a:accent3>
          <a:srgbClr val="ADAAAA"/>
        </a:accent3>
        <a:accent4>
          <a:srgbClr val="AEAEAE"/>
        </a:accent4>
        <a:accent5>
          <a:srgbClr val="CAB8AD"/>
        </a:accent5>
        <a:accent6>
          <a:srgbClr val="E70000"/>
        </a:accent6>
        <a:hlink>
          <a:srgbClr val="FF3300"/>
        </a:hlink>
        <a:folHlink>
          <a:srgbClr val="CC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3">
        <a:dk1>
          <a:srgbClr val="79788A"/>
        </a:dk1>
        <a:lt1>
          <a:srgbClr val="FFFFFF"/>
        </a:lt1>
        <a:dk2>
          <a:srgbClr val="21203C"/>
        </a:dk2>
        <a:lt2>
          <a:srgbClr val="FFFFCC"/>
        </a:lt2>
        <a:accent1>
          <a:srgbClr val="476077"/>
        </a:accent1>
        <a:accent2>
          <a:srgbClr val="676C5A"/>
        </a:accent2>
        <a:accent3>
          <a:srgbClr val="ABABAF"/>
        </a:accent3>
        <a:accent4>
          <a:srgbClr val="DADADA"/>
        </a:accent4>
        <a:accent5>
          <a:srgbClr val="B1B6BD"/>
        </a:accent5>
        <a:accent6>
          <a:srgbClr val="5D6151"/>
        </a:accent6>
        <a:hlink>
          <a:srgbClr val="666699"/>
        </a:hlink>
        <a:folHlink>
          <a:srgbClr val="8CB0A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4">
        <a:dk1>
          <a:srgbClr val="455B41"/>
        </a:dk1>
        <a:lt1>
          <a:srgbClr val="FFFFCC"/>
        </a:lt1>
        <a:dk2>
          <a:srgbClr val="79A994"/>
        </a:dk2>
        <a:lt2>
          <a:srgbClr val="FFFFCC"/>
        </a:lt2>
        <a:accent1>
          <a:srgbClr val="517087"/>
        </a:accent1>
        <a:accent2>
          <a:srgbClr val="666699"/>
        </a:accent2>
        <a:accent3>
          <a:srgbClr val="BED1C8"/>
        </a:accent3>
        <a:accent4>
          <a:srgbClr val="DADAAE"/>
        </a:accent4>
        <a:accent5>
          <a:srgbClr val="B3BBC3"/>
        </a:accent5>
        <a:accent6>
          <a:srgbClr val="5C5C8A"/>
        </a:accent6>
        <a:hlink>
          <a:srgbClr val="993300"/>
        </a:hlink>
        <a:folHlink>
          <a:srgbClr val="A4A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лои 5">
        <a:dk1>
          <a:srgbClr val="330000"/>
        </a:dk1>
        <a:lt1>
          <a:srgbClr val="FF9900"/>
        </a:lt1>
        <a:dk2>
          <a:srgbClr val="FFFFFF"/>
        </a:dk2>
        <a:lt2>
          <a:srgbClr val="8B3111"/>
        </a:lt2>
        <a:accent1>
          <a:srgbClr val="DD6D07"/>
        </a:accent1>
        <a:accent2>
          <a:srgbClr val="CC9900"/>
        </a:accent2>
        <a:accent3>
          <a:srgbClr val="FFCAAA"/>
        </a:accent3>
        <a:accent4>
          <a:srgbClr val="2A0000"/>
        </a:accent4>
        <a:accent5>
          <a:srgbClr val="EBBAAA"/>
        </a:accent5>
        <a:accent6>
          <a:srgbClr val="B98A00"/>
        </a:accent6>
        <a:hlink>
          <a:srgbClr val="CC330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6">
        <a:dk1>
          <a:srgbClr val="000000"/>
        </a:dk1>
        <a:lt1>
          <a:srgbClr val="FFFFE1"/>
        </a:lt1>
        <a:dk2>
          <a:srgbClr val="330033"/>
        </a:dk2>
        <a:lt2>
          <a:srgbClr val="330033"/>
        </a:lt2>
        <a:accent1>
          <a:srgbClr val="CCCC99"/>
        </a:accent1>
        <a:accent2>
          <a:srgbClr val="FF0000"/>
        </a:accent2>
        <a:accent3>
          <a:srgbClr val="FFFFEE"/>
        </a:accent3>
        <a:accent4>
          <a:srgbClr val="000000"/>
        </a:accent4>
        <a:accent5>
          <a:srgbClr val="E2E2CA"/>
        </a:accent5>
        <a:accent6>
          <a:srgbClr val="E70000"/>
        </a:accent6>
        <a:hlink>
          <a:srgbClr val="9900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7">
        <a:dk1>
          <a:srgbClr val="000000"/>
        </a:dk1>
        <a:lt1>
          <a:srgbClr val="FFFFFF"/>
        </a:lt1>
        <a:dk2>
          <a:srgbClr val="000000"/>
        </a:dk2>
        <a:lt2>
          <a:srgbClr val="891411"/>
        </a:lt2>
        <a:accent1>
          <a:srgbClr val="4F917E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B2C7C0"/>
        </a:accent5>
        <a:accent6>
          <a:srgbClr val="B98A00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8">
        <a:dk1>
          <a:srgbClr val="000000"/>
        </a:dk1>
        <a:lt1>
          <a:srgbClr val="FFFFFF"/>
        </a:lt1>
        <a:dk2>
          <a:srgbClr val="CC0000"/>
        </a:dk2>
        <a:lt2>
          <a:srgbClr val="999966"/>
        </a:lt2>
        <a:accent1>
          <a:srgbClr val="CCCCCC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B9B95C"/>
        </a:accent6>
        <a:hlink>
          <a:srgbClr val="666699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9">
        <a:dk1>
          <a:srgbClr val="000000"/>
        </a:dk1>
        <a:lt1>
          <a:srgbClr val="FFFFFF"/>
        </a:lt1>
        <a:dk2>
          <a:srgbClr val="FF0000"/>
        </a:dk2>
        <a:lt2>
          <a:srgbClr val="009999"/>
        </a:lt2>
        <a:accent1>
          <a:srgbClr val="C7B505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E0D7AA"/>
        </a:accent5>
        <a:accent6>
          <a:srgbClr val="E7E75C"/>
        </a:accent6>
        <a:hlink>
          <a:srgbClr val="5A84D8"/>
        </a:hlink>
        <a:folHlink>
          <a:srgbClr val="A0C6B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лои 10">
        <a:dk1>
          <a:srgbClr val="000000"/>
        </a:dk1>
        <a:lt1>
          <a:srgbClr val="FFFFFF"/>
        </a:lt1>
        <a:dk2>
          <a:srgbClr val="660033"/>
        </a:dk2>
        <a:lt2>
          <a:srgbClr val="666699"/>
        </a:lt2>
        <a:accent1>
          <a:srgbClr val="95A3D1"/>
        </a:accent1>
        <a:accent2>
          <a:srgbClr val="FFFF66"/>
        </a:accent2>
        <a:accent3>
          <a:srgbClr val="FFFFFF"/>
        </a:accent3>
        <a:accent4>
          <a:srgbClr val="000000"/>
        </a:accent4>
        <a:accent5>
          <a:srgbClr val="C8CEE5"/>
        </a:accent5>
        <a:accent6>
          <a:srgbClr val="E7E75C"/>
        </a:accent6>
        <a:hlink>
          <a:srgbClr val="5A84D8"/>
        </a:hlink>
        <a:folHlink>
          <a:srgbClr val="CCCC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Layers</Template>
  <TotalTime>16441</TotalTime>
  <Words>2614</Words>
  <Application>Microsoft PowerPoint</Application>
  <PresentationFormat>Экран (4:3)</PresentationFormat>
  <Paragraphs>398</Paragraphs>
  <Slides>32</Slides>
  <Notes>26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7" baseType="lpstr">
      <vt:lpstr>Arial</vt:lpstr>
      <vt:lpstr>Wingdings</vt:lpstr>
      <vt:lpstr>Times New Roman</vt:lpstr>
      <vt:lpstr>Symbol</vt:lpstr>
      <vt:lpstr>Слои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</vt:vector>
  </TitlesOfParts>
  <Company>LJ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/>
  <cp:lastModifiedBy>User</cp:lastModifiedBy>
  <cp:revision>475</cp:revision>
  <cp:lastPrinted>2003-11-11T12:29:51Z</cp:lastPrinted>
  <dcterms:created xsi:type="dcterms:W3CDTF">1999-12-16T13:12:21Z</dcterms:created>
  <dcterms:modified xsi:type="dcterms:W3CDTF">2011-12-03T06:37:06Z</dcterms:modified>
</cp:coreProperties>
</file>