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97" r:id="rId3"/>
    <p:sldId id="260" r:id="rId4"/>
    <p:sldId id="257" r:id="rId5"/>
    <p:sldId id="258" r:id="rId6"/>
    <p:sldId id="259" r:id="rId7"/>
    <p:sldId id="274" r:id="rId8"/>
    <p:sldId id="273" r:id="rId9"/>
    <p:sldId id="272" r:id="rId10"/>
    <p:sldId id="271" r:id="rId11"/>
    <p:sldId id="270" r:id="rId12"/>
    <p:sldId id="269" r:id="rId13"/>
    <p:sldId id="267" r:id="rId14"/>
    <p:sldId id="268" r:id="rId15"/>
    <p:sldId id="266" r:id="rId16"/>
    <p:sldId id="276" r:id="rId17"/>
    <p:sldId id="275" r:id="rId18"/>
    <p:sldId id="295" r:id="rId19"/>
    <p:sldId id="262" r:id="rId20"/>
    <p:sldId id="287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91" r:id="rId30"/>
    <p:sldId id="290" r:id="rId31"/>
    <p:sldId id="289" r:id="rId32"/>
    <p:sldId id="288" r:id="rId33"/>
    <p:sldId id="296" r:id="rId34"/>
    <p:sldId id="293" r:id="rId35"/>
    <p:sldId id="29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56" autoAdjust="0"/>
    <p:restoredTop sz="94660"/>
  </p:normalViewPr>
  <p:slideViewPr>
    <p:cSldViewPr>
      <p:cViewPr varScale="1">
        <p:scale>
          <a:sx n="106" d="100"/>
          <a:sy n="106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467DEF-CC34-4714-8580-225D09FA5F7B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ABC184-A8E3-472F-90A6-973B4B4354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793AA-7D34-46C1-BCF1-DE2BFF7F51AD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11852-5348-425B-9B7A-4A13A3CF3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709C7-DDFC-4265-B845-2911EBE0044C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E9B9-915F-4766-88F9-E24794C64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17906-554B-4AA0-9BB7-19C3E826918F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86F0F-DBA0-4B27-A15C-6241CA3AC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4AAF8-DAB9-4D2C-923B-95343144B90D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7BF16-4BA9-4608-B146-F4DF04661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F0CC-C379-43EE-BFF6-1273BE0B9075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25B83-E0B4-4E18-B380-90EDE566AB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C1AF1-EBFC-49BB-A635-564658648A5F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21530-CB0B-49B5-836E-A3CDAF5B30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0CEDA-5B1D-4F55-8CB3-58D34551C424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9E78C-E515-401B-BAE4-B61F53AA5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6F6CD-DA0A-4C8D-85F5-8E5D96A4E5B2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EB19B-9726-4A6F-A8AB-EE5A66012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3B3C5-930E-4E0D-9104-3D567DCE17EB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818AB-7976-4D71-8941-80D8286B01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EA004-F404-4B6F-867B-931C7113A4C2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9612E-3B85-41C7-8F96-E1FAFBCAE9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BA699-8F14-4B28-9B17-83373279CF36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16AF8-E1C2-4A99-9538-AC4B66615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461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9E5210-78D3-4F50-9FA4-67518283EBD4}" type="datetimeFigureOut">
              <a:rPr lang="ru-RU"/>
              <a:pPr>
                <a:defRPr/>
              </a:pPr>
              <a:t>16.04.2012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990FDF-A150-43CC-B940-46E1081B2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5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6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notesSlide" Target="../notesSlides/notesSlide12.xml"/><Relationship Id="rId7" Type="http://schemas.openxmlformats.org/officeDocument/2006/relationships/slide" Target="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slide" Target="slide6.xml"/><Relationship Id="rId5" Type="http://schemas.openxmlformats.org/officeDocument/2006/relationships/oleObject" Target="../embeddings/oleObject10.bin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8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9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1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2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slide" Target="slide33.xml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" Target="slide3.xml"/><Relationship Id="rId9" Type="http://schemas.openxmlformats.org/officeDocument/2006/relationships/slide" Target="slide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slide" Target="slide35.xml"/><Relationship Id="rId4" Type="http://schemas.openxmlformats.org/officeDocument/2006/relationships/slide" Target="slide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oleObject" Target="../embeddings/oleObject23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17.bin"/><Relationship Id="rId12" Type="http://schemas.openxmlformats.org/officeDocument/2006/relationships/oleObject" Target="../embeddings/oleObject22.bin"/><Relationship Id="rId17" Type="http://schemas.openxmlformats.org/officeDocument/2006/relationships/slide" Target="slide4.xml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5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Relationship Id="rId14" Type="http://schemas.openxmlformats.org/officeDocument/2006/relationships/oleObject" Target="../embeddings/oleObject2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6" Type="http://schemas.openxmlformats.org/officeDocument/2006/relationships/slide" Target="slide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slide" Target="slid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slide" Target="slide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43.bin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16.xml"/><Relationship Id="rId18" Type="http://schemas.openxmlformats.org/officeDocument/2006/relationships/image" Target="../media/image4.gif"/><Relationship Id="rId3" Type="http://schemas.openxmlformats.org/officeDocument/2006/relationships/slide" Target="slide13.xml"/><Relationship Id="rId7" Type="http://schemas.openxmlformats.org/officeDocument/2006/relationships/slide" Target="slide14.xml"/><Relationship Id="rId12" Type="http://schemas.openxmlformats.org/officeDocument/2006/relationships/slide" Target="slide15.xml"/><Relationship Id="rId17" Type="http://schemas.openxmlformats.org/officeDocument/2006/relationships/slide" Target="slide12.xml"/><Relationship Id="rId2" Type="http://schemas.openxmlformats.org/officeDocument/2006/relationships/notesSlide" Target="../notesSlides/notesSlide3.xml"/><Relationship Id="rId16" Type="http://schemas.openxmlformats.org/officeDocument/2006/relationships/slide" Target="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1.xml"/><Relationship Id="rId5" Type="http://schemas.openxmlformats.org/officeDocument/2006/relationships/slide" Target="slide18.xml"/><Relationship Id="rId15" Type="http://schemas.openxmlformats.org/officeDocument/2006/relationships/slide" Target="slide20.xml"/><Relationship Id="rId10" Type="http://schemas.openxmlformats.org/officeDocument/2006/relationships/slide" Target="slide10.xml"/><Relationship Id="rId4" Type="http://schemas.openxmlformats.org/officeDocument/2006/relationships/slide" Target="slide7.xml"/><Relationship Id="rId9" Type="http://schemas.openxmlformats.org/officeDocument/2006/relationships/slide" Target="slide9.xml"/><Relationship Id="rId14" Type="http://schemas.openxmlformats.org/officeDocument/2006/relationships/slide" Target="slide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slide" Target="slid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49.bin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47.bin"/><Relationship Id="rId10" Type="http://schemas.openxmlformats.org/officeDocument/2006/relationships/oleObject" Target="../embeddings/oleObject52.bin"/><Relationship Id="rId4" Type="http://schemas.openxmlformats.org/officeDocument/2006/relationships/slide" Target="slide19.xml"/><Relationship Id="rId9" Type="http://schemas.openxmlformats.org/officeDocument/2006/relationships/oleObject" Target="../embeddings/oleObject5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slide" Target="slide6.xml"/><Relationship Id="rId10" Type="http://schemas.openxmlformats.org/officeDocument/2006/relationships/slide" Target="slide21.xml"/><Relationship Id="rId4" Type="http://schemas.openxmlformats.org/officeDocument/2006/relationships/oleObject" Target="../embeddings/oleObject1.bin"/><Relationship Id="rId9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7.xml"/><Relationship Id="rId7" Type="http://schemas.openxmlformats.org/officeDocument/2006/relationships/slide" Target="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oleObject" Target="../embeddings/oleObject4.bin"/><Relationship Id="rId9" Type="http://schemas.openxmlformats.org/officeDocument/2006/relationships/slide" Target="slide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8.xml"/><Relationship Id="rId7" Type="http://schemas.openxmlformats.org/officeDocument/2006/relationships/slide" Target="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slide" Target="slide6.xml"/><Relationship Id="rId11" Type="http://schemas.openxmlformats.org/officeDocument/2006/relationships/slide" Target="slide23.xml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slide" Target="slide3.xml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4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468313" y="2708275"/>
            <a:ext cx="84550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00000"/>
                </a:solidFill>
                <a:latin typeface="Franklin Gothic Book" pitchFamily="34" charset="0"/>
              </a:rPr>
              <a:t>ТРЕНАЖЁР ДЛЯ УЧАЩ</a:t>
            </a:r>
            <a:r>
              <a:rPr lang="ru-RU" sz="3200">
                <a:solidFill>
                  <a:srgbClr val="C00000"/>
                </a:solidFill>
              </a:rPr>
              <a:t>егося</a:t>
            </a:r>
            <a:r>
              <a:rPr lang="ru-RU" sz="3200">
                <a:solidFill>
                  <a:srgbClr val="C00000"/>
                </a:solidFill>
                <a:latin typeface="Franklin Gothic Book" pitchFamily="34" charset="0"/>
              </a:rPr>
              <a:t> 8 КЛАССА по теме </a:t>
            </a:r>
          </a:p>
          <a:p>
            <a:r>
              <a:rPr lang="ru-RU" sz="3200">
                <a:solidFill>
                  <a:srgbClr val="C00000"/>
                </a:solidFill>
                <a:latin typeface="Franklin Gothic Book" pitchFamily="34" charset="0"/>
              </a:rPr>
              <a:t>«Квадратные корни. Квадратные уравнения</a:t>
            </a:r>
            <a:r>
              <a:rPr lang="ru-RU" sz="3200">
                <a:latin typeface="Franklin Gothic Book" pitchFamily="34" charset="0"/>
              </a:rPr>
              <a:t>»</a:t>
            </a:r>
          </a:p>
        </p:txBody>
      </p:sp>
      <p:pic>
        <p:nvPicPr>
          <p:cNvPr id="14338" name="Picture 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1285875"/>
            <a:ext cx="9525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5. Сколько корней имеет уравнение:</a:t>
            </a:r>
            <a:br>
              <a:rPr lang="ru-RU" dirty="0" smtClean="0"/>
            </a:br>
            <a:r>
              <a:rPr lang="ru-RU" dirty="0" smtClean="0"/>
              <a:t>                           2х</a:t>
            </a:r>
            <a:r>
              <a:rPr lang="ru-RU" baseline="30000" dirty="0" smtClean="0"/>
              <a:t>2</a:t>
            </a:r>
            <a:r>
              <a:rPr lang="ru-RU" dirty="0" smtClean="0"/>
              <a:t> – 3х+ 2=0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51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1143000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143000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5" action="ppaction://hlinksldjump"/>
          </p:cNvPr>
          <p:cNvSpPr/>
          <p:nvPr/>
        </p:nvSpPr>
        <p:spPr>
          <a:xfrm>
            <a:off x="1143000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657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11382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один</a:t>
            </a:r>
          </a:p>
        </p:txBody>
      </p:sp>
      <p:sp>
        <p:nvSpPr>
          <p:cNvPr id="27658" name="TextBox 10"/>
          <p:cNvSpPr txBox="1">
            <a:spLocks noChangeArrowheads="1"/>
          </p:cNvSpPr>
          <p:nvPr/>
        </p:nvSpPr>
        <p:spPr bwMode="auto">
          <a:xfrm>
            <a:off x="2143125" y="3429000"/>
            <a:ext cx="892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два</a:t>
            </a:r>
          </a:p>
        </p:txBody>
      </p:sp>
      <p:sp>
        <p:nvSpPr>
          <p:cNvPr id="27659" name="TextBox 11"/>
          <p:cNvSpPr txBox="1">
            <a:spLocks noChangeArrowheads="1"/>
          </p:cNvSpPr>
          <p:nvPr/>
        </p:nvSpPr>
        <p:spPr bwMode="auto">
          <a:xfrm>
            <a:off x="2143125" y="5072063"/>
            <a:ext cx="21415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ни одного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6.      Через какую из данных точек</a:t>
            </a:r>
            <a:br>
              <a:rPr lang="ru-RU" dirty="0" smtClean="0"/>
            </a:br>
            <a:r>
              <a:rPr lang="ru-RU" dirty="0" smtClean="0"/>
              <a:t>    не проходит график функции У = Х</a:t>
            </a:r>
            <a:r>
              <a:rPr lang="ru-RU" baseline="30000" dirty="0" smtClean="0"/>
              <a:t>2</a:t>
            </a:r>
            <a:r>
              <a:rPr lang="ru-RU" dirty="0" smtClean="0"/>
              <a:t>  ?</a:t>
            </a: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915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8916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8917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1214438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921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1500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( 25;5)</a:t>
            </a:r>
          </a:p>
        </p:txBody>
      </p:sp>
      <p:sp>
        <p:nvSpPr>
          <p:cNvPr id="38922" name="TextBox 10"/>
          <p:cNvSpPr txBox="1">
            <a:spLocks noChangeArrowheads="1"/>
          </p:cNvSpPr>
          <p:nvPr/>
        </p:nvSpPr>
        <p:spPr bwMode="auto">
          <a:xfrm>
            <a:off x="2071688" y="3500438"/>
            <a:ext cx="1616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( -6;36)</a:t>
            </a:r>
          </a:p>
        </p:txBody>
      </p:sp>
      <p:sp>
        <p:nvSpPr>
          <p:cNvPr id="38923" name="TextBox 11"/>
          <p:cNvSpPr txBox="1">
            <a:spLocks noChangeArrowheads="1"/>
          </p:cNvSpPr>
          <p:nvPr/>
        </p:nvSpPr>
        <p:spPr bwMode="auto">
          <a:xfrm>
            <a:off x="2214563" y="5072063"/>
            <a:ext cx="13874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(8;64)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7. Вычислить : </a:t>
            </a:r>
            <a:endParaRPr lang="ru-RU" dirty="0"/>
          </a:p>
        </p:txBody>
      </p:sp>
      <p:sp>
        <p:nvSpPr>
          <p:cNvPr id="3" name="Улыбающееся лицо 2">
            <a:hlinkClick r:id="rId4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643313" y="357188"/>
          <a:ext cx="4857750" cy="928687"/>
        </p:xfrm>
        <a:graphic>
          <a:graphicData uri="http://schemas.openxmlformats.org/presentationml/2006/ole">
            <p:oleObj spid="_x0000_s21506" name="Формула" r:id="rId5" imgW="1638000" imgH="253800" progId="Equation.3">
              <p:embed/>
            </p:oleObj>
          </a:graphicData>
        </a:graphic>
      </p:graphicFrame>
      <p:sp>
        <p:nvSpPr>
          <p:cNvPr id="21509" name="TextBox 4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1510" name="TextBox 5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1511" name="TextBox 6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21512" name="TextBox 7"/>
          <p:cNvSpPr txBox="1">
            <a:spLocks noChangeArrowheads="1"/>
          </p:cNvSpPr>
          <p:nvPr/>
        </p:nvSpPr>
        <p:spPr bwMode="auto">
          <a:xfrm>
            <a:off x="2071688" y="2000250"/>
            <a:ext cx="71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16</a:t>
            </a:r>
          </a:p>
        </p:txBody>
      </p:sp>
      <p:sp>
        <p:nvSpPr>
          <p:cNvPr id="9" name="Прямоугольник 8">
            <a:hlinkClick r:id="rId6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>
            <a:hlinkClick r:id="rId7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516" name="TextBox 11"/>
          <p:cNvSpPr txBox="1">
            <a:spLocks noChangeArrowheads="1"/>
          </p:cNvSpPr>
          <p:nvPr/>
        </p:nvSpPr>
        <p:spPr bwMode="auto">
          <a:xfrm>
            <a:off x="2071688" y="3500438"/>
            <a:ext cx="711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14</a:t>
            </a:r>
          </a:p>
        </p:txBody>
      </p:sp>
      <p:sp>
        <p:nvSpPr>
          <p:cNvPr id="21517" name="TextBox 12"/>
          <p:cNvSpPr txBox="1">
            <a:spLocks noChangeArrowheads="1"/>
          </p:cNvSpPr>
          <p:nvPr/>
        </p:nvSpPr>
        <p:spPr bwMode="auto">
          <a:xfrm>
            <a:off x="2143125" y="5072063"/>
            <a:ext cx="1108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13,6</a:t>
            </a:r>
          </a:p>
        </p:txBody>
      </p:sp>
      <p:sp>
        <p:nvSpPr>
          <p:cNvPr id="14" name="Выноска-облако 13">
            <a:hlinkClick r:id="rId8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8.        В каких координатных углах</a:t>
            </a:r>
            <a:br>
              <a:rPr lang="ru-RU" dirty="0" smtClean="0"/>
            </a:br>
            <a:r>
              <a:rPr lang="ru-RU" dirty="0" smtClean="0"/>
              <a:t>      расположен график функции </a:t>
            </a:r>
            <a:r>
              <a:rPr lang="ru-RU" dirty="0" err="1" smtClean="0"/>
              <a:t>у=</a:t>
            </a:r>
            <a:r>
              <a:rPr lang="ru-RU" dirty="0" smtClean="0"/>
              <a:t> х</a:t>
            </a:r>
            <a:r>
              <a:rPr lang="ru-RU" baseline="30000" dirty="0" smtClean="0"/>
              <a:t>2</a:t>
            </a:r>
            <a:r>
              <a:rPr lang="ru-RU" dirty="0" smtClean="0"/>
              <a:t> ? </a:t>
            </a: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47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1748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1749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5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753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1203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3 и 4</a:t>
            </a:r>
          </a:p>
        </p:txBody>
      </p:sp>
      <p:sp>
        <p:nvSpPr>
          <p:cNvPr id="31754" name="TextBox 10"/>
          <p:cNvSpPr txBox="1">
            <a:spLocks noChangeArrowheads="1"/>
          </p:cNvSpPr>
          <p:nvPr/>
        </p:nvSpPr>
        <p:spPr bwMode="auto">
          <a:xfrm>
            <a:off x="2071688" y="3500438"/>
            <a:ext cx="1203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 и 3</a:t>
            </a:r>
          </a:p>
        </p:txBody>
      </p:sp>
      <p:sp>
        <p:nvSpPr>
          <p:cNvPr id="31755" name="TextBox 11"/>
          <p:cNvSpPr txBox="1">
            <a:spLocks noChangeArrowheads="1"/>
          </p:cNvSpPr>
          <p:nvPr/>
        </p:nvSpPr>
        <p:spPr bwMode="auto">
          <a:xfrm>
            <a:off x="2143125" y="5072063"/>
            <a:ext cx="1203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 и 2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9. Решить уравнение: 5х</a:t>
            </a:r>
            <a:r>
              <a:rPr lang="ru-RU" baseline="30000" dirty="0" smtClean="0"/>
              <a:t>2</a:t>
            </a:r>
            <a:r>
              <a:rPr lang="ru-RU" dirty="0" smtClean="0"/>
              <a:t> – 7х +2 =0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>
            <a:hlinkClick r:id="rId4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>
            <a:hlinkClick r:id="rId4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>
            <a:hlinkClick r:id="rId5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4" name="TextBox 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2775" name="TextBox 7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2776" name="TextBox 8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32777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1819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-1 и -0,4</a:t>
            </a:r>
          </a:p>
        </p:txBody>
      </p:sp>
      <p:sp>
        <p:nvSpPr>
          <p:cNvPr id="32778" name="TextBox 10"/>
          <p:cNvSpPr txBox="1">
            <a:spLocks noChangeArrowheads="1"/>
          </p:cNvSpPr>
          <p:nvPr/>
        </p:nvSpPr>
        <p:spPr bwMode="auto">
          <a:xfrm>
            <a:off x="2143125" y="3500438"/>
            <a:ext cx="1589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 и 0,6</a:t>
            </a:r>
          </a:p>
        </p:txBody>
      </p:sp>
      <p:sp>
        <p:nvSpPr>
          <p:cNvPr id="32779" name="TextBox 11"/>
          <p:cNvSpPr txBox="1">
            <a:spLocks noChangeArrowheads="1"/>
          </p:cNvSpPr>
          <p:nvPr/>
        </p:nvSpPr>
        <p:spPr bwMode="auto">
          <a:xfrm>
            <a:off x="2214563" y="5072063"/>
            <a:ext cx="15890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 и 0,4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10. Вычислить: </a:t>
            </a:r>
            <a:endParaRPr lang="ru-RU" dirty="0"/>
          </a:p>
        </p:txBody>
      </p:sp>
      <p:sp>
        <p:nvSpPr>
          <p:cNvPr id="3" name="Улыбающееся лицо 2">
            <a:hlinkClick r:id="rId4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>
            <a:hlinkClick r:id="rId5" action="ppaction://hlinksldjump"/>
          </p:cNvPr>
          <p:cNvSpPr/>
          <p:nvPr/>
        </p:nvSpPr>
        <p:spPr>
          <a:xfrm>
            <a:off x="1143000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>
            <a:hlinkClick r:id="rId6" action="ppaction://hlinksldjump"/>
          </p:cNvPr>
          <p:cNvSpPr/>
          <p:nvPr/>
        </p:nvSpPr>
        <p:spPr>
          <a:xfrm>
            <a:off x="1143000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>
            <a:hlinkClick r:id="rId5" action="ppaction://hlinksldjump"/>
          </p:cNvPr>
          <p:cNvSpPr/>
          <p:nvPr/>
        </p:nvSpPr>
        <p:spPr>
          <a:xfrm>
            <a:off x="1143000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857625" y="357188"/>
          <a:ext cx="3848100" cy="887412"/>
        </p:xfrm>
        <a:graphic>
          <a:graphicData uri="http://schemas.openxmlformats.org/presentationml/2006/ole">
            <p:oleObj spid="_x0000_s22530" name="Формула" r:id="rId7" imgW="990360" imgH="228600" progId="Equation.3">
              <p:embed/>
            </p:oleObj>
          </a:graphicData>
        </a:graphic>
      </p:graphicFrame>
      <p:sp>
        <p:nvSpPr>
          <p:cNvPr id="22536" name="TextBox 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2537" name="TextBox 8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2538" name="TextBox 9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22539" name="TextBox 11"/>
          <p:cNvSpPr txBox="1">
            <a:spLocks noChangeArrowheads="1"/>
          </p:cNvSpPr>
          <p:nvPr/>
        </p:nvSpPr>
        <p:spPr bwMode="auto">
          <a:xfrm>
            <a:off x="2143125" y="2000250"/>
            <a:ext cx="996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540</a:t>
            </a:r>
          </a:p>
        </p:txBody>
      </p:sp>
      <p:sp>
        <p:nvSpPr>
          <p:cNvPr id="22540" name="TextBox 12"/>
          <p:cNvSpPr txBox="1">
            <a:spLocks noChangeArrowheads="1"/>
          </p:cNvSpPr>
          <p:nvPr/>
        </p:nvSpPr>
        <p:spPr bwMode="auto">
          <a:xfrm>
            <a:off x="2143125" y="3500438"/>
            <a:ext cx="9969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390</a:t>
            </a:r>
          </a:p>
        </p:txBody>
      </p:sp>
      <p:sp>
        <p:nvSpPr>
          <p:cNvPr id="22541" name="TextBox 13"/>
          <p:cNvSpPr txBox="1">
            <a:spLocks noChangeArrowheads="1"/>
          </p:cNvSpPr>
          <p:nvPr/>
        </p:nvSpPr>
        <p:spPr bwMode="auto">
          <a:xfrm>
            <a:off x="2214563" y="5072063"/>
            <a:ext cx="9969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260</a:t>
            </a:r>
          </a:p>
        </p:txBody>
      </p:sp>
      <p:sp>
        <p:nvSpPr>
          <p:cNvPr id="15" name="Выноска-облако 14">
            <a:hlinkClick r:id="rId8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11.      Найти произведение корней </a:t>
            </a:r>
            <a:br>
              <a:rPr lang="ru-RU" dirty="0" smtClean="0"/>
            </a:br>
            <a:r>
              <a:rPr lang="ru-RU" dirty="0" smtClean="0"/>
              <a:t>                 уравнения </a:t>
            </a:r>
            <a:r>
              <a:rPr lang="ru-RU" dirty="0" err="1" smtClean="0"/>
              <a:t>х</a:t>
            </a:r>
            <a:r>
              <a:rPr lang="ru-RU" baseline="30000" dirty="0" smtClean="0"/>
              <a:t> </a:t>
            </a:r>
            <a:r>
              <a:rPr lang="ru-RU" dirty="0" smtClean="0"/>
              <a:t>(х-9)(15-х)=0 </a:t>
            </a: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819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4820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4821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825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4556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0</a:t>
            </a:r>
          </a:p>
        </p:txBody>
      </p:sp>
      <p:sp>
        <p:nvSpPr>
          <p:cNvPr id="34826" name="TextBox 10"/>
          <p:cNvSpPr txBox="1">
            <a:spLocks noChangeArrowheads="1"/>
          </p:cNvSpPr>
          <p:nvPr/>
        </p:nvSpPr>
        <p:spPr bwMode="auto">
          <a:xfrm>
            <a:off x="2071688" y="3500438"/>
            <a:ext cx="1108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-135</a:t>
            </a:r>
          </a:p>
        </p:txBody>
      </p:sp>
      <p:sp>
        <p:nvSpPr>
          <p:cNvPr id="34827" name="TextBox 11"/>
          <p:cNvSpPr txBox="1">
            <a:spLocks noChangeArrowheads="1"/>
          </p:cNvSpPr>
          <p:nvPr/>
        </p:nvSpPr>
        <p:spPr bwMode="auto">
          <a:xfrm>
            <a:off x="2143125" y="5072063"/>
            <a:ext cx="9937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135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12.        Не решая уравнения найти         произведение корней: х</a:t>
            </a:r>
            <a:r>
              <a:rPr lang="ru-RU" baseline="30000" dirty="0" smtClean="0"/>
              <a:t>2</a:t>
            </a:r>
            <a:r>
              <a:rPr lang="ru-RU" dirty="0" smtClean="0"/>
              <a:t> + </a:t>
            </a:r>
            <a:r>
              <a:rPr lang="ru-RU" dirty="0" err="1" smtClean="0"/>
              <a:t>х</a:t>
            </a:r>
            <a:r>
              <a:rPr lang="ru-RU" dirty="0" smtClean="0"/>
              <a:t> - 20=0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27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52228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52229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214438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233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841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-20</a:t>
            </a:r>
          </a:p>
        </p:txBody>
      </p:sp>
      <p:sp>
        <p:nvSpPr>
          <p:cNvPr id="52234" name="TextBox 10"/>
          <p:cNvSpPr txBox="1">
            <a:spLocks noChangeArrowheads="1"/>
          </p:cNvSpPr>
          <p:nvPr/>
        </p:nvSpPr>
        <p:spPr bwMode="auto">
          <a:xfrm>
            <a:off x="2071688" y="3500438"/>
            <a:ext cx="57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-1</a:t>
            </a:r>
          </a:p>
        </p:txBody>
      </p:sp>
      <p:sp>
        <p:nvSpPr>
          <p:cNvPr id="52235" name="TextBox 11"/>
          <p:cNvSpPr txBox="1">
            <a:spLocks noChangeArrowheads="1"/>
          </p:cNvSpPr>
          <p:nvPr/>
        </p:nvSpPr>
        <p:spPr bwMode="auto">
          <a:xfrm>
            <a:off x="2143125" y="5072063"/>
            <a:ext cx="7270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20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13</a:t>
            </a:r>
            <a:r>
              <a:rPr lang="ru-RU" dirty="0" smtClean="0"/>
              <a:t>.    </a:t>
            </a:r>
            <a:r>
              <a:rPr lang="en-US" dirty="0" smtClean="0"/>
              <a:t> </a:t>
            </a:r>
            <a:r>
              <a:rPr lang="ru-RU" dirty="0" smtClean="0"/>
              <a:t>Найти</a:t>
            </a:r>
            <a:r>
              <a:rPr lang="en-US" dirty="0" smtClean="0"/>
              <a:t> k</a:t>
            </a:r>
            <a:r>
              <a:rPr lang="ru-RU" dirty="0" smtClean="0"/>
              <a:t>, если известно, что корни уравнения х</a:t>
            </a:r>
            <a:r>
              <a:rPr lang="ru-RU" baseline="30000" dirty="0" smtClean="0"/>
              <a:t>2</a:t>
            </a:r>
            <a:r>
              <a:rPr lang="ru-RU" dirty="0" smtClean="0"/>
              <a:t> +</a:t>
            </a:r>
            <a:r>
              <a:rPr lang="en-US" dirty="0" smtClean="0"/>
              <a:t>k</a:t>
            </a:r>
            <a:r>
              <a:rPr lang="ru-RU" dirty="0" err="1" smtClean="0"/>
              <a:t>х</a:t>
            </a:r>
            <a:r>
              <a:rPr lang="ru-RU" dirty="0" smtClean="0"/>
              <a:t> – 14 =0 равны 7 и – 2.</a:t>
            </a:r>
            <a:endParaRPr lang="ru-RU" dirty="0"/>
          </a:p>
        </p:txBody>
      </p:sp>
      <p:sp>
        <p:nvSpPr>
          <p:cNvPr id="36866" name="TextBox 2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438150" y="20097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428625" y="3500438"/>
            <a:ext cx="5984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1285875" y="22145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1357313" y="37147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357313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872" name="TextBox 8"/>
          <p:cNvSpPr txBox="1">
            <a:spLocks noChangeArrowheads="1"/>
          </p:cNvSpPr>
          <p:nvPr/>
        </p:nvSpPr>
        <p:spPr bwMode="auto">
          <a:xfrm>
            <a:off x="2214563" y="2071688"/>
            <a:ext cx="8270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Franklin Gothic Book" pitchFamily="34" charset="0"/>
              </a:rPr>
              <a:t>-14</a:t>
            </a:r>
            <a:endParaRPr lang="ru-RU" sz="3600">
              <a:latin typeface="Franklin Gothic Book" pitchFamily="34" charset="0"/>
            </a:endParaRPr>
          </a:p>
        </p:txBody>
      </p:sp>
      <p:sp>
        <p:nvSpPr>
          <p:cNvPr id="36873" name="TextBox 9"/>
          <p:cNvSpPr txBox="1">
            <a:spLocks noChangeArrowheads="1"/>
          </p:cNvSpPr>
          <p:nvPr/>
        </p:nvSpPr>
        <p:spPr bwMode="auto">
          <a:xfrm>
            <a:off x="2428875" y="3643313"/>
            <a:ext cx="455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Franklin Gothic Book" pitchFamily="34" charset="0"/>
              </a:rPr>
              <a:t>5</a:t>
            </a:r>
            <a:endParaRPr lang="ru-RU" sz="3600">
              <a:latin typeface="Franklin Gothic Book" pitchFamily="34" charset="0"/>
            </a:endParaRPr>
          </a:p>
        </p:txBody>
      </p:sp>
      <p:sp>
        <p:nvSpPr>
          <p:cNvPr id="36874" name="TextBox 10"/>
          <p:cNvSpPr txBox="1">
            <a:spLocks noChangeArrowheads="1"/>
          </p:cNvSpPr>
          <p:nvPr/>
        </p:nvSpPr>
        <p:spPr bwMode="auto">
          <a:xfrm>
            <a:off x="2357438" y="5143500"/>
            <a:ext cx="571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Franklin Gothic Book" pitchFamily="34" charset="0"/>
              </a:rPr>
              <a:t>-5</a:t>
            </a:r>
            <a:endParaRPr lang="ru-RU" sz="3600">
              <a:latin typeface="Franklin Gothic Book" pitchFamily="34" charset="0"/>
            </a:endParaRPr>
          </a:p>
        </p:txBody>
      </p:sp>
      <p:sp>
        <p:nvSpPr>
          <p:cNvPr id="12" name="Выноска-облако 11">
            <a:hlinkClick r:id="rId5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  <p:sp>
        <p:nvSpPr>
          <p:cNvPr id="13" name="Улыбающееся лицо 12">
            <a:hlinkClick r:id="rId6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14</a:t>
            </a:r>
            <a:r>
              <a:rPr lang="ru-RU" dirty="0" smtClean="0"/>
              <a:t>.      Найти сумму корней  уравнения </a:t>
            </a:r>
            <a:br>
              <a:rPr lang="ru-RU" dirty="0" smtClean="0"/>
            </a:br>
            <a:r>
              <a:rPr lang="ru-RU" dirty="0" smtClean="0"/>
              <a:t>                        9х</a:t>
            </a:r>
            <a:r>
              <a:rPr lang="ru-RU" baseline="30000" dirty="0" smtClean="0"/>
              <a:t>4</a:t>
            </a:r>
            <a:r>
              <a:rPr lang="ru-RU" dirty="0" smtClean="0"/>
              <a:t> – 10х</a:t>
            </a:r>
            <a:r>
              <a:rPr lang="ru-RU" baseline="30000" dirty="0" smtClean="0"/>
              <a:t>2</a:t>
            </a:r>
            <a:r>
              <a:rPr lang="ru-RU" dirty="0" smtClean="0"/>
              <a:t> +1 =0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Улыбающееся лицо 2">
            <a:hlinkClick r:id="rId4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>
            <a:hlinkClick r:id="rId5" action="ppaction://hlinksldjump"/>
          </p:cNvPr>
          <p:cNvSpPr/>
          <p:nvPr/>
        </p:nvSpPr>
        <p:spPr>
          <a:xfrm>
            <a:off x="1285875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>
            <a:hlinkClick r:id="rId5" action="ppaction://hlinksldjump"/>
          </p:cNvPr>
          <p:cNvSpPr/>
          <p:nvPr/>
        </p:nvSpPr>
        <p:spPr>
          <a:xfrm>
            <a:off x="128587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>
            <a:hlinkClick r:id="rId6" action="ppaction://hlinksldjump"/>
          </p:cNvPr>
          <p:cNvSpPr/>
          <p:nvPr/>
        </p:nvSpPr>
        <p:spPr>
          <a:xfrm>
            <a:off x="1285875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84" name="TextBox 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8685" name="TextBox 7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8686" name="TextBox 8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28687" name="TextBox 9"/>
          <p:cNvSpPr txBox="1">
            <a:spLocks noChangeArrowheads="1"/>
          </p:cNvSpPr>
          <p:nvPr/>
        </p:nvSpPr>
        <p:spPr bwMode="auto">
          <a:xfrm>
            <a:off x="2143125" y="2000250"/>
            <a:ext cx="571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2500313" y="1857375"/>
          <a:ext cx="355600" cy="911225"/>
        </p:xfrm>
        <a:graphic>
          <a:graphicData uri="http://schemas.openxmlformats.org/presentationml/2006/ole">
            <p:oleObj spid="_x0000_s28674" name="Формула" r:id="rId7" imgW="139680" imgH="393480" progId="Equation.3">
              <p:embed/>
            </p:oleObj>
          </a:graphicData>
        </a:graphic>
      </p:graphicFrame>
      <p:sp>
        <p:nvSpPr>
          <p:cNvPr id="28688" name="Rectangle 4"/>
          <p:cNvSpPr>
            <a:spLocks noChangeArrowheads="1"/>
          </p:cNvSpPr>
          <p:nvPr/>
        </p:nvSpPr>
        <p:spPr bwMode="auto">
          <a:xfrm>
            <a:off x="2214563" y="3500438"/>
            <a:ext cx="441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3600">
                <a:cs typeface="Times New Roman" pitchFamily="18" charset="0"/>
              </a:rPr>
              <a:t>0</a:t>
            </a:r>
            <a:endParaRPr lang="ru-RU" sz="3600"/>
          </a:p>
        </p:txBody>
      </p:sp>
      <p:sp>
        <p:nvSpPr>
          <p:cNvPr id="28689" name="Rectangle 5"/>
          <p:cNvSpPr>
            <a:spLocks noChangeArrowheads="1"/>
          </p:cNvSpPr>
          <p:nvPr/>
        </p:nvSpPr>
        <p:spPr bwMode="auto">
          <a:xfrm>
            <a:off x="0" y="400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/>
              <a:t> </a:t>
            </a:r>
            <a:endParaRPr lang="ru-RU"/>
          </a:p>
        </p:txBody>
      </p:sp>
      <p:sp>
        <p:nvSpPr>
          <p:cNvPr id="28690" name="TextBox 14"/>
          <p:cNvSpPr txBox="1">
            <a:spLocks noChangeArrowheads="1"/>
          </p:cNvSpPr>
          <p:nvPr/>
        </p:nvSpPr>
        <p:spPr bwMode="auto">
          <a:xfrm>
            <a:off x="2286000" y="5072063"/>
            <a:ext cx="455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</a:t>
            </a:r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2571750" y="4929188"/>
          <a:ext cx="728663" cy="857250"/>
        </p:xfrm>
        <a:graphic>
          <a:graphicData uri="http://schemas.openxmlformats.org/presentationml/2006/ole">
            <p:oleObj spid="_x0000_s28678" name="Формула" r:id="rId8" imgW="139680" imgH="393480" progId="Equation.3">
              <p:embed/>
            </p:oleObj>
          </a:graphicData>
        </a:graphic>
      </p:graphicFrame>
      <p:sp>
        <p:nvSpPr>
          <p:cNvPr id="17" name="Выноска-облако 16">
            <a:hlinkClick r:id="rId9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Краткие рекомендации для учащихся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/>
              <a:t>  На  слайде «Мешочек счастья»  для вас </a:t>
            </a:r>
            <a:r>
              <a:rPr lang="ru-RU" smtClean="0"/>
              <a:t>подобраны задания. </a:t>
            </a:r>
            <a:r>
              <a:rPr lang="ru-RU" dirty="0" smtClean="0"/>
              <a:t>Нажимаете на номер 1 и увидите соответствующее задание с 3 вариантами ответов. Задание нужно решить, а затем нажать на небольшой квадрат рядом с правильным ответом. Если есть затруднения, то можно нажать на «облачко» и посмотреть подобное задание, но уже решённое. Затем нажать на слово «назад» и вернуться к заданию. Если вы выполнили правильно задание, то для вас станцует весёлый утёнок, а если неверно, то увидите задумчивого человека. Выполнить нужно все 15 заданий.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15. </a:t>
            </a:r>
            <a:r>
              <a:rPr lang="ru-RU" sz="2200" dirty="0" smtClean="0"/>
              <a:t>Из квадратного листа отрезали полосу шириной 7 см, после чего площадь оставшейся части стала равна 30 см</a:t>
            </a:r>
            <a:r>
              <a:rPr lang="ru-RU" sz="2200" baseline="30000" dirty="0" smtClean="0"/>
              <a:t>2</a:t>
            </a:r>
            <a:r>
              <a:rPr lang="ru-RU" sz="2200" dirty="0" smtClean="0"/>
              <a:t>. Определите первоначальные размеры этого листа.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9938" name="Text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9939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9940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3" action="ppaction://hlinksldjump"/>
          </p:cNvPr>
          <p:cNvSpPr/>
          <p:nvPr/>
        </p:nvSpPr>
        <p:spPr>
          <a:xfrm>
            <a:off x="1214438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1214438" y="364331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1214438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2071688" y="2000250"/>
            <a:ext cx="16303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17 х17 </a:t>
            </a:r>
          </a:p>
        </p:txBody>
      </p:sp>
      <p:sp>
        <p:nvSpPr>
          <p:cNvPr id="39945" name="Прямоугольник 10"/>
          <p:cNvSpPr>
            <a:spLocks noChangeArrowheads="1"/>
          </p:cNvSpPr>
          <p:nvPr/>
        </p:nvSpPr>
        <p:spPr bwMode="auto">
          <a:xfrm>
            <a:off x="2071688" y="3571875"/>
            <a:ext cx="1533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37х37 </a:t>
            </a:r>
          </a:p>
        </p:txBody>
      </p:sp>
      <p:sp>
        <p:nvSpPr>
          <p:cNvPr id="39946" name="TextBox 11"/>
          <p:cNvSpPr txBox="1">
            <a:spLocks noChangeArrowheads="1"/>
          </p:cNvSpPr>
          <p:nvPr/>
        </p:nvSpPr>
        <p:spPr bwMode="auto">
          <a:xfrm>
            <a:off x="2071688" y="5072063"/>
            <a:ext cx="14335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10х10</a:t>
            </a:r>
          </a:p>
        </p:txBody>
      </p:sp>
      <p:sp>
        <p:nvSpPr>
          <p:cNvPr id="13" name="Выноска-облако 12">
            <a:hlinkClick r:id="rId5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  <p:sp>
        <p:nvSpPr>
          <p:cNvPr id="14" name="Улыбающееся лицо 13">
            <a:hlinkClick r:id="rId6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Образец для задания 1. </a:t>
            </a:r>
            <a:endParaRPr lang="ru-RU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5842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35855" name="Object 15"/>
          <p:cNvGraphicFramePr>
            <a:graphicFrameLocks noChangeAspect="1"/>
          </p:cNvGraphicFramePr>
          <p:nvPr/>
        </p:nvGraphicFramePr>
        <p:xfrm>
          <a:off x="785813" y="1643063"/>
          <a:ext cx="781050" cy="266700"/>
        </p:xfrm>
        <a:graphic>
          <a:graphicData uri="http://schemas.openxmlformats.org/presentationml/2006/ole">
            <p:oleObj spid="_x0000_s35855" name="Формула" r:id="rId5" imgW="774364" imgH="266584" progId="Equation.3">
              <p:embed/>
            </p:oleObj>
          </a:graphicData>
        </a:graphic>
      </p:graphicFrame>
      <p:graphicFrame>
        <p:nvGraphicFramePr>
          <p:cNvPr id="35854" name="Object 14"/>
          <p:cNvGraphicFramePr>
            <a:graphicFrameLocks noChangeAspect="1"/>
          </p:cNvGraphicFramePr>
          <p:nvPr/>
        </p:nvGraphicFramePr>
        <p:xfrm>
          <a:off x="3500438" y="1643063"/>
          <a:ext cx="923925" cy="228600"/>
        </p:xfrm>
        <a:graphic>
          <a:graphicData uri="http://schemas.openxmlformats.org/presentationml/2006/ole">
            <p:oleObj spid="_x0000_s35854" name="Формула" r:id="rId6" imgW="927100" imgH="228600" progId="Equation.3">
              <p:embed/>
            </p:oleObj>
          </a:graphicData>
        </a:graphic>
      </p:graphicFrame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6143625" y="1643063"/>
          <a:ext cx="704850" cy="228600"/>
        </p:xfrm>
        <a:graphic>
          <a:graphicData uri="http://schemas.openxmlformats.org/presentationml/2006/ole">
            <p:oleObj spid="_x0000_s35853" name="Формула" r:id="rId7" imgW="711200" imgH="228600" progId="Equation.3">
              <p:embed/>
            </p:oleObj>
          </a:graphicData>
        </a:graphic>
      </p:graphicFrame>
      <p:graphicFrame>
        <p:nvGraphicFramePr>
          <p:cNvPr id="35852" name="Object 12"/>
          <p:cNvGraphicFramePr>
            <a:graphicFrameLocks noChangeAspect="1"/>
          </p:cNvGraphicFramePr>
          <p:nvPr/>
        </p:nvGraphicFramePr>
        <p:xfrm>
          <a:off x="571500" y="2714625"/>
          <a:ext cx="781050" cy="266700"/>
        </p:xfrm>
        <a:graphic>
          <a:graphicData uri="http://schemas.openxmlformats.org/presentationml/2006/ole">
            <p:oleObj spid="_x0000_s35852" name="Формула" r:id="rId8" imgW="774364" imgH="266584" progId="Equation.3">
              <p:embed/>
            </p:oleObj>
          </a:graphicData>
        </a:graphic>
      </p:graphicFrame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1643063" y="2786063"/>
          <a:ext cx="1209675" cy="228600"/>
        </p:xfrm>
        <a:graphic>
          <a:graphicData uri="http://schemas.openxmlformats.org/presentationml/2006/ole">
            <p:oleObj spid="_x0000_s35851" name="Формула" r:id="rId9" imgW="1206500" imgH="228600" progId="Equation.3">
              <p:embed/>
            </p:oleObj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571500" y="3143250"/>
          <a:ext cx="923925" cy="228600"/>
        </p:xfrm>
        <a:graphic>
          <a:graphicData uri="http://schemas.openxmlformats.org/presentationml/2006/ole">
            <p:oleObj spid="_x0000_s35850" name="Формула" r:id="rId10" imgW="927100" imgH="228600" progId="Equation.3">
              <p:embed/>
            </p:oleObj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1785938" y="3143250"/>
          <a:ext cx="1095375" cy="228600"/>
        </p:xfrm>
        <a:graphic>
          <a:graphicData uri="http://schemas.openxmlformats.org/presentationml/2006/ole">
            <p:oleObj spid="_x0000_s35849" name="Формула" r:id="rId11" imgW="1091726" imgH="228501" progId="Equation.3">
              <p:embed/>
            </p:oleObj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3214688" y="3143250"/>
          <a:ext cx="923925" cy="228600"/>
        </p:xfrm>
        <a:graphic>
          <a:graphicData uri="http://schemas.openxmlformats.org/presentationml/2006/ole">
            <p:oleObj spid="_x0000_s35848" name="Формула" r:id="rId12" imgW="927100" imgH="228600" progId="Equation.3">
              <p:embed/>
            </p:oleObj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571500" y="3571875"/>
          <a:ext cx="704850" cy="228600"/>
        </p:xfrm>
        <a:graphic>
          <a:graphicData uri="http://schemas.openxmlformats.org/presentationml/2006/ole">
            <p:oleObj spid="_x0000_s35847" name="Формула" r:id="rId13" imgW="711200" imgH="228600" progId="Equation.3">
              <p:embed/>
            </p:oleObj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714500" y="3571875"/>
          <a:ext cx="838200" cy="228600"/>
        </p:xfrm>
        <a:graphic>
          <a:graphicData uri="http://schemas.openxmlformats.org/presentationml/2006/ole">
            <p:oleObj spid="_x0000_s35846" name="Формула" r:id="rId14" imgW="838200" imgH="228600" progId="Equation.3">
              <p:embed/>
            </p:oleObj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071813" y="3571875"/>
          <a:ext cx="1133475" cy="228600"/>
        </p:xfrm>
        <a:graphic>
          <a:graphicData uri="http://schemas.openxmlformats.org/presentationml/2006/ole">
            <p:oleObj spid="_x0000_s35845" name="Формула" r:id="rId15" imgW="1130300" imgH="22860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4214813" y="4786313"/>
          <a:ext cx="371475" cy="357187"/>
        </p:xfrm>
        <a:graphic>
          <a:graphicData uri="http://schemas.openxmlformats.org/presentationml/2006/ole">
            <p:oleObj spid="_x0000_s35844" name="Формула" r:id="rId16" imgW="241300" imgH="228600" progId="Equation.3">
              <p:embed/>
            </p:oleObj>
          </a:graphicData>
        </a:graphic>
      </p:graphicFrame>
      <p:sp>
        <p:nvSpPr>
          <p:cNvPr id="35857" name="Rectangle 19"/>
          <p:cNvSpPr>
            <a:spLocks noChangeArrowheads="1"/>
          </p:cNvSpPr>
          <p:nvPr/>
        </p:nvSpPr>
        <p:spPr bwMode="auto">
          <a:xfrm>
            <a:off x="450850" y="1181100"/>
            <a:ext cx="223838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>
                <a:ea typeface="Calibri" pitchFamily="34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858" name="Rectangle 22"/>
          <p:cNvSpPr>
            <a:spLocks noChangeArrowheads="1"/>
          </p:cNvSpPr>
          <p:nvPr/>
        </p:nvSpPr>
        <p:spPr bwMode="auto">
          <a:xfrm>
            <a:off x="450850" y="1905000"/>
            <a:ext cx="22383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>
                <a:ea typeface="Calibri" pitchFamily="34" charset="0"/>
                <a:cs typeface="Times New Roman" pitchFamily="18" charset="0"/>
              </a:rPr>
              <a:t>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859" name="Rectangle 27"/>
          <p:cNvSpPr>
            <a:spLocks noChangeArrowheads="1"/>
          </p:cNvSpPr>
          <p:nvPr/>
        </p:nvSpPr>
        <p:spPr bwMode="auto">
          <a:xfrm>
            <a:off x="45085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100">
                <a:ea typeface="Calibri" pitchFamily="34" charset="0"/>
                <a:cs typeface="Times New Roman" pitchFamily="18" charset="0"/>
              </a:rPr>
              <a:t>, </a:t>
            </a:r>
            <a:endParaRPr lang="ru-RU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860" name="Прямоугольник 30"/>
          <p:cNvSpPr>
            <a:spLocks noChangeArrowheads="1"/>
          </p:cNvSpPr>
          <p:nvPr/>
        </p:nvSpPr>
        <p:spPr bwMode="auto">
          <a:xfrm>
            <a:off x="642938" y="1143000"/>
            <a:ext cx="8501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2828925" algn="l"/>
              </a:tabLst>
            </a:pPr>
            <a:r>
              <a:rPr lang="ru-RU">
                <a:ea typeface="Calibri" pitchFamily="34" charset="0"/>
                <a:cs typeface="Times New Roman" pitchFamily="18" charset="0"/>
              </a:rPr>
              <a:t>Значение какого выражения является иррациональным числом?</a:t>
            </a:r>
          </a:p>
        </p:txBody>
      </p:sp>
      <p:sp>
        <p:nvSpPr>
          <p:cNvPr id="35861" name="TextBox 31"/>
          <p:cNvSpPr txBox="1">
            <a:spLocks noChangeArrowheads="1"/>
          </p:cNvSpPr>
          <p:nvPr/>
        </p:nvSpPr>
        <p:spPr bwMode="auto">
          <a:xfrm>
            <a:off x="428625" y="1571625"/>
            <a:ext cx="37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а)</a:t>
            </a:r>
          </a:p>
        </p:txBody>
      </p:sp>
      <p:sp>
        <p:nvSpPr>
          <p:cNvPr id="35862" name="TextBox 32"/>
          <p:cNvSpPr txBox="1">
            <a:spLocks noChangeArrowheads="1"/>
          </p:cNvSpPr>
          <p:nvPr/>
        </p:nvSpPr>
        <p:spPr bwMode="auto">
          <a:xfrm>
            <a:off x="3143250" y="1571625"/>
            <a:ext cx="373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б)</a:t>
            </a:r>
          </a:p>
        </p:txBody>
      </p:sp>
      <p:sp>
        <p:nvSpPr>
          <p:cNvPr id="35863" name="TextBox 33"/>
          <p:cNvSpPr txBox="1">
            <a:spLocks noChangeArrowheads="1"/>
          </p:cNvSpPr>
          <p:nvPr/>
        </p:nvSpPr>
        <p:spPr bwMode="auto">
          <a:xfrm>
            <a:off x="5786438" y="1571625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в)</a:t>
            </a:r>
          </a:p>
        </p:txBody>
      </p:sp>
      <p:sp>
        <p:nvSpPr>
          <p:cNvPr id="35864" name="TextBox 34"/>
          <p:cNvSpPr txBox="1">
            <a:spLocks noChangeArrowheads="1"/>
          </p:cNvSpPr>
          <p:nvPr/>
        </p:nvSpPr>
        <p:spPr bwMode="auto">
          <a:xfrm>
            <a:off x="1357313" y="2714625"/>
            <a:ext cx="319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65" name="TextBox 36"/>
          <p:cNvSpPr txBox="1">
            <a:spLocks noChangeArrowheads="1"/>
          </p:cNvSpPr>
          <p:nvPr/>
        </p:nvSpPr>
        <p:spPr bwMode="auto">
          <a:xfrm>
            <a:off x="2857500" y="30718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66" name="TextBox 37"/>
          <p:cNvSpPr txBox="1">
            <a:spLocks noChangeArrowheads="1"/>
          </p:cNvSpPr>
          <p:nvPr/>
        </p:nvSpPr>
        <p:spPr bwMode="auto">
          <a:xfrm>
            <a:off x="1428750" y="30718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67" name="TextBox 38"/>
          <p:cNvSpPr txBox="1">
            <a:spLocks noChangeArrowheads="1"/>
          </p:cNvSpPr>
          <p:nvPr/>
        </p:nvSpPr>
        <p:spPr bwMode="auto">
          <a:xfrm>
            <a:off x="4143375" y="30718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68" name="TextBox 39"/>
          <p:cNvSpPr txBox="1">
            <a:spLocks noChangeArrowheads="1"/>
          </p:cNvSpPr>
          <p:nvPr/>
        </p:nvSpPr>
        <p:spPr bwMode="auto">
          <a:xfrm>
            <a:off x="4429125" y="30718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7</a:t>
            </a:r>
          </a:p>
        </p:txBody>
      </p:sp>
      <p:sp>
        <p:nvSpPr>
          <p:cNvPr id="35869" name="TextBox 40"/>
          <p:cNvSpPr txBox="1">
            <a:spLocks noChangeArrowheads="1"/>
          </p:cNvSpPr>
          <p:nvPr/>
        </p:nvSpPr>
        <p:spPr bwMode="auto">
          <a:xfrm>
            <a:off x="571500" y="1928813"/>
            <a:ext cx="65579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Найдём значение каждого выражения, для этого будем, или </a:t>
            </a:r>
          </a:p>
          <a:p>
            <a:r>
              <a:rPr lang="ru-RU">
                <a:latin typeface="Franklin Gothic Book" pitchFamily="34" charset="0"/>
              </a:rPr>
              <a:t>извлекать корень, или выносить множитель из-под знака корня:</a:t>
            </a: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35870" name="TextBox 41"/>
          <p:cNvSpPr txBox="1">
            <a:spLocks noChangeArrowheads="1"/>
          </p:cNvSpPr>
          <p:nvPr/>
        </p:nvSpPr>
        <p:spPr bwMode="auto">
          <a:xfrm>
            <a:off x="3143250" y="2714625"/>
            <a:ext cx="2232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рациональное число</a:t>
            </a:r>
          </a:p>
        </p:txBody>
      </p:sp>
      <p:sp>
        <p:nvSpPr>
          <p:cNvPr id="35871" name="Прямоугольник 42"/>
          <p:cNvSpPr>
            <a:spLocks noChangeArrowheads="1"/>
          </p:cNvSpPr>
          <p:nvPr/>
        </p:nvSpPr>
        <p:spPr bwMode="auto">
          <a:xfrm>
            <a:off x="4786313" y="3071813"/>
            <a:ext cx="22320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рациональное число</a:t>
            </a:r>
          </a:p>
        </p:txBody>
      </p:sp>
      <p:sp>
        <p:nvSpPr>
          <p:cNvPr id="35872" name="TextBox 43"/>
          <p:cNvSpPr txBox="1">
            <a:spLocks noChangeArrowheads="1"/>
          </p:cNvSpPr>
          <p:nvPr/>
        </p:nvSpPr>
        <p:spPr bwMode="auto">
          <a:xfrm>
            <a:off x="1357313" y="3500438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73" name="Прямоугольник 44"/>
          <p:cNvSpPr>
            <a:spLocks noChangeArrowheads="1"/>
          </p:cNvSpPr>
          <p:nvPr/>
        </p:nvSpPr>
        <p:spPr bwMode="auto">
          <a:xfrm>
            <a:off x="2643188" y="3500438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35874" name="TextBox 45"/>
          <p:cNvSpPr txBox="1">
            <a:spLocks noChangeArrowheads="1"/>
          </p:cNvSpPr>
          <p:nvPr/>
        </p:nvSpPr>
        <p:spPr bwMode="auto">
          <a:xfrm>
            <a:off x="4500563" y="3500438"/>
            <a:ext cx="2479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иррациональное число</a:t>
            </a:r>
          </a:p>
        </p:txBody>
      </p:sp>
      <p:sp>
        <p:nvSpPr>
          <p:cNvPr id="35875" name="TextBox 46"/>
          <p:cNvSpPr txBox="1">
            <a:spLocks noChangeArrowheads="1"/>
          </p:cNvSpPr>
          <p:nvPr/>
        </p:nvSpPr>
        <p:spPr bwMode="auto">
          <a:xfrm>
            <a:off x="3214688" y="4786313"/>
            <a:ext cx="850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Ответ: </a:t>
            </a:r>
          </a:p>
        </p:txBody>
      </p:sp>
      <p:sp>
        <p:nvSpPr>
          <p:cNvPr id="35876" name="TextBox 47"/>
          <p:cNvSpPr txBox="1">
            <a:spLocks noChangeArrowheads="1"/>
          </p:cNvSpPr>
          <p:nvPr/>
        </p:nvSpPr>
        <p:spPr bwMode="auto">
          <a:xfrm>
            <a:off x="4000500" y="4786313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5</a:t>
            </a:r>
          </a:p>
        </p:txBody>
      </p:sp>
      <p:sp>
        <p:nvSpPr>
          <p:cNvPr id="50" name="Волна 49">
            <a:hlinkClick r:id="rId17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 Образец для задания 2. </a:t>
            </a:r>
            <a:endParaRPr lang="ru-RU" dirty="0"/>
          </a:p>
        </p:txBody>
      </p:sp>
      <p:sp>
        <p:nvSpPr>
          <p:cNvPr id="43046" name="TextBox 9"/>
          <p:cNvSpPr txBox="1">
            <a:spLocks noChangeArrowheads="1"/>
          </p:cNvSpPr>
          <p:nvPr/>
        </p:nvSpPr>
        <p:spPr bwMode="auto">
          <a:xfrm>
            <a:off x="1071563" y="1785938"/>
            <a:ext cx="36877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ВЫЧИСЛИТЬ:  ( 1 +        )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( 1 -        )</a:t>
            </a:r>
            <a:r>
              <a:rPr lang="ru-RU" baseline="30000">
                <a:latin typeface="Franklin Gothic Book" pitchFamily="34" charset="0"/>
              </a:rPr>
              <a:t>2</a:t>
            </a:r>
            <a:endParaRPr lang="ru-RU">
              <a:latin typeface="Franklin Gothic Book" pitchFamily="34" charset="0"/>
            </a:endParaRPr>
          </a:p>
        </p:txBody>
      </p:sp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3071813" y="1785938"/>
          <a:ext cx="357187" cy="357187"/>
        </p:xfrm>
        <a:graphic>
          <a:graphicData uri="http://schemas.openxmlformats.org/presentationml/2006/ole">
            <p:oleObj spid="_x0000_s43016" name="Формула" r:id="rId4" imgW="228600" imgH="228600" progId="Equation.3">
              <p:embed/>
            </p:oleObj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071938" y="1785938"/>
          <a:ext cx="357187" cy="357187"/>
        </p:xfrm>
        <a:graphic>
          <a:graphicData uri="http://schemas.openxmlformats.org/presentationml/2006/ole">
            <p:oleObj spid="_x0000_s43017" name="Формула" r:id="rId5" imgW="228600" imgH="228600" progId="Equation.3">
              <p:embed/>
            </p:oleObj>
          </a:graphicData>
        </a:graphic>
      </p:graphicFrame>
      <p:sp>
        <p:nvSpPr>
          <p:cNvPr id="43047" name="Прямоугольник 12"/>
          <p:cNvSpPr>
            <a:spLocks noChangeArrowheads="1"/>
          </p:cNvSpPr>
          <p:nvPr/>
        </p:nvSpPr>
        <p:spPr bwMode="auto">
          <a:xfrm>
            <a:off x="928688" y="2143125"/>
            <a:ext cx="6643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Воспользуемся ФСУ «разность квадратов»:  (а-в)(а+в)= а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– в</a:t>
            </a:r>
            <a:r>
              <a:rPr lang="ru-RU" baseline="30000">
                <a:latin typeface="Franklin Gothic Book" pitchFamily="34" charset="0"/>
              </a:rPr>
              <a:t>2</a:t>
            </a:r>
            <a:endParaRPr lang="ru-RU">
              <a:latin typeface="Franklin Gothic Book" pitchFamily="34" charset="0"/>
            </a:endParaRPr>
          </a:p>
        </p:txBody>
      </p:sp>
      <p:sp>
        <p:nvSpPr>
          <p:cNvPr id="43048" name="Прямоугольник 13"/>
          <p:cNvSpPr>
            <a:spLocks noChangeArrowheads="1"/>
          </p:cNvSpPr>
          <p:nvPr/>
        </p:nvSpPr>
        <p:spPr bwMode="auto">
          <a:xfrm>
            <a:off x="1071563" y="2714625"/>
            <a:ext cx="23066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( 1 +        )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( 1 -        )</a:t>
            </a:r>
            <a:r>
              <a:rPr lang="ru-RU" baseline="30000">
                <a:latin typeface="Franklin Gothic Book" pitchFamily="34" charset="0"/>
              </a:rPr>
              <a:t>2</a:t>
            </a:r>
            <a:endParaRPr lang="ru-RU">
              <a:latin typeface="Franklin Gothic Book" pitchFamily="34" charset="0"/>
            </a:endParaRPr>
          </a:p>
        </p:txBody>
      </p:sp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2643188" y="2714625"/>
          <a:ext cx="357187" cy="357188"/>
        </p:xfrm>
        <a:graphic>
          <a:graphicData uri="http://schemas.openxmlformats.org/presentationml/2006/ole">
            <p:oleObj spid="_x0000_s43018" name="Формула" r:id="rId6" imgW="228600" imgH="228600" progId="Equation.3">
              <p:embed/>
            </p:oleObj>
          </a:graphicData>
        </a:graphic>
      </p:graphicFrame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1643063" y="2714625"/>
          <a:ext cx="357187" cy="357188"/>
        </p:xfrm>
        <a:graphic>
          <a:graphicData uri="http://schemas.openxmlformats.org/presentationml/2006/ole">
            <p:oleObj spid="_x0000_s43019" name="Формула" r:id="rId7" imgW="228600" imgH="228600" progId="Equation.3">
              <p:embed/>
            </p:oleObj>
          </a:graphicData>
        </a:graphic>
      </p:graphicFrame>
      <p:sp>
        <p:nvSpPr>
          <p:cNvPr id="43049" name="TextBox 16"/>
          <p:cNvSpPr txBox="1">
            <a:spLocks noChangeArrowheads="1"/>
          </p:cNvSpPr>
          <p:nvPr/>
        </p:nvSpPr>
        <p:spPr bwMode="auto">
          <a:xfrm>
            <a:off x="3286125" y="2714625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43050" name="TextBox 34"/>
          <p:cNvSpPr txBox="1">
            <a:spLocks noChangeArrowheads="1"/>
          </p:cNvSpPr>
          <p:nvPr/>
        </p:nvSpPr>
        <p:spPr bwMode="auto">
          <a:xfrm>
            <a:off x="3643313" y="2714625"/>
            <a:ext cx="5072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( 1 +     )( 1 +     )(1 -      ) (1 -     )=</a:t>
            </a:r>
          </a:p>
        </p:txBody>
      </p:sp>
      <p:graphicFrame>
        <p:nvGraphicFramePr>
          <p:cNvPr id="43037" name="Object 29"/>
          <p:cNvGraphicFramePr>
            <a:graphicFrameLocks noChangeAspect="1"/>
          </p:cNvGraphicFramePr>
          <p:nvPr/>
        </p:nvGraphicFramePr>
        <p:xfrm>
          <a:off x="4143375" y="2714625"/>
          <a:ext cx="357188" cy="357188"/>
        </p:xfrm>
        <a:graphic>
          <a:graphicData uri="http://schemas.openxmlformats.org/presentationml/2006/ole">
            <p:oleObj spid="_x0000_s43037" name="Формула" r:id="rId8" imgW="228600" imgH="228600" progId="Equation.3">
              <p:embed/>
            </p:oleObj>
          </a:graphicData>
        </a:graphic>
      </p:graphicFrame>
      <p:graphicFrame>
        <p:nvGraphicFramePr>
          <p:cNvPr id="43038" name="Object 30"/>
          <p:cNvGraphicFramePr>
            <a:graphicFrameLocks noChangeAspect="1"/>
          </p:cNvGraphicFramePr>
          <p:nvPr/>
        </p:nvGraphicFramePr>
        <p:xfrm>
          <a:off x="4929188" y="2714625"/>
          <a:ext cx="357187" cy="357188"/>
        </p:xfrm>
        <a:graphic>
          <a:graphicData uri="http://schemas.openxmlformats.org/presentationml/2006/ole">
            <p:oleObj spid="_x0000_s43038" name="Формула" r:id="rId9" imgW="228600" imgH="228600" progId="Equation.3">
              <p:embed/>
            </p:oleObj>
          </a:graphicData>
        </a:graphic>
      </p:graphicFrame>
      <p:graphicFrame>
        <p:nvGraphicFramePr>
          <p:cNvPr id="43039" name="Object 31"/>
          <p:cNvGraphicFramePr>
            <a:graphicFrameLocks noChangeAspect="1"/>
          </p:cNvGraphicFramePr>
          <p:nvPr/>
        </p:nvGraphicFramePr>
        <p:xfrm>
          <a:off x="5643563" y="2714625"/>
          <a:ext cx="357187" cy="357188"/>
        </p:xfrm>
        <a:graphic>
          <a:graphicData uri="http://schemas.openxmlformats.org/presentationml/2006/ole">
            <p:oleObj spid="_x0000_s43039" name="Формула" r:id="rId10" imgW="228600" imgH="228600" progId="Equation.3">
              <p:embed/>
            </p:oleObj>
          </a:graphicData>
        </a:graphic>
      </p:graphicFrame>
      <p:graphicFrame>
        <p:nvGraphicFramePr>
          <p:cNvPr id="43040" name="Object 32"/>
          <p:cNvGraphicFramePr>
            <a:graphicFrameLocks noChangeAspect="1"/>
          </p:cNvGraphicFramePr>
          <p:nvPr/>
        </p:nvGraphicFramePr>
        <p:xfrm>
          <a:off x="6429375" y="2714625"/>
          <a:ext cx="357188" cy="357188"/>
        </p:xfrm>
        <a:graphic>
          <a:graphicData uri="http://schemas.openxmlformats.org/presentationml/2006/ole">
            <p:oleObj spid="_x0000_s43040" name="Формула" r:id="rId11" imgW="228600" imgH="228600" progId="Equation.3">
              <p:embed/>
            </p:oleObj>
          </a:graphicData>
        </a:graphic>
      </p:graphicFrame>
      <p:sp>
        <p:nvSpPr>
          <p:cNvPr id="43051" name="Прямоугольник 39"/>
          <p:cNvSpPr>
            <a:spLocks noChangeArrowheads="1"/>
          </p:cNvSpPr>
          <p:nvPr/>
        </p:nvSpPr>
        <p:spPr bwMode="auto">
          <a:xfrm>
            <a:off x="1071563" y="3286125"/>
            <a:ext cx="3513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( 1 +     )( 1 -     )(1  +      ) (1 -      )=</a:t>
            </a:r>
          </a:p>
        </p:txBody>
      </p:sp>
      <p:graphicFrame>
        <p:nvGraphicFramePr>
          <p:cNvPr id="43041" name="Object 33"/>
          <p:cNvGraphicFramePr>
            <a:graphicFrameLocks noChangeAspect="1"/>
          </p:cNvGraphicFramePr>
          <p:nvPr/>
        </p:nvGraphicFramePr>
        <p:xfrm>
          <a:off x="1571625" y="3286125"/>
          <a:ext cx="357188" cy="357188"/>
        </p:xfrm>
        <a:graphic>
          <a:graphicData uri="http://schemas.openxmlformats.org/presentationml/2006/ole">
            <p:oleObj spid="_x0000_s43041" name="Формула" r:id="rId12" imgW="228600" imgH="228600" progId="Equation.3">
              <p:embed/>
            </p:oleObj>
          </a:graphicData>
        </a:graphic>
      </p:graphicFrame>
      <p:graphicFrame>
        <p:nvGraphicFramePr>
          <p:cNvPr id="43042" name="Object 34"/>
          <p:cNvGraphicFramePr>
            <a:graphicFrameLocks noChangeAspect="1"/>
          </p:cNvGraphicFramePr>
          <p:nvPr/>
        </p:nvGraphicFramePr>
        <p:xfrm>
          <a:off x="2357438" y="3286125"/>
          <a:ext cx="357187" cy="357188"/>
        </p:xfrm>
        <a:graphic>
          <a:graphicData uri="http://schemas.openxmlformats.org/presentationml/2006/ole">
            <p:oleObj spid="_x0000_s43042" name="Формула" r:id="rId13" imgW="228600" imgH="228600" progId="Equation.3">
              <p:embed/>
            </p:oleObj>
          </a:graphicData>
        </a:graphic>
      </p:graphicFrame>
      <p:graphicFrame>
        <p:nvGraphicFramePr>
          <p:cNvPr id="43043" name="Object 35"/>
          <p:cNvGraphicFramePr>
            <a:graphicFrameLocks noChangeAspect="1"/>
          </p:cNvGraphicFramePr>
          <p:nvPr/>
        </p:nvGraphicFramePr>
        <p:xfrm>
          <a:off x="3071813" y="3286125"/>
          <a:ext cx="357187" cy="357188"/>
        </p:xfrm>
        <a:graphic>
          <a:graphicData uri="http://schemas.openxmlformats.org/presentationml/2006/ole">
            <p:oleObj spid="_x0000_s43043" name="Формула" r:id="rId14" imgW="228600" imgH="228600" progId="Equation.3">
              <p:embed/>
            </p:oleObj>
          </a:graphicData>
        </a:graphic>
      </p:graphicFrame>
      <p:graphicFrame>
        <p:nvGraphicFramePr>
          <p:cNvPr id="43044" name="Object 36"/>
          <p:cNvGraphicFramePr>
            <a:graphicFrameLocks noChangeAspect="1"/>
          </p:cNvGraphicFramePr>
          <p:nvPr/>
        </p:nvGraphicFramePr>
        <p:xfrm>
          <a:off x="3857625" y="3286125"/>
          <a:ext cx="357188" cy="357188"/>
        </p:xfrm>
        <a:graphic>
          <a:graphicData uri="http://schemas.openxmlformats.org/presentationml/2006/ole">
            <p:oleObj spid="_x0000_s43044" name="Формула" r:id="rId15" imgW="228600" imgH="228600" progId="Equation.3">
              <p:embed/>
            </p:oleObj>
          </a:graphicData>
        </a:graphic>
      </p:graphicFrame>
      <p:sp>
        <p:nvSpPr>
          <p:cNvPr id="43052" name="TextBox 48"/>
          <p:cNvSpPr txBox="1">
            <a:spLocks noChangeArrowheads="1"/>
          </p:cNvSpPr>
          <p:nvPr/>
        </p:nvSpPr>
        <p:spPr bwMode="auto">
          <a:xfrm>
            <a:off x="4429125" y="3286125"/>
            <a:ext cx="2389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(1-5)(1-5) = -4 (-4) =16</a:t>
            </a: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43053" name="Прямоугольник 49"/>
          <p:cNvSpPr>
            <a:spLocks noChangeArrowheads="1"/>
          </p:cNvSpPr>
          <p:nvPr/>
        </p:nvSpPr>
        <p:spPr bwMode="auto">
          <a:xfrm>
            <a:off x="2571750" y="4429125"/>
            <a:ext cx="1112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Ответ: 16</a:t>
            </a:r>
          </a:p>
        </p:txBody>
      </p:sp>
      <p:sp>
        <p:nvSpPr>
          <p:cNvPr id="51" name="Волна 50">
            <a:hlinkClick r:id="rId16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 Образец для задания 3</a:t>
            </a:r>
            <a:endParaRPr lang="ru-RU" dirty="0"/>
          </a:p>
        </p:txBody>
      </p:sp>
      <p:sp>
        <p:nvSpPr>
          <p:cNvPr id="3" name="Волна 2">
            <a:hlinkClick r:id="rId4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1989" name="TextBox 3"/>
          <p:cNvSpPr txBox="1">
            <a:spLocks noChangeArrowheads="1"/>
          </p:cNvSpPr>
          <p:nvPr/>
        </p:nvSpPr>
        <p:spPr bwMode="auto">
          <a:xfrm>
            <a:off x="857250" y="1571625"/>
            <a:ext cx="1916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Сравнить числа:  </a:t>
            </a:r>
          </a:p>
          <a:p>
            <a:endParaRPr lang="ru-RU">
              <a:latin typeface="Franklin Gothic Book" pitchFamily="34" charset="0"/>
            </a:endParaRPr>
          </a:p>
        </p:txBody>
      </p:sp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2928938" y="1428750"/>
          <a:ext cx="1285875" cy="817563"/>
        </p:xfrm>
        <a:graphic>
          <a:graphicData uri="http://schemas.openxmlformats.org/presentationml/2006/ole">
            <p:oleObj spid="_x0000_s41985" name="Формула" r:id="rId5" imgW="698400" imgH="444240" progId="Equation.3">
              <p:embed/>
            </p:oleObj>
          </a:graphicData>
        </a:graphic>
      </p:graphicFrame>
      <p:sp>
        <p:nvSpPr>
          <p:cNvPr id="41990" name="TextBox 5"/>
          <p:cNvSpPr txBox="1">
            <a:spLocks noChangeArrowheads="1"/>
          </p:cNvSpPr>
          <p:nvPr/>
        </p:nvSpPr>
        <p:spPr bwMode="auto">
          <a:xfrm>
            <a:off x="785813" y="2357438"/>
            <a:ext cx="6143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Внесём под знак корня множители, стоящие перед ним. </a:t>
            </a:r>
          </a:p>
          <a:p>
            <a:r>
              <a:rPr lang="ru-RU">
                <a:latin typeface="Franklin Gothic Book" pitchFamily="34" charset="0"/>
              </a:rPr>
              <a:t>Для этого возведём каждый множитель в квадрат. Получим:</a:t>
            </a:r>
          </a:p>
          <a:p>
            <a:endParaRPr lang="ru-RU">
              <a:latin typeface="Franklin Gothic Book" pitchFamily="34" charset="0"/>
            </a:endParaRP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428750" y="3000375"/>
          <a:ext cx="4572000" cy="2133600"/>
        </p:xfrm>
        <a:graphic>
          <a:graphicData uri="http://schemas.openxmlformats.org/presentationml/2006/ole">
            <p:oleObj spid="_x0000_s41986" name="Формула" r:id="rId6" imgW="1904760" imgH="888840" progId="Equation.3">
              <p:embed/>
            </p:oleObj>
          </a:graphicData>
        </a:graphic>
      </p:graphicFrame>
      <p:sp>
        <p:nvSpPr>
          <p:cNvPr id="41991" name="TextBox 9"/>
          <p:cNvSpPr txBox="1">
            <a:spLocks noChangeArrowheads="1"/>
          </p:cNvSpPr>
          <p:nvPr/>
        </p:nvSpPr>
        <p:spPr bwMode="auto">
          <a:xfrm>
            <a:off x="2643188" y="5500688"/>
            <a:ext cx="2184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ОТВЕТ: числа равны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Образец для задания 4</a:t>
            </a:r>
            <a:endParaRPr lang="ru-RU" dirty="0"/>
          </a:p>
        </p:txBody>
      </p:sp>
      <p:sp>
        <p:nvSpPr>
          <p:cNvPr id="54274" name="TextBox 2"/>
          <p:cNvSpPr txBox="1">
            <a:spLocks noChangeArrowheads="1"/>
          </p:cNvSpPr>
          <p:nvPr/>
        </p:nvSpPr>
        <p:spPr bwMode="auto">
          <a:xfrm>
            <a:off x="714375" y="2000250"/>
            <a:ext cx="7908925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Franklin Gothic Book" pitchFamily="34" charset="0"/>
              </a:rPr>
              <a:t>Решить уравнение 7х</a:t>
            </a:r>
            <a:r>
              <a:rPr lang="ru-RU" sz="2400" baseline="30000">
                <a:latin typeface="Franklin Gothic Book" pitchFamily="34" charset="0"/>
              </a:rPr>
              <a:t>2</a:t>
            </a:r>
            <a:r>
              <a:rPr lang="ru-RU" sz="2400">
                <a:latin typeface="Franklin Gothic Book" pitchFamily="34" charset="0"/>
              </a:rPr>
              <a:t> + 98х =0</a:t>
            </a:r>
          </a:p>
          <a:p>
            <a:r>
              <a:rPr lang="ru-RU" sz="2400">
                <a:latin typeface="Franklin Gothic Book" pitchFamily="34" charset="0"/>
              </a:rPr>
              <a:t>Выносим общий  множитель за скобки:</a:t>
            </a:r>
          </a:p>
          <a:p>
            <a:r>
              <a:rPr lang="ru-RU" sz="2400">
                <a:latin typeface="Franklin Gothic Book" pitchFamily="34" charset="0"/>
              </a:rPr>
              <a:t>7х(х+14) =0</a:t>
            </a:r>
          </a:p>
          <a:p>
            <a:r>
              <a:rPr lang="ru-RU" sz="2400">
                <a:latin typeface="Franklin Gothic Book" pitchFamily="34" charset="0"/>
              </a:rPr>
              <a:t>Учитывая, что произведение равно 0 только в том случае, когда хотя бы один множитель равен 0:</a:t>
            </a:r>
          </a:p>
          <a:p>
            <a:endParaRPr lang="ru-RU" sz="2400">
              <a:latin typeface="Franklin Gothic Book" pitchFamily="34" charset="0"/>
            </a:endParaRPr>
          </a:p>
          <a:p>
            <a:r>
              <a:rPr lang="ru-RU" sz="2400">
                <a:latin typeface="Franklin Gothic Book" pitchFamily="34" charset="0"/>
              </a:rPr>
              <a:t>х = 0   или   х+14 =0</a:t>
            </a:r>
          </a:p>
          <a:p>
            <a:r>
              <a:rPr lang="ru-RU" sz="2400">
                <a:latin typeface="Franklin Gothic Book" pitchFamily="34" charset="0"/>
              </a:rPr>
              <a:t>х</a:t>
            </a:r>
            <a:r>
              <a:rPr lang="ru-RU" sz="2400" baseline="-25000">
                <a:latin typeface="Franklin Gothic Book" pitchFamily="34" charset="0"/>
              </a:rPr>
              <a:t>1</a:t>
            </a:r>
            <a:r>
              <a:rPr lang="ru-RU" sz="2400">
                <a:latin typeface="Franklin Gothic Book" pitchFamily="34" charset="0"/>
              </a:rPr>
              <a:t> =0            х</a:t>
            </a:r>
            <a:r>
              <a:rPr lang="ru-RU" sz="2400" baseline="-25000">
                <a:latin typeface="Franklin Gothic Book" pitchFamily="34" charset="0"/>
              </a:rPr>
              <a:t>2</a:t>
            </a:r>
            <a:r>
              <a:rPr lang="ru-RU" sz="2400">
                <a:latin typeface="Franklin Gothic Book" pitchFamily="34" charset="0"/>
              </a:rPr>
              <a:t>= - 14</a:t>
            </a:r>
          </a:p>
          <a:p>
            <a:endParaRPr lang="ru-RU" sz="2400">
              <a:latin typeface="Franklin Gothic Book" pitchFamily="34" charset="0"/>
            </a:endParaRPr>
          </a:p>
          <a:p>
            <a:r>
              <a:rPr lang="ru-RU" sz="2400">
                <a:latin typeface="Franklin Gothic Book" pitchFamily="34" charset="0"/>
              </a:rPr>
              <a:t>Ответ: 0 и -14.</a:t>
            </a: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4" name="Волна 3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Образец для задания 5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7107" name="TextBox 3"/>
          <p:cNvSpPr txBox="1">
            <a:spLocks noChangeArrowheads="1"/>
          </p:cNvSpPr>
          <p:nvPr/>
        </p:nvSpPr>
        <p:spPr bwMode="auto">
          <a:xfrm>
            <a:off x="785813" y="1928813"/>
            <a:ext cx="7870825" cy="295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Сколько корней имеет уравнение 6х</a:t>
            </a:r>
            <a:r>
              <a:rPr lang="ru-RU" sz="2800" baseline="30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 – 3х+ 1=0?</a:t>
            </a:r>
          </a:p>
          <a:p>
            <a:r>
              <a:rPr lang="ru-RU" sz="2800">
                <a:latin typeface="Franklin Gothic Book" pitchFamily="34" charset="0"/>
              </a:rPr>
              <a:t>Ответ на этот вопрос даёт знак дискриминанта.</a:t>
            </a:r>
          </a:p>
          <a:p>
            <a:r>
              <a:rPr lang="ru-RU" sz="2800">
                <a:latin typeface="Franklin Gothic Book" pitchFamily="34" charset="0"/>
              </a:rPr>
              <a:t>Найдём его: </a:t>
            </a:r>
            <a:r>
              <a:rPr lang="en-US" sz="2800">
                <a:latin typeface="Franklin Gothic Book" pitchFamily="34" charset="0"/>
              </a:rPr>
              <a:t>D </a:t>
            </a:r>
            <a:r>
              <a:rPr lang="ru-RU" sz="2800">
                <a:latin typeface="Franklin Gothic Book" pitchFamily="34" charset="0"/>
              </a:rPr>
              <a:t>=в</a:t>
            </a:r>
            <a:r>
              <a:rPr lang="ru-RU" sz="2800" baseline="30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 -4 ас</a:t>
            </a:r>
          </a:p>
          <a:p>
            <a:r>
              <a:rPr lang="ru-RU" sz="2800">
                <a:latin typeface="Franklin Gothic Book" pitchFamily="34" charset="0"/>
              </a:rPr>
              <a:t>Для нас </a:t>
            </a:r>
            <a:r>
              <a:rPr lang="en-US" sz="2800">
                <a:latin typeface="Franklin Gothic Book" pitchFamily="34" charset="0"/>
              </a:rPr>
              <a:t>D </a:t>
            </a:r>
            <a:r>
              <a:rPr lang="ru-RU" sz="2800">
                <a:latin typeface="Franklin Gothic Book" pitchFamily="34" charset="0"/>
              </a:rPr>
              <a:t>=(-3)</a:t>
            </a:r>
            <a:r>
              <a:rPr lang="ru-RU" sz="2800" baseline="30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 – 4</a:t>
            </a:r>
            <a:r>
              <a:rPr lang="ru-RU" sz="2800" baseline="30000">
                <a:latin typeface="Franklin Gothic Book" pitchFamily="34" charset="0"/>
              </a:rPr>
              <a:t>.</a:t>
            </a:r>
            <a:r>
              <a:rPr lang="ru-RU" sz="2800">
                <a:latin typeface="Franklin Gothic Book" pitchFamily="34" charset="0"/>
              </a:rPr>
              <a:t>6</a:t>
            </a:r>
            <a:r>
              <a:rPr lang="ru-RU" sz="2800" baseline="30000">
                <a:latin typeface="Franklin Gothic Book" pitchFamily="34" charset="0"/>
              </a:rPr>
              <a:t>.</a:t>
            </a:r>
            <a:r>
              <a:rPr lang="ru-RU" sz="2800">
                <a:latin typeface="Franklin Gothic Book" pitchFamily="34" charset="0"/>
              </a:rPr>
              <a:t>1=9 – 24 = - 15&lt;0, </a:t>
            </a:r>
          </a:p>
          <a:p>
            <a:r>
              <a:rPr lang="ru-RU" sz="2800">
                <a:latin typeface="Franklin Gothic Book" pitchFamily="34" charset="0"/>
              </a:rPr>
              <a:t>        значит корней нет.</a:t>
            </a:r>
          </a:p>
          <a:p>
            <a:r>
              <a:rPr lang="ru-RU" sz="2800">
                <a:latin typeface="Franklin Gothic Book" pitchFamily="34" charset="0"/>
              </a:rPr>
              <a:t>                Ответ: ни одного.</a:t>
            </a:r>
          </a:p>
          <a:p>
            <a:endParaRPr lang="ru-RU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Образец для задания 6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8131" name="TextBox 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85813" y="2071688"/>
            <a:ext cx="8432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Через какую из указанных точек не проходит </a:t>
            </a:r>
          </a:p>
          <a:p>
            <a:r>
              <a:rPr lang="ru-RU">
                <a:latin typeface="Franklin Gothic Book" pitchFamily="34" charset="0"/>
              </a:rPr>
              <a:t>               график функции у=- 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?</a:t>
            </a:r>
          </a:p>
          <a:p>
            <a:r>
              <a:rPr lang="ru-RU">
                <a:latin typeface="Franklin Gothic Book" pitchFamily="34" charset="0"/>
              </a:rPr>
              <a:t>а) (-7;-49)                б)(-4;16)                      в)(-10;-100)</a:t>
            </a:r>
          </a:p>
          <a:p>
            <a:r>
              <a:rPr lang="ru-RU">
                <a:latin typeface="Franklin Gothic Book" pitchFamily="34" charset="0"/>
              </a:rPr>
              <a:t>Подставим в функцию  у=- 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координаты точек:</a:t>
            </a:r>
          </a:p>
          <a:p>
            <a:r>
              <a:rPr lang="ru-RU">
                <a:latin typeface="Franklin Gothic Book" pitchFamily="34" charset="0"/>
              </a:rPr>
              <a:t>а) - 49 = - (-7)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т.к. равенство выполняется, </a:t>
            </a:r>
          </a:p>
          <a:p>
            <a:r>
              <a:rPr lang="ru-RU">
                <a:latin typeface="Franklin Gothic Book" pitchFamily="34" charset="0"/>
              </a:rPr>
              <a:t>то график функции проходит через точку (-7;-49)</a:t>
            </a:r>
          </a:p>
          <a:p>
            <a:r>
              <a:rPr lang="ru-RU">
                <a:latin typeface="Franklin Gothic Book" pitchFamily="34" charset="0"/>
              </a:rPr>
              <a:t>б)  16 = - (-4)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, т.к. равенство не выполняется, </a:t>
            </a:r>
          </a:p>
          <a:p>
            <a:r>
              <a:rPr lang="ru-RU">
                <a:latin typeface="Franklin Gothic Book" pitchFamily="34" charset="0"/>
              </a:rPr>
              <a:t>то график функции не проходит через точку (-4;16)                                                        </a:t>
            </a:r>
          </a:p>
          <a:p>
            <a:r>
              <a:rPr lang="ru-RU">
                <a:latin typeface="Franklin Gothic Book" pitchFamily="34" charset="0"/>
              </a:rPr>
              <a:t>в) -100= - (-10)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, т.к. равенство выполняется, </a:t>
            </a:r>
          </a:p>
          <a:p>
            <a:r>
              <a:rPr lang="ru-RU">
                <a:latin typeface="Franklin Gothic Book" pitchFamily="34" charset="0"/>
              </a:rPr>
              <a:t>то график функции проходит через точку (-10;-100)</a:t>
            </a:r>
          </a:p>
          <a:p>
            <a:r>
              <a:rPr lang="ru-RU">
                <a:latin typeface="Franklin Gothic Book" pitchFamily="34" charset="0"/>
              </a:rPr>
              <a:t>Ответ: (-4;16)                                </a:t>
            </a:r>
          </a:p>
          <a:p>
            <a:endParaRPr lang="ru-RU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ОБРАЗЕЦ ДЛЯ ЗАДАНИЯ 7</a:t>
            </a:r>
            <a:endParaRPr lang="ru-RU" dirty="0"/>
          </a:p>
        </p:txBody>
      </p:sp>
      <p:sp>
        <p:nvSpPr>
          <p:cNvPr id="3" name="Волна 2">
            <a:hlinkClick r:id="rId4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4038" name="TextBox 3"/>
          <p:cNvSpPr txBox="1">
            <a:spLocks noChangeArrowheads="1"/>
          </p:cNvSpPr>
          <p:nvPr/>
        </p:nvSpPr>
        <p:spPr bwMode="auto">
          <a:xfrm>
            <a:off x="1000125" y="2000250"/>
            <a:ext cx="1744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Franklin Gothic Book" pitchFamily="34" charset="0"/>
              </a:rPr>
              <a:t>Вычислить: 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2857500" y="2000250"/>
          <a:ext cx="2900363" cy="500063"/>
        </p:xfrm>
        <a:graphic>
          <a:graphicData uri="http://schemas.openxmlformats.org/presentationml/2006/ole">
            <p:oleObj spid="_x0000_s44034" name="Формула" r:id="rId5" imgW="1473120" imgH="253800" progId="Equation.3">
              <p:embed/>
            </p:oleObj>
          </a:graphicData>
        </a:graphic>
      </p:graphicFrame>
      <p:sp>
        <p:nvSpPr>
          <p:cNvPr id="44039" name="TextBox 6"/>
          <p:cNvSpPr txBox="1">
            <a:spLocks noChangeArrowheads="1"/>
          </p:cNvSpPr>
          <p:nvPr/>
        </p:nvSpPr>
        <p:spPr bwMode="auto">
          <a:xfrm>
            <a:off x="928688" y="2571750"/>
            <a:ext cx="52911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а) 14,6                       б) 14,2                    в) 14,3</a:t>
            </a:r>
          </a:p>
        </p:txBody>
      </p:sp>
      <p:sp>
        <p:nvSpPr>
          <p:cNvPr id="44040" name="TextBox 8"/>
          <p:cNvSpPr txBox="1">
            <a:spLocks noChangeArrowheads="1"/>
          </p:cNvSpPr>
          <p:nvPr/>
        </p:nvSpPr>
        <p:spPr bwMode="auto">
          <a:xfrm>
            <a:off x="1214438" y="3143250"/>
            <a:ext cx="1209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Решение: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71500" y="3714750"/>
          <a:ext cx="7235825" cy="1228725"/>
        </p:xfrm>
        <a:graphic>
          <a:graphicData uri="http://schemas.openxmlformats.org/presentationml/2006/ole">
            <p:oleObj spid="_x0000_s44035" name="Формула" r:id="rId6" imgW="2692080" imgH="457200" progId="Equation.3">
              <p:embed/>
            </p:oleObj>
          </a:graphicData>
        </a:graphic>
      </p:graphicFrame>
      <p:sp>
        <p:nvSpPr>
          <p:cNvPr id="44041" name="TextBox 10"/>
          <p:cNvSpPr txBox="1">
            <a:spLocks noChangeArrowheads="1"/>
          </p:cNvSpPr>
          <p:nvPr/>
        </p:nvSpPr>
        <p:spPr bwMode="auto">
          <a:xfrm>
            <a:off x="857250" y="5500688"/>
            <a:ext cx="1430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Ответ: 14,2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 Образец для задания 8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pic>
        <p:nvPicPr>
          <p:cNvPr id="5017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1357313"/>
            <a:ext cx="3324225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3" y="1571625"/>
            <a:ext cx="39909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TextBox 6"/>
          <p:cNvSpPr txBox="1">
            <a:spLocks noChangeArrowheads="1"/>
          </p:cNvSpPr>
          <p:nvPr/>
        </p:nvSpPr>
        <p:spPr bwMode="auto">
          <a:xfrm>
            <a:off x="1428750" y="5500688"/>
            <a:ext cx="41894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Просто посмотрим на графики функций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ОБРАЗЕЦ ДЛЯ ЗАДАНИЯ 9</a:t>
            </a:r>
            <a:endParaRPr lang="ru-RU" dirty="0"/>
          </a:p>
        </p:txBody>
      </p:sp>
      <p:sp>
        <p:nvSpPr>
          <p:cNvPr id="3" name="Волна 2">
            <a:hlinkClick r:id="rId4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5061" name="TextBox 3"/>
          <p:cNvSpPr txBox="1">
            <a:spLocks noChangeArrowheads="1"/>
          </p:cNvSpPr>
          <p:nvPr/>
        </p:nvSpPr>
        <p:spPr bwMode="auto">
          <a:xfrm>
            <a:off x="785813" y="1214438"/>
            <a:ext cx="62865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Решить уравнение  15х</a:t>
            </a:r>
            <a:r>
              <a:rPr lang="ru-RU" sz="2800" baseline="30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 –18х +3 =0</a:t>
            </a:r>
          </a:p>
          <a:p>
            <a:r>
              <a:rPr lang="ru-RU" sz="2800">
                <a:latin typeface="Franklin Gothic Book" pitchFamily="34" charset="0"/>
              </a:rPr>
              <a:t>а) 1 и -0,2        б) 3 и  -18      в) 1 и 0,2</a:t>
            </a:r>
          </a:p>
          <a:p>
            <a:endParaRPr lang="ru-RU" sz="2800">
              <a:latin typeface="Franklin Gothic Book" pitchFamily="34" charset="0"/>
            </a:endParaRPr>
          </a:p>
          <a:p>
            <a:r>
              <a:rPr lang="ru-RU" sz="2800">
                <a:latin typeface="Franklin Gothic Book" pitchFamily="34" charset="0"/>
              </a:rPr>
              <a:t> Решение:</a:t>
            </a:r>
          </a:p>
          <a:p>
            <a:r>
              <a:rPr lang="ru-RU" sz="2800">
                <a:latin typeface="Franklin Gothic Book" pitchFamily="34" charset="0"/>
              </a:rPr>
              <a:t>Найдём сумму а+в+с: 15+ (-18)+3 =0,</a:t>
            </a:r>
          </a:p>
          <a:p>
            <a:endParaRPr lang="ru-RU" sz="2800">
              <a:latin typeface="Franklin Gothic Book" pitchFamily="34" charset="0"/>
            </a:endParaRPr>
          </a:p>
          <a:p>
            <a:r>
              <a:rPr lang="ru-RU" sz="2800">
                <a:latin typeface="Franklin Gothic Book" pitchFamily="34" charset="0"/>
              </a:rPr>
              <a:t>значит  х</a:t>
            </a:r>
            <a:r>
              <a:rPr lang="ru-RU" sz="2800" baseline="-25000">
                <a:latin typeface="Franklin Gothic Book" pitchFamily="34" charset="0"/>
              </a:rPr>
              <a:t>1</a:t>
            </a:r>
            <a:r>
              <a:rPr lang="ru-RU" sz="2800">
                <a:latin typeface="Franklin Gothic Book" pitchFamily="34" charset="0"/>
              </a:rPr>
              <a:t> = 1, х</a:t>
            </a:r>
            <a:r>
              <a:rPr lang="ru-RU" sz="2800" baseline="-25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= </a:t>
            </a:r>
          </a:p>
          <a:p>
            <a:endParaRPr lang="ru-RU" sz="2800">
              <a:latin typeface="Franklin Gothic Book" pitchFamily="34" charset="0"/>
            </a:endParaRPr>
          </a:p>
          <a:p>
            <a:endParaRPr lang="ru-RU" sz="2800">
              <a:latin typeface="Franklin Gothic Book" pitchFamily="34" charset="0"/>
            </a:endParaRPr>
          </a:p>
          <a:p>
            <a:r>
              <a:rPr lang="ru-RU" sz="2800">
                <a:latin typeface="Franklin Gothic Book" pitchFamily="34" charset="0"/>
              </a:rPr>
              <a:t>Ответ: 1 и 0,2</a:t>
            </a:r>
            <a:endParaRPr lang="ru-RU" sz="2000">
              <a:latin typeface="Franklin Gothic Book" pitchFamily="34" charset="0"/>
            </a:endParaRP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3643313" y="3571875"/>
          <a:ext cx="2486025" cy="928688"/>
        </p:xfrm>
        <a:graphic>
          <a:graphicData uri="http://schemas.openxmlformats.org/presentationml/2006/ole">
            <p:oleObj spid="_x0000_s45058" name="Формула" r:id="rId5" imgW="10540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-конечная звезда 4">
            <a:hlinkClick r:id="rId3" action="ppaction://hlinksldjump"/>
          </p:cNvPr>
          <p:cNvSpPr/>
          <p:nvPr/>
        </p:nvSpPr>
        <p:spPr>
          <a:xfrm>
            <a:off x="3714750" y="371475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8</a:t>
            </a:r>
          </a:p>
        </p:txBody>
      </p:sp>
      <p:sp>
        <p:nvSpPr>
          <p:cNvPr id="6" name="7-конечная звезда 5">
            <a:hlinkClick r:id="rId4" action="ppaction://hlinksldjump"/>
          </p:cNvPr>
          <p:cNvSpPr/>
          <p:nvPr/>
        </p:nvSpPr>
        <p:spPr>
          <a:xfrm>
            <a:off x="2643188" y="285750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2</a:t>
            </a:r>
          </a:p>
        </p:txBody>
      </p:sp>
      <p:sp>
        <p:nvSpPr>
          <p:cNvPr id="7" name="7-конечная звезда 6">
            <a:hlinkClick r:id="rId5" action="ppaction://hlinksldjump"/>
          </p:cNvPr>
          <p:cNvSpPr/>
          <p:nvPr/>
        </p:nvSpPr>
        <p:spPr>
          <a:xfrm>
            <a:off x="3500438" y="5143500"/>
            <a:ext cx="1343025" cy="11430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13</a:t>
            </a:r>
            <a:endParaRPr lang="ru-RU" sz="3600" dirty="0"/>
          </a:p>
        </p:txBody>
      </p:sp>
      <p:sp>
        <p:nvSpPr>
          <p:cNvPr id="8" name="7-конечная звезда 7">
            <a:hlinkClick r:id="rId6" action="ppaction://hlinksldjump"/>
          </p:cNvPr>
          <p:cNvSpPr/>
          <p:nvPr/>
        </p:nvSpPr>
        <p:spPr>
          <a:xfrm>
            <a:off x="5286375" y="257175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3</a:t>
            </a:r>
          </a:p>
        </p:txBody>
      </p:sp>
      <p:sp>
        <p:nvSpPr>
          <p:cNvPr id="9" name="7-конечная звезда 8">
            <a:hlinkClick r:id="rId7" action="ppaction://hlinksldjump"/>
          </p:cNvPr>
          <p:cNvSpPr/>
          <p:nvPr/>
        </p:nvSpPr>
        <p:spPr>
          <a:xfrm>
            <a:off x="5072063" y="371475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9</a:t>
            </a:r>
          </a:p>
        </p:txBody>
      </p:sp>
      <p:sp>
        <p:nvSpPr>
          <p:cNvPr id="10" name="7-конечная звезда 9">
            <a:hlinkClick r:id="rId8" action="ppaction://hlinksldjump"/>
          </p:cNvPr>
          <p:cNvSpPr/>
          <p:nvPr/>
        </p:nvSpPr>
        <p:spPr>
          <a:xfrm>
            <a:off x="1214438" y="257175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</a:t>
            </a:r>
          </a:p>
        </p:txBody>
      </p:sp>
      <p:sp>
        <p:nvSpPr>
          <p:cNvPr id="11" name="7-конечная звезда 10">
            <a:hlinkClick r:id="rId9" action="ppaction://hlinksldjump"/>
          </p:cNvPr>
          <p:cNvSpPr/>
          <p:nvPr/>
        </p:nvSpPr>
        <p:spPr>
          <a:xfrm>
            <a:off x="6429375" y="2071688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4</a:t>
            </a:r>
          </a:p>
        </p:txBody>
      </p:sp>
      <p:sp>
        <p:nvSpPr>
          <p:cNvPr id="12" name="7-конечная звезда 11">
            <a:hlinkClick r:id="rId10" action="ppaction://hlinksldjump"/>
          </p:cNvPr>
          <p:cNvSpPr/>
          <p:nvPr/>
        </p:nvSpPr>
        <p:spPr>
          <a:xfrm>
            <a:off x="7858125" y="1571625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5</a:t>
            </a:r>
          </a:p>
        </p:txBody>
      </p:sp>
      <p:sp>
        <p:nvSpPr>
          <p:cNvPr id="13" name="7-конечная звезда 12">
            <a:hlinkClick r:id="rId11" action="ppaction://hlinksldjump"/>
          </p:cNvPr>
          <p:cNvSpPr/>
          <p:nvPr/>
        </p:nvSpPr>
        <p:spPr>
          <a:xfrm>
            <a:off x="428625" y="3571875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6</a:t>
            </a:r>
          </a:p>
        </p:txBody>
      </p:sp>
      <p:sp>
        <p:nvSpPr>
          <p:cNvPr id="14" name="7-конечная звезда 13">
            <a:hlinkClick r:id="rId12" action="ppaction://hlinksldjump"/>
          </p:cNvPr>
          <p:cNvSpPr/>
          <p:nvPr/>
        </p:nvSpPr>
        <p:spPr>
          <a:xfrm>
            <a:off x="6929438" y="3214688"/>
            <a:ext cx="1271587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10</a:t>
            </a:r>
          </a:p>
        </p:txBody>
      </p:sp>
      <p:sp>
        <p:nvSpPr>
          <p:cNvPr id="15" name="7-конечная звезда 14">
            <a:hlinkClick r:id="rId13" action="ppaction://hlinksldjump"/>
          </p:cNvPr>
          <p:cNvSpPr/>
          <p:nvPr/>
        </p:nvSpPr>
        <p:spPr>
          <a:xfrm>
            <a:off x="214313" y="4857750"/>
            <a:ext cx="1357312" cy="1071563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11</a:t>
            </a:r>
          </a:p>
        </p:txBody>
      </p:sp>
      <p:sp>
        <p:nvSpPr>
          <p:cNvPr id="16" name="7-конечная звезда 15">
            <a:hlinkClick r:id="rId14" action="ppaction://hlinksldjump"/>
          </p:cNvPr>
          <p:cNvSpPr/>
          <p:nvPr/>
        </p:nvSpPr>
        <p:spPr>
          <a:xfrm>
            <a:off x="5500688" y="5214938"/>
            <a:ext cx="1357312" cy="112871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14</a:t>
            </a:r>
            <a:endParaRPr lang="ru-RU" sz="3600" dirty="0"/>
          </a:p>
        </p:txBody>
      </p:sp>
      <p:sp>
        <p:nvSpPr>
          <p:cNvPr id="17" name="7-конечная звезда 16">
            <a:hlinkClick r:id="rId15" action="ppaction://hlinksldjump"/>
          </p:cNvPr>
          <p:cNvSpPr/>
          <p:nvPr/>
        </p:nvSpPr>
        <p:spPr>
          <a:xfrm>
            <a:off x="7429500" y="4500563"/>
            <a:ext cx="1428750" cy="1071562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15</a:t>
            </a:r>
            <a:endParaRPr lang="ru-RU" sz="3600" dirty="0"/>
          </a:p>
        </p:txBody>
      </p:sp>
      <p:sp>
        <p:nvSpPr>
          <p:cNvPr id="18" name="7-конечная звезда 17">
            <a:hlinkClick r:id="rId16" action="ppaction://hlinksldjump"/>
          </p:cNvPr>
          <p:cNvSpPr/>
          <p:nvPr/>
        </p:nvSpPr>
        <p:spPr>
          <a:xfrm>
            <a:off x="1714500" y="5357813"/>
            <a:ext cx="1428750" cy="1000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12</a:t>
            </a:r>
          </a:p>
        </p:txBody>
      </p:sp>
      <p:sp>
        <p:nvSpPr>
          <p:cNvPr id="19" name="7-конечная звезда 18">
            <a:hlinkClick r:id="rId17" action="ppaction://hlinksldjump"/>
          </p:cNvPr>
          <p:cNvSpPr/>
          <p:nvPr/>
        </p:nvSpPr>
        <p:spPr>
          <a:xfrm>
            <a:off x="2000250" y="4071938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7</a:t>
            </a:r>
          </a:p>
        </p:txBody>
      </p:sp>
      <p:pic>
        <p:nvPicPr>
          <p:cNvPr id="17425" name="Picture 1"/>
          <p:cNvPicPr>
            <a:picLocks noChangeAspect="1" noChangeArrowheads="1" noCrop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 rot="7089125">
            <a:off x="2417763" y="-250825"/>
            <a:ext cx="23939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ОБРАЗЕЦ ЗАДАНИЯ 10</a:t>
            </a:r>
            <a:endParaRPr lang="ru-RU" dirty="0"/>
          </a:p>
        </p:txBody>
      </p:sp>
      <p:sp>
        <p:nvSpPr>
          <p:cNvPr id="3" name="Волна 2">
            <a:hlinkClick r:id="rId4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46087" name="TextBox 3"/>
          <p:cNvSpPr txBox="1">
            <a:spLocks noChangeArrowheads="1"/>
          </p:cNvSpPr>
          <p:nvPr/>
        </p:nvSpPr>
        <p:spPr bwMode="auto">
          <a:xfrm>
            <a:off x="642938" y="1571625"/>
            <a:ext cx="2003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Вычислить: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2786063" y="1571625"/>
          <a:ext cx="2349500" cy="571500"/>
        </p:xfrm>
        <a:graphic>
          <a:graphicData uri="http://schemas.openxmlformats.org/presentationml/2006/ole">
            <p:oleObj spid="_x0000_s46082" name="Формула" r:id="rId5" imgW="939600" imgH="228600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57188" y="3429000"/>
          <a:ext cx="2349500" cy="571500"/>
        </p:xfrm>
        <a:graphic>
          <a:graphicData uri="http://schemas.openxmlformats.org/presentationml/2006/ole">
            <p:oleObj spid="_x0000_s46083" name="Формула" r:id="rId6" imgW="939600" imgH="228600" progId="Equation.3">
              <p:embed/>
            </p:oleObj>
          </a:graphicData>
        </a:graphic>
      </p:graphicFrame>
      <p:sp>
        <p:nvSpPr>
          <p:cNvPr id="46088" name="TextBox 9"/>
          <p:cNvSpPr txBox="1">
            <a:spLocks noChangeArrowheads="1"/>
          </p:cNvSpPr>
          <p:nvPr/>
        </p:nvSpPr>
        <p:spPr bwMode="auto">
          <a:xfrm>
            <a:off x="714375" y="2357438"/>
            <a:ext cx="81994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а) 420                б) 480                 в) 630</a:t>
            </a:r>
          </a:p>
          <a:p>
            <a:r>
              <a:rPr lang="ru-RU" sz="2000">
                <a:latin typeface="Franklin Gothic Book" pitchFamily="34" charset="0"/>
              </a:rPr>
              <a:t>Решение:  разложим каждый множитель (кроме 7), стоящий под знаком</a:t>
            </a:r>
          </a:p>
          <a:p>
            <a:r>
              <a:rPr lang="ru-RU" sz="2000">
                <a:latin typeface="Franklin Gothic Book" pitchFamily="34" charset="0"/>
              </a:rPr>
              <a:t>корня, на два множителя так, чтобы из одного извлекался кв. корень</a:t>
            </a: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2857500" y="3286125"/>
          <a:ext cx="5986463" cy="1920875"/>
        </p:xfrm>
        <a:graphic>
          <a:graphicData uri="http://schemas.openxmlformats.org/presentationml/2006/ole">
            <p:oleObj spid="_x0000_s46084" name="Формула" r:id="rId7" imgW="3098520" imgH="698400" progId="Equation.3">
              <p:embed/>
            </p:oleObj>
          </a:graphicData>
        </a:graphic>
      </p:graphicFrame>
      <p:sp>
        <p:nvSpPr>
          <p:cNvPr id="46089" name="TextBox 13"/>
          <p:cNvSpPr txBox="1">
            <a:spLocks noChangeArrowheads="1"/>
          </p:cNvSpPr>
          <p:nvPr/>
        </p:nvSpPr>
        <p:spPr bwMode="auto">
          <a:xfrm>
            <a:off x="2643188" y="3500438"/>
            <a:ext cx="319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=</a:t>
            </a:r>
          </a:p>
        </p:txBody>
      </p:sp>
      <p:sp>
        <p:nvSpPr>
          <p:cNvPr id="46090" name="TextBox 14"/>
          <p:cNvSpPr txBox="1">
            <a:spLocks noChangeArrowheads="1"/>
          </p:cNvSpPr>
          <p:nvPr/>
        </p:nvSpPr>
        <p:spPr bwMode="auto">
          <a:xfrm>
            <a:off x="785813" y="5000625"/>
            <a:ext cx="1939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Ответ:  420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ОБРАЗЕЦ ДЛЯ ЗАДАНИЯ 11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55299" name="TextBox 3"/>
          <p:cNvSpPr txBox="1">
            <a:spLocks noChangeArrowheads="1"/>
          </p:cNvSpPr>
          <p:nvPr/>
        </p:nvSpPr>
        <p:spPr bwMode="auto">
          <a:xfrm>
            <a:off x="428625" y="1428750"/>
            <a:ext cx="830103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Найти произведение корней уравнения  х</a:t>
            </a:r>
            <a:r>
              <a:rPr lang="ru-RU" sz="2800" baseline="30000">
                <a:latin typeface="Franklin Gothic Book" pitchFamily="34" charset="0"/>
              </a:rPr>
              <a:t> </a:t>
            </a:r>
            <a:r>
              <a:rPr lang="ru-RU" sz="2800">
                <a:latin typeface="Franklin Gothic Book" pitchFamily="34" charset="0"/>
              </a:rPr>
              <a:t>(х-6)(7-х)=0</a:t>
            </a:r>
          </a:p>
          <a:p>
            <a:r>
              <a:rPr lang="ru-RU" sz="2800">
                <a:latin typeface="Franklin Gothic Book" pitchFamily="34" charset="0"/>
              </a:rPr>
              <a:t>а) 42                   б) 7                  в)  0</a:t>
            </a:r>
          </a:p>
          <a:p>
            <a:r>
              <a:rPr lang="ru-RU" sz="2800">
                <a:latin typeface="Franklin Gothic Book" pitchFamily="34" charset="0"/>
              </a:rPr>
              <a:t>Решение: </a:t>
            </a:r>
          </a:p>
          <a:p>
            <a:r>
              <a:rPr lang="ru-RU" sz="2800">
                <a:latin typeface="Franklin Gothic Book" pitchFamily="34" charset="0"/>
              </a:rPr>
              <a:t>Приравняем каждый множитель к 0:</a:t>
            </a:r>
          </a:p>
          <a:p>
            <a:r>
              <a:rPr lang="ru-RU" sz="2800">
                <a:latin typeface="Franklin Gothic Book" pitchFamily="34" charset="0"/>
              </a:rPr>
              <a:t>Х=0 или х-6=0 или 7-х=0</a:t>
            </a:r>
          </a:p>
          <a:p>
            <a:r>
              <a:rPr lang="ru-RU" sz="2800">
                <a:latin typeface="Franklin Gothic Book" pitchFamily="34" charset="0"/>
              </a:rPr>
              <a:t>Так как один из корней равен 0, то произведение</a:t>
            </a:r>
          </a:p>
          <a:p>
            <a:r>
              <a:rPr lang="ru-RU" sz="2800">
                <a:latin typeface="Franklin Gothic Book" pitchFamily="34" charset="0"/>
              </a:rPr>
              <a:t>корней также равно 0.</a:t>
            </a:r>
          </a:p>
          <a:p>
            <a:r>
              <a:rPr lang="ru-RU" sz="2800">
                <a:latin typeface="Franklin Gothic Book" pitchFamily="34" charset="0"/>
              </a:rPr>
              <a:t>Ответ: 0</a:t>
            </a:r>
          </a:p>
          <a:p>
            <a:endParaRPr lang="ru-RU" sz="28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ОБРАЗЕЦ ДЛЯ ЗАДАНИЯ 12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56323" name="TextBox 3"/>
          <p:cNvSpPr txBox="1">
            <a:spLocks noChangeArrowheads="1"/>
          </p:cNvSpPr>
          <p:nvPr/>
        </p:nvSpPr>
        <p:spPr bwMode="auto">
          <a:xfrm>
            <a:off x="857250" y="1428750"/>
            <a:ext cx="7119938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Не решая уравнение  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+3х -18 =0  найти 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</a:t>
            </a:r>
            <a:r>
              <a:rPr lang="ru-RU" sz="2000" baseline="30000">
                <a:latin typeface="Franklin Gothic Book" pitchFamily="34" charset="0"/>
              </a:rPr>
              <a:t>.</a:t>
            </a:r>
            <a:r>
              <a:rPr lang="ru-RU" sz="2000">
                <a:latin typeface="Franklin Gothic Book" pitchFamily="34" charset="0"/>
              </a:rPr>
              <a:t> 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</a:t>
            </a:r>
          </a:p>
          <a:p>
            <a:r>
              <a:rPr lang="ru-RU" sz="2000">
                <a:latin typeface="Franklin Gothic Book" pitchFamily="34" charset="0"/>
              </a:rPr>
              <a:t>а) -18                       б) 18                       в) 0</a:t>
            </a:r>
          </a:p>
          <a:p>
            <a:r>
              <a:rPr lang="ru-RU" sz="2000">
                <a:latin typeface="Franklin Gothic Book" pitchFamily="34" charset="0"/>
              </a:rPr>
              <a:t>Решение:</a:t>
            </a:r>
          </a:p>
          <a:p>
            <a:r>
              <a:rPr lang="ru-RU" sz="2000">
                <a:latin typeface="Franklin Gothic Book" pitchFamily="34" charset="0"/>
              </a:rPr>
              <a:t>Применим теорему Виета, так как уравнение приведённое, то</a:t>
            </a:r>
          </a:p>
          <a:p>
            <a:r>
              <a:rPr lang="ru-RU" sz="2000">
                <a:latin typeface="Franklin Gothic Book" pitchFamily="34" charset="0"/>
              </a:rPr>
              <a:t>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</a:t>
            </a:r>
            <a:r>
              <a:rPr lang="ru-RU" sz="2000" baseline="30000">
                <a:latin typeface="Franklin Gothic Book" pitchFamily="34" charset="0"/>
              </a:rPr>
              <a:t>.</a:t>
            </a:r>
            <a:r>
              <a:rPr lang="ru-RU" sz="2000">
                <a:latin typeface="Franklin Gothic Book" pitchFamily="34" charset="0"/>
              </a:rPr>
              <a:t> 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с (свободному коэффициенту), значит в нашем случае</a:t>
            </a:r>
          </a:p>
          <a:p>
            <a:r>
              <a:rPr lang="ru-RU" sz="2000">
                <a:latin typeface="Franklin Gothic Book" pitchFamily="34" charset="0"/>
              </a:rPr>
              <a:t>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</a:t>
            </a:r>
            <a:r>
              <a:rPr lang="ru-RU" sz="2000" baseline="30000">
                <a:latin typeface="Franklin Gothic Book" pitchFamily="34" charset="0"/>
              </a:rPr>
              <a:t>.</a:t>
            </a:r>
            <a:r>
              <a:rPr lang="ru-RU" sz="2000">
                <a:latin typeface="Franklin Gothic Book" pitchFamily="34" charset="0"/>
              </a:rPr>
              <a:t> 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= - 18</a:t>
            </a:r>
          </a:p>
          <a:p>
            <a:r>
              <a:rPr lang="ru-RU" sz="2000">
                <a:latin typeface="Franklin Gothic Book" pitchFamily="34" charset="0"/>
              </a:rPr>
              <a:t>Ответ: - 18</a:t>
            </a:r>
          </a:p>
          <a:p>
            <a:endParaRPr lang="ru-RU" sz="200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   ОБРАЗЕЦ ДЛЯ ЗАДАНИЯ 13</a:t>
            </a:r>
            <a:endParaRPr lang="ru-RU" dirty="0"/>
          </a:p>
        </p:txBody>
      </p:sp>
      <p:sp>
        <p:nvSpPr>
          <p:cNvPr id="57346" name="TextBox 3"/>
          <p:cNvSpPr txBox="1">
            <a:spLocks noChangeArrowheads="1"/>
          </p:cNvSpPr>
          <p:nvPr/>
        </p:nvSpPr>
        <p:spPr bwMode="auto">
          <a:xfrm>
            <a:off x="785813" y="1928813"/>
            <a:ext cx="74263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        Найти </a:t>
            </a:r>
            <a:r>
              <a:rPr lang="en-US" sz="2000">
                <a:latin typeface="Franklin Gothic Book" pitchFamily="34" charset="0"/>
              </a:rPr>
              <a:t>m</a:t>
            </a:r>
            <a:r>
              <a:rPr lang="ru-RU" sz="2000">
                <a:latin typeface="Franklin Gothic Book" pitchFamily="34" charset="0"/>
              </a:rPr>
              <a:t>, если известно, что корни уравнения </a:t>
            </a:r>
          </a:p>
          <a:p>
            <a:r>
              <a:rPr lang="ru-RU" sz="2000">
                <a:latin typeface="Franklin Gothic Book" pitchFamily="34" charset="0"/>
              </a:rPr>
              <a:t> 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+</a:t>
            </a:r>
            <a:r>
              <a:rPr lang="en-US" sz="2000">
                <a:latin typeface="Franklin Gothic Book" pitchFamily="34" charset="0"/>
              </a:rPr>
              <a:t>m</a:t>
            </a:r>
            <a:r>
              <a:rPr lang="ru-RU" sz="2000">
                <a:latin typeface="Franklin Gothic Book" pitchFamily="34" charset="0"/>
              </a:rPr>
              <a:t>х – 44 =0      равны 11 и –4.</a:t>
            </a:r>
          </a:p>
          <a:p>
            <a:r>
              <a:rPr lang="ru-RU" sz="2000">
                <a:latin typeface="Franklin Gothic Book" pitchFamily="34" charset="0"/>
              </a:rPr>
              <a:t>а) 7                      б) -7                   в) 15</a:t>
            </a:r>
          </a:p>
          <a:p>
            <a:r>
              <a:rPr lang="ru-RU" sz="2000">
                <a:latin typeface="Franklin Gothic Book" pitchFamily="34" charset="0"/>
              </a:rPr>
              <a:t>Решение:</a:t>
            </a:r>
          </a:p>
          <a:p>
            <a:r>
              <a:rPr lang="ru-RU" sz="2000">
                <a:latin typeface="Franklin Gothic Book" pitchFamily="34" charset="0"/>
              </a:rPr>
              <a:t>По теореме Виета 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+х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=-</a:t>
            </a:r>
            <a:r>
              <a:rPr lang="en-US" sz="2000">
                <a:latin typeface="Franklin Gothic Book" pitchFamily="34" charset="0"/>
              </a:rPr>
              <a:t>m</a:t>
            </a:r>
            <a:r>
              <a:rPr lang="ru-RU" sz="2000">
                <a:latin typeface="Franklin Gothic Book" pitchFamily="34" charset="0"/>
              </a:rPr>
              <a:t>,  в нашем случае 11 – 4 = 7, значит</a:t>
            </a:r>
          </a:p>
          <a:p>
            <a:r>
              <a:rPr lang="ru-RU" sz="2000">
                <a:latin typeface="Franklin Gothic Book" pitchFamily="34" charset="0"/>
              </a:rPr>
              <a:t>-</a:t>
            </a:r>
            <a:r>
              <a:rPr lang="en-US" sz="2000">
                <a:latin typeface="Franklin Gothic Book" pitchFamily="34" charset="0"/>
              </a:rPr>
              <a:t>m</a:t>
            </a:r>
            <a:r>
              <a:rPr lang="ru-RU" sz="2000">
                <a:latin typeface="Franklin Gothic Book" pitchFamily="34" charset="0"/>
              </a:rPr>
              <a:t> =7, тогда </a:t>
            </a:r>
            <a:r>
              <a:rPr lang="en-US" sz="2000">
                <a:latin typeface="Franklin Gothic Book" pitchFamily="34" charset="0"/>
              </a:rPr>
              <a:t>m</a:t>
            </a:r>
            <a:r>
              <a:rPr lang="ru-RU" sz="2000">
                <a:latin typeface="Franklin Gothic Book" pitchFamily="34" charset="0"/>
              </a:rPr>
              <a:t>=7</a:t>
            </a:r>
          </a:p>
          <a:p>
            <a:r>
              <a:rPr lang="ru-RU" sz="2000">
                <a:latin typeface="Franklin Gothic Book" pitchFamily="34" charset="0"/>
              </a:rPr>
              <a:t>Ответ: 7</a:t>
            </a:r>
          </a:p>
          <a:p>
            <a:endParaRPr lang="ru-RU" sz="2000">
              <a:latin typeface="Franklin Gothic Book" pitchFamily="34" charset="0"/>
            </a:endParaRPr>
          </a:p>
        </p:txBody>
      </p:sp>
      <p:sp>
        <p:nvSpPr>
          <p:cNvPr id="5" name="Волна 4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ОБРАЗЕЦ ДЛЯ ЗАДАНИЯ 14</a:t>
            </a:r>
            <a:endParaRPr lang="ru-RU" dirty="0"/>
          </a:p>
        </p:txBody>
      </p:sp>
      <p:sp>
        <p:nvSpPr>
          <p:cNvPr id="3" name="Волна 2">
            <a:hlinkClick r:id="rId4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51215" name="TextBox 3"/>
          <p:cNvSpPr txBox="1">
            <a:spLocks noChangeArrowheads="1"/>
          </p:cNvSpPr>
          <p:nvPr/>
        </p:nvSpPr>
        <p:spPr bwMode="auto">
          <a:xfrm>
            <a:off x="714375" y="1857375"/>
            <a:ext cx="594518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>
                <a:latin typeface="Franklin Gothic Book" pitchFamily="34" charset="0"/>
              </a:rPr>
              <a:t>Найти сумму корней  уравнения  16х</a:t>
            </a:r>
            <a:r>
              <a:rPr lang="ru-RU" sz="2000" baseline="30000">
                <a:latin typeface="Franklin Gothic Book" pitchFamily="34" charset="0"/>
              </a:rPr>
              <a:t>4</a:t>
            </a:r>
            <a:r>
              <a:rPr lang="ru-RU" sz="2000">
                <a:latin typeface="Franklin Gothic Book" pitchFamily="34" charset="0"/>
              </a:rPr>
              <a:t> – 17х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+1 =0</a:t>
            </a:r>
          </a:p>
          <a:p>
            <a:r>
              <a:rPr lang="ru-RU" sz="2000">
                <a:latin typeface="Franklin Gothic Book" pitchFamily="34" charset="0"/>
              </a:rPr>
              <a:t>а)                         б) 0                      в) </a:t>
            </a:r>
          </a:p>
          <a:p>
            <a:r>
              <a:rPr lang="ru-RU" sz="2000">
                <a:latin typeface="Franklin Gothic Book" pitchFamily="34" charset="0"/>
              </a:rPr>
              <a:t>Решение:</a:t>
            </a:r>
          </a:p>
          <a:p>
            <a:r>
              <a:rPr lang="ru-RU" sz="2000">
                <a:latin typeface="Franklin Gothic Book" pitchFamily="34" charset="0"/>
              </a:rPr>
              <a:t>Введём замену: 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у</a:t>
            </a:r>
          </a:p>
          <a:p>
            <a:r>
              <a:rPr lang="ru-RU" sz="2000">
                <a:latin typeface="Franklin Gothic Book" pitchFamily="34" charset="0"/>
              </a:rPr>
              <a:t>16у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– 17у + 1 =0</a:t>
            </a:r>
          </a:p>
          <a:p>
            <a:r>
              <a:rPr lang="ru-RU" sz="2000">
                <a:latin typeface="Franklin Gothic Book" pitchFamily="34" charset="0"/>
              </a:rPr>
              <a:t>Т.к. а+в+с=0,то у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= 1, у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</a:t>
            </a:r>
          </a:p>
          <a:p>
            <a:endParaRPr lang="ru-RU" sz="2000">
              <a:latin typeface="Franklin Gothic Book" pitchFamily="34" charset="0"/>
            </a:endParaRPr>
          </a:p>
          <a:p>
            <a:r>
              <a:rPr lang="ru-RU" sz="2000">
                <a:latin typeface="Franklin Gothic Book" pitchFamily="34" charset="0"/>
              </a:rPr>
              <a:t>Вернёмся к х: 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1       и                  х</a:t>
            </a:r>
            <a:r>
              <a:rPr lang="ru-RU" sz="2000" baseline="30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</a:t>
            </a:r>
          </a:p>
          <a:p>
            <a:endParaRPr lang="ru-RU" sz="2000">
              <a:latin typeface="Franklin Gothic Book" pitchFamily="34" charset="0"/>
            </a:endParaRPr>
          </a:p>
          <a:p>
            <a:r>
              <a:rPr lang="ru-RU" sz="2000">
                <a:latin typeface="Franklin Gothic Book" pitchFamily="34" charset="0"/>
              </a:rPr>
              <a:t>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 = 1, 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 = -1                                  х</a:t>
            </a:r>
            <a:r>
              <a:rPr lang="ru-RU" sz="2000" baseline="-25000">
                <a:latin typeface="Franklin Gothic Book" pitchFamily="34" charset="0"/>
              </a:rPr>
              <a:t>3 </a:t>
            </a:r>
            <a:r>
              <a:rPr lang="ru-RU" sz="2000">
                <a:latin typeface="Franklin Gothic Book" pitchFamily="34" charset="0"/>
              </a:rPr>
              <a:t>=         , х</a:t>
            </a:r>
            <a:r>
              <a:rPr lang="ru-RU" sz="2000" baseline="-25000">
                <a:latin typeface="Franklin Gothic Book" pitchFamily="34" charset="0"/>
              </a:rPr>
              <a:t>4</a:t>
            </a:r>
            <a:r>
              <a:rPr lang="ru-RU" sz="2000">
                <a:latin typeface="Franklin Gothic Book" pitchFamily="34" charset="0"/>
              </a:rPr>
              <a:t> = -      ,</a:t>
            </a:r>
          </a:p>
          <a:p>
            <a:endParaRPr lang="ru-RU" sz="2000">
              <a:latin typeface="Franklin Gothic Book" pitchFamily="34" charset="0"/>
            </a:endParaRPr>
          </a:p>
          <a:p>
            <a:r>
              <a:rPr lang="ru-RU" sz="2000">
                <a:latin typeface="Franklin Gothic Book" pitchFamily="34" charset="0"/>
              </a:rPr>
              <a:t>Значит  х</a:t>
            </a:r>
            <a:r>
              <a:rPr lang="ru-RU" sz="2000" baseline="-25000">
                <a:latin typeface="Franklin Gothic Book" pitchFamily="34" charset="0"/>
              </a:rPr>
              <a:t>1</a:t>
            </a:r>
            <a:r>
              <a:rPr lang="ru-RU" sz="2000">
                <a:latin typeface="Franklin Gothic Book" pitchFamily="34" charset="0"/>
              </a:rPr>
              <a:t>+ х</a:t>
            </a:r>
            <a:r>
              <a:rPr lang="ru-RU" sz="2000" baseline="-25000">
                <a:latin typeface="Franklin Gothic Book" pitchFamily="34" charset="0"/>
              </a:rPr>
              <a:t>2</a:t>
            </a:r>
            <a:r>
              <a:rPr lang="ru-RU" sz="2000">
                <a:latin typeface="Franklin Gothic Book" pitchFamily="34" charset="0"/>
              </a:rPr>
              <a:t>+х</a:t>
            </a:r>
            <a:r>
              <a:rPr lang="ru-RU" sz="2000" baseline="-25000">
                <a:latin typeface="Franklin Gothic Book" pitchFamily="34" charset="0"/>
              </a:rPr>
              <a:t>3</a:t>
            </a:r>
            <a:r>
              <a:rPr lang="ru-RU" sz="2000">
                <a:latin typeface="Franklin Gothic Book" pitchFamily="34" charset="0"/>
              </a:rPr>
              <a:t>+ х</a:t>
            </a:r>
            <a:r>
              <a:rPr lang="ru-RU" sz="2000" baseline="-25000">
                <a:latin typeface="Franklin Gothic Book" pitchFamily="34" charset="0"/>
              </a:rPr>
              <a:t>4</a:t>
            </a:r>
            <a:r>
              <a:rPr lang="ru-RU" sz="2000">
                <a:latin typeface="Franklin Gothic Book" pitchFamily="34" charset="0"/>
              </a:rPr>
              <a:t> = 1 +(-1) +        +( -       ) = 0</a:t>
            </a:r>
          </a:p>
          <a:p>
            <a:r>
              <a:rPr lang="ru-RU" sz="2000">
                <a:latin typeface="Franklin Gothic Book" pitchFamily="34" charset="0"/>
              </a:rPr>
              <a:t>Ответ: 0</a:t>
            </a:r>
          </a:p>
          <a:p>
            <a:endParaRPr lang="ru-RU" sz="2000">
              <a:latin typeface="Franklin Gothic Book" pitchFamily="34" charset="0"/>
            </a:endParaRP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1143000" y="2143125"/>
          <a:ext cx="152400" cy="393700"/>
        </p:xfrm>
        <a:graphic>
          <a:graphicData uri="http://schemas.openxmlformats.org/presentationml/2006/ole">
            <p:oleObj spid="_x0000_s51202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714875" y="2214563"/>
          <a:ext cx="152400" cy="393700"/>
        </p:xfrm>
        <a:graphic>
          <a:graphicData uri="http://schemas.openxmlformats.org/presentationml/2006/ole">
            <p:oleObj spid="_x0000_s51203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786188" y="3214688"/>
          <a:ext cx="357187" cy="692150"/>
        </p:xfrm>
        <a:graphic>
          <a:graphicData uri="http://schemas.openxmlformats.org/presentationml/2006/ole">
            <p:oleObj spid="_x0000_s51205" name="Формула" r:id="rId7" imgW="203040" imgH="393480" progId="Equation.3">
              <p:embed/>
            </p:oleObj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5286375" y="3857625"/>
          <a:ext cx="357188" cy="692150"/>
        </p:xfrm>
        <a:graphic>
          <a:graphicData uri="http://schemas.openxmlformats.org/presentationml/2006/ole">
            <p:oleObj spid="_x0000_s51206" name="Формула" r:id="rId8" imgW="203040" imgH="393480" progId="Equation.3">
              <p:embed/>
            </p:oleObj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4429125" y="5143500"/>
          <a:ext cx="152400" cy="393700"/>
        </p:xfrm>
        <a:graphic>
          <a:graphicData uri="http://schemas.openxmlformats.org/presentationml/2006/ole">
            <p:oleObj spid="_x0000_s51209" name="Формула" r:id="rId9" imgW="152280" imgH="393480" progId="Equation.3">
              <p:embed/>
            </p:oleObj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5286375" y="5143500"/>
          <a:ext cx="152400" cy="393700"/>
        </p:xfrm>
        <a:graphic>
          <a:graphicData uri="http://schemas.openxmlformats.org/presentationml/2006/ole">
            <p:oleObj spid="_x0000_s51210" name="Формула" r:id="rId10" imgW="152280" imgH="393480" progId="Equation.3">
              <p:embed/>
            </p:oleObj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6072188" y="4429125"/>
          <a:ext cx="285750" cy="738188"/>
        </p:xfrm>
        <a:graphic>
          <a:graphicData uri="http://schemas.openxmlformats.org/presentationml/2006/ole">
            <p:oleObj spid="_x0000_s51211" name="Формула" r:id="rId11" imgW="152280" imgH="393480" progId="Equation.3">
              <p:embed/>
            </p:oleObj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/>
        </p:nvGraphicFramePr>
        <p:xfrm>
          <a:off x="4857750" y="4429125"/>
          <a:ext cx="249238" cy="642938"/>
        </p:xfrm>
        <a:graphic>
          <a:graphicData uri="http://schemas.openxmlformats.org/presentationml/2006/ole">
            <p:oleObj spid="_x0000_s51212" name="Формула" r:id="rId12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     ОБРАЗЕЦ ДЛЯ ЗАДАНИЯ 15</a:t>
            </a:r>
            <a:endParaRPr lang="ru-RU" dirty="0"/>
          </a:p>
        </p:txBody>
      </p:sp>
      <p:sp>
        <p:nvSpPr>
          <p:cNvPr id="3" name="Волна 2">
            <a:hlinkClick r:id="rId3" action="ppaction://hlinksldjump"/>
          </p:cNvPr>
          <p:cNvSpPr/>
          <p:nvPr/>
        </p:nvSpPr>
        <p:spPr>
          <a:xfrm>
            <a:off x="7858125" y="5500688"/>
            <a:ext cx="91440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назад</a:t>
            </a:r>
          </a:p>
        </p:txBody>
      </p:sp>
      <p:sp>
        <p:nvSpPr>
          <p:cNvPr id="59395" name="TextBox 3"/>
          <p:cNvSpPr txBox="1">
            <a:spLocks noChangeArrowheads="1"/>
          </p:cNvSpPr>
          <p:nvPr/>
        </p:nvSpPr>
        <p:spPr bwMode="auto">
          <a:xfrm>
            <a:off x="428625" y="1357313"/>
            <a:ext cx="65627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Franklin Gothic Book" pitchFamily="34" charset="0"/>
              </a:rPr>
              <a:t>       Из квадратного листа отрезали полосу шириной 9 см, после </a:t>
            </a:r>
          </a:p>
          <a:p>
            <a:r>
              <a:rPr lang="ru-RU">
                <a:latin typeface="Franklin Gothic Book" pitchFamily="34" charset="0"/>
              </a:rPr>
              <a:t>чего площадь оставшейся части стала равна 36 см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. </a:t>
            </a:r>
          </a:p>
          <a:p>
            <a:r>
              <a:rPr lang="ru-RU">
                <a:latin typeface="Franklin Gothic Book" pitchFamily="34" charset="0"/>
              </a:rPr>
              <a:t>Определите первоначальные размеры этого листа.</a:t>
            </a:r>
          </a:p>
          <a:p>
            <a:r>
              <a:rPr lang="ru-RU">
                <a:latin typeface="Franklin Gothic Book" pitchFamily="34" charset="0"/>
              </a:rPr>
              <a:t>а) 10х10                  б) 36х36                  в) 12х12</a:t>
            </a:r>
          </a:p>
          <a:p>
            <a:r>
              <a:rPr lang="ru-RU">
                <a:latin typeface="Franklin Gothic Book" pitchFamily="34" charset="0"/>
              </a:rPr>
              <a:t>Решение</a:t>
            </a:r>
          </a:p>
          <a:p>
            <a:r>
              <a:rPr lang="ru-RU">
                <a:latin typeface="Franklin Gothic Book" pitchFamily="34" charset="0"/>
              </a:rPr>
              <a:t>	Пусть сторона квадрата «х» см, тогда его площадь</a:t>
            </a:r>
          </a:p>
          <a:p>
            <a:r>
              <a:rPr lang="ru-RU">
                <a:latin typeface="Franklin Gothic Book" pitchFamily="34" charset="0"/>
              </a:rPr>
              <a:t>равна	равна «х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», площадь отторгаемой полосы равна</a:t>
            </a:r>
          </a:p>
          <a:p>
            <a:r>
              <a:rPr lang="ru-RU">
                <a:latin typeface="Franklin Gothic Book" pitchFamily="34" charset="0"/>
              </a:rPr>
              <a:t>	«9х», площадь оставшейся части «х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– 9х», что по </a:t>
            </a:r>
          </a:p>
          <a:p>
            <a:r>
              <a:rPr lang="ru-RU">
                <a:latin typeface="Franklin Gothic Book" pitchFamily="34" charset="0"/>
              </a:rPr>
              <a:t>	условию равно 36 см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. Составим уравнение:</a:t>
            </a:r>
          </a:p>
          <a:p>
            <a:r>
              <a:rPr lang="ru-RU">
                <a:latin typeface="Franklin Gothic Book" pitchFamily="34" charset="0"/>
              </a:rPr>
              <a:t>	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– 9х = 36</a:t>
            </a:r>
          </a:p>
          <a:p>
            <a:r>
              <a:rPr lang="ru-RU">
                <a:latin typeface="Franklin Gothic Book" pitchFamily="34" charset="0"/>
              </a:rPr>
              <a:t>	х</a:t>
            </a:r>
            <a:r>
              <a:rPr lang="ru-RU" baseline="30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– 9х – 36 = 0</a:t>
            </a:r>
          </a:p>
          <a:p>
            <a:r>
              <a:rPr lang="ru-RU">
                <a:latin typeface="Franklin Gothic Book" pitchFamily="34" charset="0"/>
              </a:rPr>
              <a:t>	По теореме, обратной теореме Виета: </a:t>
            </a:r>
          </a:p>
          <a:p>
            <a:r>
              <a:rPr lang="ru-RU">
                <a:latin typeface="Franklin Gothic Book" pitchFamily="34" charset="0"/>
              </a:rPr>
              <a:t>	х</a:t>
            </a:r>
            <a:r>
              <a:rPr lang="ru-RU" baseline="-25000">
                <a:latin typeface="Franklin Gothic Book" pitchFamily="34" charset="0"/>
              </a:rPr>
              <a:t>1</a:t>
            </a:r>
            <a:r>
              <a:rPr lang="ru-RU">
                <a:latin typeface="Franklin Gothic Book" pitchFamily="34" charset="0"/>
              </a:rPr>
              <a:t> = 12, х</a:t>
            </a:r>
            <a:r>
              <a:rPr lang="ru-RU" baseline="-25000">
                <a:latin typeface="Franklin Gothic Book" pitchFamily="34" charset="0"/>
              </a:rPr>
              <a:t>2</a:t>
            </a:r>
            <a:r>
              <a:rPr lang="ru-RU">
                <a:latin typeface="Franklin Gothic Book" pitchFamily="34" charset="0"/>
              </a:rPr>
              <a:t> = -3 ( не подходит по условию задачи)</a:t>
            </a:r>
          </a:p>
          <a:p>
            <a:r>
              <a:rPr lang="ru-RU">
                <a:latin typeface="Franklin Gothic Book" pitchFamily="34" charset="0"/>
              </a:rPr>
              <a:t>Значит первоначальные размеры листа: 12х12</a:t>
            </a:r>
          </a:p>
          <a:p>
            <a:r>
              <a:rPr lang="ru-RU">
                <a:latin typeface="Franklin Gothic Book" pitchFamily="34" charset="0"/>
              </a:rPr>
              <a:t>Ответ: 12х12       </a:t>
            </a: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57188" y="3500438"/>
            <a:ext cx="914400" cy="914400"/>
          </a:xfrm>
          <a:prstGeom prst="rect">
            <a:avLst/>
          </a:prstGeom>
          <a:solidFill>
            <a:srgbClr val="F79646"/>
          </a:solidFill>
          <a:ln w="38100">
            <a:solidFill>
              <a:srgbClr val="FF0000"/>
            </a:solidFill>
            <a:miter lim="800000"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86800" cy="838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 1. Значение какого выражения является   </a:t>
            </a:r>
            <a:br>
              <a:rPr lang="ru-RU" sz="2800" dirty="0" smtClean="0"/>
            </a:br>
            <a:r>
              <a:rPr lang="ru-RU" sz="2800" dirty="0" smtClean="0"/>
              <a:t>                 иррациональным числом?</a:t>
            </a:r>
            <a:endParaRPr lang="ru-RU" sz="2800" dirty="0"/>
          </a:p>
        </p:txBody>
      </p:sp>
      <p:graphicFrame>
        <p:nvGraphicFramePr>
          <p:cNvPr id="1026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1571625" y="2000250"/>
          <a:ext cx="2698750" cy="1079500"/>
        </p:xfrm>
        <a:graphic>
          <a:graphicData uri="http://schemas.openxmlformats.org/presentationml/2006/ole">
            <p:oleObj spid="_x0000_s1026" name="Формула" r:id="rId4" imgW="698400" imgH="279360" progId="Equation.3">
              <p:embed/>
            </p:oleObj>
          </a:graphicData>
        </a:graphic>
      </p:graphicFrame>
      <p:sp>
        <p:nvSpPr>
          <p:cNvPr id="1030" name="TextBox 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2071688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1031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1032" name="TextBox 6"/>
          <p:cNvSpPr txBox="1">
            <a:spLocks noChangeArrowheads="1"/>
          </p:cNvSpPr>
          <p:nvPr/>
        </p:nvSpPr>
        <p:spPr bwMode="auto">
          <a:xfrm>
            <a:off x="357188" y="3571875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643063" y="3500438"/>
          <a:ext cx="2997200" cy="1079500"/>
        </p:xfrm>
        <a:graphic>
          <a:graphicData uri="http://schemas.openxmlformats.org/presentationml/2006/ole">
            <p:oleObj spid="_x0000_s1027" name="Формула" r:id="rId6" imgW="634680" imgH="22860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43063" y="5037138"/>
          <a:ext cx="3598862" cy="898525"/>
        </p:xfrm>
        <a:graphic>
          <a:graphicData uri="http://schemas.openxmlformats.org/presentationml/2006/ole">
            <p:oleObj spid="_x0000_s1028" name="Формула" r:id="rId7" imgW="914400" imgH="228600" progId="Equation.3">
              <p:embed/>
            </p:oleObj>
          </a:graphicData>
        </a:graphic>
      </p:graphicFrame>
      <p:sp>
        <p:nvSpPr>
          <p:cNvPr id="10" name="Прямоугольник 9">
            <a:hlinkClick r:id="rId5" action="ppaction://hlinksldjump"/>
          </p:cNvPr>
          <p:cNvSpPr/>
          <p:nvPr/>
        </p:nvSpPr>
        <p:spPr>
          <a:xfrm>
            <a:off x="928688" y="22860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>
            <a:hlinkClick r:id="rId5" action="ppaction://hlinksldjump"/>
          </p:cNvPr>
          <p:cNvSpPr/>
          <p:nvPr/>
        </p:nvSpPr>
        <p:spPr>
          <a:xfrm>
            <a:off x="1000125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>
            <a:hlinkClick r:id="rId8" action="ppaction://hlinksldjump"/>
          </p:cNvPr>
          <p:cNvSpPr/>
          <p:nvPr/>
        </p:nvSpPr>
        <p:spPr>
          <a:xfrm>
            <a:off x="1000125" y="385762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Улыбающееся лицо 12">
            <a:hlinkClick r:id="rId9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Выноска-облако 13">
            <a:hlinkClick r:id="rId10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304800" y="428625"/>
            <a:ext cx="8686800" cy="5000625"/>
          </a:xfrm>
        </p:spPr>
        <p:txBody>
          <a:bodyPr/>
          <a:lstStyle/>
          <a:p>
            <a:pPr eaLnBrk="1" hangingPunct="1"/>
            <a:r>
              <a:rPr lang="ru-RU" smtClean="0"/>
              <a:t>Молодец!</a:t>
            </a:r>
          </a:p>
        </p:txBody>
      </p:sp>
      <p:sp>
        <p:nvSpPr>
          <p:cNvPr id="4" name="Улыбающееся лицо 3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484" name="Picture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88" y="2339975"/>
            <a:ext cx="5214937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304800" y="500063"/>
            <a:ext cx="8686800" cy="5580062"/>
          </a:xfrm>
        </p:spPr>
        <p:txBody>
          <a:bodyPr/>
          <a:lstStyle/>
          <a:p>
            <a:pPr eaLnBrk="1" hangingPunct="1"/>
            <a:r>
              <a:rPr lang="ru-RU" smtClean="0"/>
              <a:t>Подумай!</a:t>
            </a:r>
          </a:p>
        </p:txBody>
      </p:sp>
      <p:sp>
        <p:nvSpPr>
          <p:cNvPr id="4" name="Улыбающееся лицо 3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0724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" y="2428875"/>
            <a:ext cx="3363913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4124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2. Вычислить:  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43313" y="500063"/>
          <a:ext cx="2000250" cy="481012"/>
        </p:xfrm>
        <a:graphic>
          <a:graphicData uri="http://schemas.openxmlformats.org/presentationml/2006/ole">
            <p:oleObj spid="_x0000_s2051" name="Формула" r:id="rId4" imgW="1002960" imgH="241200" progId="Equation.3">
              <p:embed/>
            </p:oleObj>
          </a:graphicData>
        </a:graphic>
      </p:graphicFrame>
      <p:sp>
        <p:nvSpPr>
          <p:cNvPr id="2059" name="TextBox 4"/>
          <p:cNvSpPr txBox="1">
            <a:spLocks noChangeArrowheads="1"/>
          </p:cNvSpPr>
          <p:nvPr/>
        </p:nvSpPr>
        <p:spPr bwMode="auto">
          <a:xfrm>
            <a:off x="4429125" y="3571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2</a:t>
            </a:r>
          </a:p>
        </p:txBody>
      </p:sp>
      <p:sp>
        <p:nvSpPr>
          <p:cNvPr id="2060" name="TextBox 10"/>
          <p:cNvSpPr txBox="1">
            <a:spLocks noChangeArrowheads="1"/>
          </p:cNvSpPr>
          <p:nvPr/>
        </p:nvSpPr>
        <p:spPr bwMode="auto">
          <a:xfrm>
            <a:off x="5357813" y="357188"/>
            <a:ext cx="4191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2</a:t>
            </a:r>
          </a:p>
        </p:txBody>
      </p:sp>
      <p:sp>
        <p:nvSpPr>
          <p:cNvPr id="2061" name="TextBox 1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2071688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062" name="TextBox 12"/>
          <p:cNvSpPr txBox="1">
            <a:spLocks noChangeArrowheads="1"/>
          </p:cNvSpPr>
          <p:nvPr/>
        </p:nvSpPr>
        <p:spPr bwMode="auto">
          <a:xfrm>
            <a:off x="357188" y="3571875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063" name="TextBox 13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15" name="Прямоугольник 14">
            <a:hlinkClick r:id="rId6" action="ppaction://hlinksldjump"/>
          </p:cNvPr>
          <p:cNvSpPr/>
          <p:nvPr/>
        </p:nvSpPr>
        <p:spPr>
          <a:xfrm>
            <a:off x="1285875" y="2357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 15">
            <a:hlinkClick r:id="rId5" action="ppaction://hlinksldjump"/>
          </p:cNvPr>
          <p:cNvSpPr/>
          <p:nvPr/>
        </p:nvSpPr>
        <p:spPr>
          <a:xfrm>
            <a:off x="1214438" y="385762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Прямоугольник 16">
            <a:hlinkClick r:id="rId5" action="ppaction://hlinksldjump"/>
          </p:cNvPr>
          <p:cNvSpPr/>
          <p:nvPr/>
        </p:nvSpPr>
        <p:spPr>
          <a:xfrm>
            <a:off x="1214438" y="52149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Улыбающееся лицо 17">
            <a:hlinkClick r:id="rId7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68" name="TextBox 19"/>
          <p:cNvSpPr txBox="1">
            <a:spLocks noChangeArrowheads="1"/>
          </p:cNvSpPr>
          <p:nvPr/>
        </p:nvSpPr>
        <p:spPr bwMode="auto">
          <a:xfrm>
            <a:off x="2428875" y="2357438"/>
            <a:ext cx="455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1</a:t>
            </a:r>
          </a:p>
        </p:txBody>
      </p:sp>
      <p:sp>
        <p:nvSpPr>
          <p:cNvPr id="2069" name="TextBox 20"/>
          <p:cNvSpPr txBox="1">
            <a:spLocks noChangeArrowheads="1"/>
          </p:cNvSpPr>
          <p:nvPr/>
        </p:nvSpPr>
        <p:spPr bwMode="auto">
          <a:xfrm>
            <a:off x="2571750" y="3857625"/>
            <a:ext cx="455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4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928938" y="3857625"/>
          <a:ext cx="642937" cy="574675"/>
        </p:xfrm>
        <a:graphic>
          <a:graphicData uri="http://schemas.openxmlformats.org/presentationml/2006/ole">
            <p:oleObj spid="_x0000_s2057" name="Формула" r:id="rId8" imgW="241200" imgH="215640" progId="Equation.3">
              <p:embed/>
            </p:oleObj>
          </a:graphicData>
        </a:graphic>
      </p:graphicFrame>
      <p:sp>
        <p:nvSpPr>
          <p:cNvPr id="2070" name="TextBox 22"/>
          <p:cNvSpPr txBox="1">
            <a:spLocks noChangeArrowheads="1"/>
          </p:cNvSpPr>
          <p:nvPr/>
        </p:nvSpPr>
        <p:spPr bwMode="auto">
          <a:xfrm>
            <a:off x="2714625" y="5286375"/>
            <a:ext cx="4556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latin typeface="Franklin Gothic Book" pitchFamily="34" charset="0"/>
              </a:rPr>
              <a:t>3</a:t>
            </a:r>
          </a:p>
        </p:txBody>
      </p:sp>
      <p:sp>
        <p:nvSpPr>
          <p:cNvPr id="19" name="Выноска-облако 18">
            <a:hlinkClick r:id="rId9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3. Сравните</a:t>
            </a:r>
            <a:endParaRPr lang="ru-RU" dirty="0"/>
          </a:p>
        </p:txBody>
      </p:sp>
      <p:sp>
        <p:nvSpPr>
          <p:cNvPr id="3" name="Улыбающееся лицо 2">
            <a:hlinkClick r:id="rId4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714750" y="285750"/>
          <a:ext cx="2357438" cy="1071563"/>
        </p:xfrm>
        <a:graphic>
          <a:graphicData uri="http://schemas.openxmlformats.org/presentationml/2006/ole">
            <p:oleObj spid="_x0000_s3074" name="Формула" r:id="rId5" imgW="685800" imgH="444240" progId="Equation.3">
              <p:embed/>
            </p:oleObj>
          </a:graphicData>
        </a:graphic>
      </p:graphicFrame>
      <p:sp>
        <p:nvSpPr>
          <p:cNvPr id="3080" name="TextBox 5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2071688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3081" name="TextBox 6"/>
          <p:cNvSpPr txBox="1">
            <a:spLocks noChangeArrowheads="1"/>
          </p:cNvSpPr>
          <p:nvPr/>
        </p:nvSpPr>
        <p:spPr bwMode="auto">
          <a:xfrm>
            <a:off x="357188" y="3571875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3082" name="TextBox 7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9" name="Прямоугольник 8">
            <a:hlinkClick r:id="rId7" action="ppaction://hlinksldjump"/>
          </p:cNvPr>
          <p:cNvSpPr/>
          <p:nvPr/>
        </p:nvSpPr>
        <p:spPr>
          <a:xfrm>
            <a:off x="1285875" y="2357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>
            <a:hlinkClick r:id="rId6" action="ppaction://hlinksldjump"/>
          </p:cNvPr>
          <p:cNvSpPr/>
          <p:nvPr/>
        </p:nvSpPr>
        <p:spPr>
          <a:xfrm>
            <a:off x="1357313" y="37861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1357313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43125" y="2006600"/>
          <a:ext cx="1857375" cy="1082675"/>
        </p:xfrm>
        <a:graphic>
          <a:graphicData uri="http://schemas.openxmlformats.org/presentationml/2006/ole">
            <p:oleObj spid="_x0000_s3075" name="Формула" r:id="rId8" imgW="761760" imgH="44424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86000" y="3500438"/>
          <a:ext cx="1847850" cy="1077912"/>
        </p:xfrm>
        <a:graphic>
          <a:graphicData uri="http://schemas.openxmlformats.org/presentationml/2006/ole">
            <p:oleObj spid="_x0000_s3076" name="Формула" r:id="rId9" imgW="761760" imgH="4442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86000" y="4857750"/>
          <a:ext cx="1836738" cy="1071563"/>
        </p:xfrm>
        <a:graphic>
          <a:graphicData uri="http://schemas.openxmlformats.org/presentationml/2006/ole">
            <p:oleObj spid="_x0000_s3077" name="Формула" r:id="rId10" imgW="761760" imgH="444240" progId="Equation.3">
              <p:embed/>
            </p:oleObj>
          </a:graphicData>
        </a:graphic>
      </p:graphicFrame>
      <p:sp>
        <p:nvSpPr>
          <p:cNvPr id="14" name="Выноска-облако 13">
            <a:hlinkClick r:id="rId11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4. Решить уравнение: 5х</a:t>
            </a:r>
            <a:r>
              <a:rPr lang="ru-RU" baseline="30000" dirty="0" smtClean="0"/>
              <a:t>2</a:t>
            </a:r>
            <a:r>
              <a:rPr lang="ru-RU" dirty="0" smtClean="0"/>
              <a:t> + 20х =0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Улыбающееся лицо 2">
            <a:hlinkClick r:id="rId3" action="ppaction://hlinksldjump"/>
          </p:cNvPr>
          <p:cNvSpPr/>
          <p:nvPr/>
        </p:nvSpPr>
        <p:spPr>
          <a:xfrm>
            <a:off x="7358063" y="528637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27" name="TextBox 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5750" y="1857375"/>
            <a:ext cx="6302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А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357188" y="3357563"/>
            <a:ext cx="5984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Б</a:t>
            </a:r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357188" y="4929188"/>
            <a:ext cx="603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>
                <a:latin typeface="Franklin Gothic Book" pitchFamily="34" charset="0"/>
              </a:rPr>
              <a:t>В</a:t>
            </a:r>
          </a:p>
        </p:txBody>
      </p:sp>
      <p:sp>
        <p:nvSpPr>
          <p:cNvPr id="7" name="Прямоугольник 6">
            <a:hlinkClick r:id="rId5" action="ppaction://hlinksldjump"/>
          </p:cNvPr>
          <p:cNvSpPr/>
          <p:nvPr/>
        </p:nvSpPr>
        <p:spPr>
          <a:xfrm>
            <a:off x="1143000" y="2071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1143000" y="357187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>
            <a:hlinkClick r:id="rId4" action="ppaction://hlinksldjump"/>
          </p:cNvPr>
          <p:cNvSpPr/>
          <p:nvPr/>
        </p:nvSpPr>
        <p:spPr>
          <a:xfrm>
            <a:off x="1143000" y="514350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633" name="Прямоугольник 9"/>
          <p:cNvSpPr>
            <a:spLocks noChangeArrowheads="1"/>
          </p:cNvSpPr>
          <p:nvPr/>
        </p:nvSpPr>
        <p:spPr bwMode="auto">
          <a:xfrm>
            <a:off x="2071688" y="2071688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</a:t>
            </a:r>
            <a:r>
              <a:rPr lang="ru-RU" sz="2800" baseline="-25000">
                <a:latin typeface="Franklin Gothic Book" pitchFamily="34" charset="0"/>
              </a:rPr>
              <a:t>1</a:t>
            </a:r>
            <a:r>
              <a:rPr lang="ru-RU" sz="2800">
                <a:latin typeface="Franklin Gothic Book" pitchFamily="34" charset="0"/>
              </a:rPr>
              <a:t>= 0, х</a:t>
            </a:r>
            <a:r>
              <a:rPr lang="ru-RU" sz="2800" baseline="-25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= - 4 </a:t>
            </a:r>
          </a:p>
        </p:txBody>
      </p:sp>
      <p:sp>
        <p:nvSpPr>
          <p:cNvPr id="26634" name="Прямоугольник 10"/>
          <p:cNvSpPr>
            <a:spLocks noChangeArrowheads="1"/>
          </p:cNvSpPr>
          <p:nvPr/>
        </p:nvSpPr>
        <p:spPr bwMode="auto">
          <a:xfrm>
            <a:off x="2000250" y="3500438"/>
            <a:ext cx="2060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 х</a:t>
            </a:r>
            <a:r>
              <a:rPr lang="ru-RU" sz="2800" baseline="-25000">
                <a:latin typeface="Franklin Gothic Book" pitchFamily="34" charset="0"/>
              </a:rPr>
              <a:t>1</a:t>
            </a:r>
            <a:r>
              <a:rPr lang="ru-RU" sz="2800">
                <a:latin typeface="Franklin Gothic Book" pitchFamily="34" charset="0"/>
              </a:rPr>
              <a:t>=0, х</a:t>
            </a:r>
            <a:r>
              <a:rPr lang="ru-RU" sz="2800" baseline="-25000">
                <a:latin typeface="Franklin Gothic Book" pitchFamily="34" charset="0"/>
              </a:rPr>
              <a:t>2</a:t>
            </a:r>
            <a:r>
              <a:rPr lang="ru-RU" sz="2800">
                <a:latin typeface="Franklin Gothic Book" pitchFamily="34" charset="0"/>
              </a:rPr>
              <a:t>= 4 </a:t>
            </a:r>
          </a:p>
        </p:txBody>
      </p:sp>
      <p:sp>
        <p:nvSpPr>
          <p:cNvPr id="26635" name="Прямоугольник 11"/>
          <p:cNvSpPr>
            <a:spLocks noChangeArrowheads="1"/>
          </p:cNvSpPr>
          <p:nvPr/>
        </p:nvSpPr>
        <p:spPr bwMode="auto">
          <a:xfrm>
            <a:off x="2143125" y="5143500"/>
            <a:ext cx="757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Franklin Gothic Book" pitchFamily="34" charset="0"/>
              </a:rPr>
              <a:t>х=0</a:t>
            </a:r>
          </a:p>
        </p:txBody>
      </p:sp>
      <p:sp>
        <p:nvSpPr>
          <p:cNvPr id="13" name="Выноска-облако 12">
            <a:hlinkClick r:id="rId6" action="ppaction://hlinksldjump"/>
          </p:cNvPr>
          <p:cNvSpPr/>
          <p:nvPr/>
        </p:nvSpPr>
        <p:spPr>
          <a:xfrm>
            <a:off x="6357938" y="1857375"/>
            <a:ext cx="2357437" cy="85725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ПОДСКАЗКА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408</TotalTime>
  <Words>809</Words>
  <PresentationFormat>Экран (4:3)</PresentationFormat>
  <Paragraphs>267</Paragraphs>
  <Slides>35</Slides>
  <Notes>35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9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51" baseType="lpstr">
      <vt:lpstr>Arial</vt:lpstr>
      <vt:lpstr>Franklin Gothic Medium</vt:lpstr>
      <vt:lpstr>Franklin Gothic Book</vt:lpstr>
      <vt:lpstr>Wingdings 2</vt:lpstr>
      <vt:lpstr>Calibri</vt:lpstr>
      <vt:lpstr>Times New Roman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50</cp:revision>
  <dcterms:modified xsi:type="dcterms:W3CDTF">2012-04-16T08:06:12Z</dcterms:modified>
</cp:coreProperties>
</file>