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</p:sldMasterIdLst>
  <p:sldIdLst>
    <p:sldId id="256" r:id="rId4"/>
    <p:sldId id="257" r:id="rId5"/>
    <p:sldId id="276" r:id="rId6"/>
    <p:sldId id="259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9" r:id="rId21"/>
    <p:sldId id="280" r:id="rId22"/>
    <p:sldId id="281" r:id="rId23"/>
    <p:sldId id="282" r:id="rId24"/>
    <p:sldId id="283" r:id="rId25"/>
    <p:sldId id="277" r:id="rId26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33CC"/>
    <a:srgbClr val="008000"/>
    <a:srgbClr val="FF0066"/>
    <a:srgbClr val="00CC00"/>
    <a:srgbClr val="FFFF00"/>
    <a:srgbClr val="66CC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28" autoAdjust="0"/>
    <p:restoredTop sz="99760" autoAdjust="0"/>
  </p:normalViewPr>
  <p:slideViewPr>
    <p:cSldViewPr>
      <p:cViewPr varScale="1">
        <p:scale>
          <a:sx n="85" d="100"/>
          <a:sy n="85" d="100"/>
        </p:scale>
        <p:origin x="-8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50248-1686-46FB-86E7-ADD164A76C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BEB0C-0E4F-433A-B4BD-E1192E8CC6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BA612-2319-4B90-93CB-8DE1F62828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D23677-1E84-4BD9-9FE5-153979604F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BB2C4A9-3F98-4121-B49A-D91A40B3F7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73731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32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33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4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5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6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3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373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3739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3740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3741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3CFBA3-CF93-44D5-829F-5F479C242E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14F0E-7CA1-48B9-88F4-BE5D72C687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B5778-4FE0-401B-AF0A-8987FB337A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B940E-3C9A-4AEA-B6A4-69028BCEE3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5FA22-EE27-4D73-A260-262759BECA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75691-EAD6-483D-9DA4-3FFF048429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32956-D9E3-4D1E-B2A1-C5309A047D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50DC6-087B-4C24-B13D-25FFC65861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06E3C-5713-4F9C-B3BF-59BA14A9FB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2C3BF-C1A0-43CA-8FD3-78582D4F73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16165-7CAF-4B46-A2FE-F7714790EA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98386-CA49-4925-97D7-5ECE73DB3F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3552020E-49C6-480B-BCD3-DF2B4519EC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7987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7987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9878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7987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79880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79881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882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9883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7988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79885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86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8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79888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89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79891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2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3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79894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5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79897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8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79900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1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79903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4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79906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7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79909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0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79912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3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4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79915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6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79918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9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79921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2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79924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5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6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79927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8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9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79930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1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79933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4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79936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7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8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79939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0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41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79942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3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44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79945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6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79947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48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7994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79950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1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79953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4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79956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7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8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79959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0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1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79962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3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4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965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6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7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9968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9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0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9971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2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3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9974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5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6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9977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8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79980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81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79982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79983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79984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5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6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7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8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9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90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9991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9992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79993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4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5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6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7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8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9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0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1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2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3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4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5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6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8000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000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0009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0010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0011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3B6303-B7F1-4798-B776-D1C872F1F5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D81A5-0C07-4215-A0D2-42D528DDBF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5F9E9-06EA-47E5-92FB-B263CA6432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2D789-1603-4DBB-A587-748238698E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20BD2-947E-4321-B60F-EC6C3C988D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2E951-34AB-4AD5-9264-51A1E82668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E6C8A-E28B-4A7E-A466-28D4903897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6767C-DBCC-4022-9390-4117911250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86FA6-037D-478F-AECE-0EBE467E42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0C29C-8AD1-4B11-9E5B-3C10AC5BCB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595A9-0D95-43D5-9AEA-8373A2F024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2455-34F4-41DE-B3E6-F117F595FC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06EB5A-15DF-475A-91B8-1E205EF30F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BEAB6-7539-4AFD-81BB-2DCDAD8F86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15E54-7BD7-4D67-8CE7-EE894DA24F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263B5-ACD5-46DF-AA88-5EB7756B06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47D3C-6452-4492-B1A8-5A832CD788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82831-0BF8-4CDD-858A-38C698EF99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D44AC-E877-4865-BCB7-8F5C596B66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035D724-37D0-4B85-9809-E323AB44477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84" r:id="rId12"/>
    <p:sldLayoutId id="214748368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72707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8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9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1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7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27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3D80115-6A03-424A-A9FB-9874A2E5E0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271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271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8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5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78851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7885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5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7885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57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7885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60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8861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7886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86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8864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78865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7886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6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68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7886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7887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4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7887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7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7887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0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7888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3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7888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7888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9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7889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2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7889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5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7889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8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7889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7890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4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7890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7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7890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0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7891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3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7891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7891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9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789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22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7892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25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7892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892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92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789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7893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3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7893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6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7893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7894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2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7894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5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7894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8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7894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1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7895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4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7895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7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7895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6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7896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6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7896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7898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898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898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898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898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23B8D233-EEEE-41FD-B634-A03FC8072BF2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2.gif"/><Relationship Id="rId4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gif"/><Relationship Id="rId4" Type="http://schemas.openxmlformats.org/officeDocument/2006/relationships/image" Target="../media/image3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40.gi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5050"/>
            </a:gs>
            <a:gs pos="100000">
              <a:srgbClr val="99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7993063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"Школа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611188" y="1268413"/>
            <a:ext cx="7921625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светофорных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684213" y="2565400"/>
            <a:ext cx="78486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наук"</a:t>
            </a:r>
          </a:p>
        </p:txBody>
      </p:sp>
      <p:pic>
        <p:nvPicPr>
          <p:cNvPr id="2056" name="Picture 8" descr="BD0730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3429000"/>
            <a:ext cx="3911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7164388" y="5876925"/>
            <a:ext cx="1657350" cy="720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ru-RU" sz="1600">
                <a:solidFill>
                  <a:schemeClr val="accent2"/>
                </a:solidFill>
              </a:rPr>
              <a:t>Воронцова</a:t>
            </a:r>
            <a:r>
              <a:rPr lang="ru-RU" sz="1800">
                <a:solidFill>
                  <a:schemeClr val="accent2"/>
                </a:solidFill>
              </a:rPr>
              <a:t> Л.В. </a:t>
            </a:r>
          </a:p>
          <a:p>
            <a:pPr algn="l"/>
            <a:r>
              <a:rPr lang="ru-RU" sz="1600">
                <a:solidFill>
                  <a:schemeClr val="accent2"/>
                </a:solidFill>
              </a:rPr>
              <a:t>МОУ СОШ № 7</a:t>
            </a:r>
          </a:p>
          <a:p>
            <a:pPr algn="l"/>
            <a:r>
              <a:rPr lang="ru-RU" sz="1600">
                <a:solidFill>
                  <a:schemeClr val="accent2"/>
                </a:solidFill>
              </a:rPr>
              <a:t>г. Усть-Кут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85" decel="100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385" decel="100000"/>
                                        <p:tgtEl>
                                          <p:spTgt spid="20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385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 shadeToTitle="1">
        <a:gradFill rotWithShape="0">
          <a:gsLst>
            <a:gs pos="0">
              <a:srgbClr val="CCFFCC"/>
            </a:gs>
            <a:gs pos="100000">
              <a:srgbClr val="99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516938" cy="576263"/>
          </a:xfrm>
          <a:solidFill>
            <a:schemeClr val="bg1"/>
          </a:solidFill>
          <a:ln w="38100">
            <a:solidFill>
              <a:srgbClr val="3D3D3D"/>
            </a:solidFill>
          </a:ln>
        </p:spPr>
        <p:txBody>
          <a:bodyPr/>
          <a:lstStyle/>
          <a:p>
            <a:pPr algn="l"/>
            <a:r>
              <a:rPr lang="ru-RU" sz="2800">
                <a:solidFill>
                  <a:schemeClr val="accent2"/>
                </a:solidFill>
              </a:rPr>
              <a:t>Знаки</a:t>
            </a:r>
            <a:r>
              <a:rPr lang="ru-RU" sz="2800"/>
              <a:t> </a:t>
            </a:r>
            <a:r>
              <a:rPr lang="ru-RU" sz="2800">
                <a:solidFill>
                  <a:schemeClr val="accent2"/>
                </a:solidFill>
              </a:rPr>
              <a:t>дополнительной информации (таблички):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11188" y="1412875"/>
            <a:ext cx="2808287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>
                <a:solidFill>
                  <a:schemeClr val="accent2"/>
                </a:solidFill>
              </a:rPr>
              <a:t>300м</a:t>
            </a:r>
          </a:p>
        </p:txBody>
      </p: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3708400" y="1412875"/>
            <a:ext cx="2808288" cy="1152525"/>
            <a:chOff x="2336" y="890"/>
            <a:chExt cx="1769" cy="726"/>
          </a:xfrm>
        </p:grpSpPr>
        <p:sp>
          <p:nvSpPr>
            <p:cNvPr id="36872" name="AutoShape 8"/>
            <p:cNvSpPr>
              <a:spLocks noChangeArrowheads="1"/>
            </p:cNvSpPr>
            <p:nvPr/>
          </p:nvSpPr>
          <p:spPr bwMode="auto">
            <a:xfrm>
              <a:off x="2336" y="890"/>
              <a:ext cx="1769" cy="7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ru-RU" sz="4000">
                  <a:solidFill>
                    <a:schemeClr val="accent2"/>
                  </a:solidFill>
                </a:rPr>
                <a:t> 100м</a:t>
              </a:r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>
              <a:off x="3334" y="1298"/>
              <a:ext cx="680" cy="0"/>
            </a:xfrm>
            <a:prstGeom prst="line">
              <a:avLst/>
            </a:prstGeom>
            <a:noFill/>
            <a:ln w="127000">
              <a:solidFill>
                <a:srgbClr val="3D3D3D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6885" name="Group 21"/>
          <p:cNvGrpSpPr>
            <a:grpSpLocks/>
          </p:cNvGrpSpPr>
          <p:nvPr/>
        </p:nvGrpSpPr>
        <p:grpSpPr bwMode="auto">
          <a:xfrm>
            <a:off x="7019925" y="1052513"/>
            <a:ext cx="1152525" cy="2808287"/>
            <a:chOff x="4422" y="663"/>
            <a:chExt cx="726" cy="1769"/>
          </a:xfrm>
        </p:grpSpPr>
        <p:sp>
          <p:nvSpPr>
            <p:cNvPr id="36875" name="AutoShape 11"/>
            <p:cNvSpPr>
              <a:spLocks noChangeArrowheads="1"/>
            </p:cNvSpPr>
            <p:nvPr/>
          </p:nvSpPr>
          <p:spPr bwMode="auto">
            <a:xfrm rot="5400000">
              <a:off x="3900" y="1185"/>
              <a:ext cx="1769" cy="7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endParaRPr lang="ru-RU" sz="4000">
                <a:solidFill>
                  <a:schemeClr val="accent2"/>
                </a:solidFill>
              </a:endParaRPr>
            </a:p>
          </p:txBody>
        </p:sp>
        <p:sp>
          <p:nvSpPr>
            <p:cNvPr id="36876" name="Line 12"/>
            <p:cNvSpPr>
              <a:spLocks noChangeShapeType="1"/>
            </p:cNvSpPr>
            <p:nvPr/>
          </p:nvSpPr>
          <p:spPr bwMode="auto">
            <a:xfrm>
              <a:off x="4785" y="981"/>
              <a:ext cx="0" cy="1088"/>
            </a:xfrm>
            <a:prstGeom prst="line">
              <a:avLst/>
            </a:prstGeom>
            <a:noFill/>
            <a:ln w="127000">
              <a:solidFill>
                <a:srgbClr val="3D3D3D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468313" y="4149725"/>
            <a:ext cx="2305050" cy="1655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>
                <a:solidFill>
                  <a:schemeClr val="accent2"/>
                </a:solidFill>
              </a:rPr>
              <a:t>STOP</a:t>
            </a:r>
          </a:p>
          <a:p>
            <a:pPr algn="ctr"/>
            <a:r>
              <a:rPr lang="en-US" sz="5400">
                <a:solidFill>
                  <a:schemeClr val="accent2"/>
                </a:solidFill>
              </a:rPr>
              <a:t>250</a:t>
            </a:r>
            <a:r>
              <a:rPr lang="ru-RU" sz="5400">
                <a:solidFill>
                  <a:schemeClr val="accent2"/>
                </a:solidFill>
              </a:rPr>
              <a:t>м</a:t>
            </a:r>
          </a:p>
        </p:txBody>
      </p:sp>
      <p:grpSp>
        <p:nvGrpSpPr>
          <p:cNvPr id="36882" name="Group 18"/>
          <p:cNvGrpSpPr>
            <a:grpSpLocks/>
          </p:cNvGrpSpPr>
          <p:nvPr/>
        </p:nvGrpSpPr>
        <p:grpSpPr bwMode="auto">
          <a:xfrm>
            <a:off x="3348038" y="4149725"/>
            <a:ext cx="2016125" cy="1655763"/>
            <a:chOff x="2064" y="2296"/>
            <a:chExt cx="1452" cy="1270"/>
          </a:xfrm>
        </p:grpSpPr>
        <p:sp>
          <p:nvSpPr>
            <p:cNvPr id="36880" name="AutoShape 16"/>
            <p:cNvSpPr>
              <a:spLocks noChangeArrowheads="1"/>
            </p:cNvSpPr>
            <p:nvPr/>
          </p:nvSpPr>
          <p:spPr bwMode="auto">
            <a:xfrm>
              <a:off x="2064" y="2296"/>
              <a:ext cx="1452" cy="127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  <p:pic>
          <p:nvPicPr>
            <p:cNvPr id="36881" name="Picture 17" descr="j029323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00" y="2523"/>
              <a:ext cx="1102" cy="814"/>
            </a:xfrm>
            <a:prstGeom prst="rect">
              <a:avLst/>
            </a:prstGeom>
            <a:noFill/>
          </p:spPr>
        </p:pic>
      </p:grp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5940425" y="4581525"/>
            <a:ext cx="2592388" cy="11509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>
                <a:solidFill>
                  <a:schemeClr val="accent2"/>
                </a:solidFill>
              </a:rPr>
              <a:t>15т</a:t>
            </a:r>
          </a:p>
        </p:txBody>
      </p:sp>
      <p:sp>
        <p:nvSpPr>
          <p:cNvPr id="36886" name="Rectangle 2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88350" y="260350"/>
            <a:ext cx="433388" cy="144463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  <p:bldP spid="36869" grpId="0" animBg="1"/>
      <p:bldP spid="36877" grpId="0" animBg="1"/>
      <p:bldP spid="368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CC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777875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pic>
        <p:nvPicPr>
          <p:cNvPr id="37893" name="Picture 5" descr="Изображение 062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1341438"/>
            <a:ext cx="2592387" cy="2303462"/>
          </a:xfrm>
          <a:noFill/>
          <a:ln/>
        </p:spPr>
      </p:pic>
      <p:pic>
        <p:nvPicPr>
          <p:cNvPr id="37899" name="Picture 11" descr="Изображение 066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19700" y="4005263"/>
            <a:ext cx="2663825" cy="2447925"/>
          </a:xfrm>
          <a:noFill/>
          <a:ln/>
        </p:spPr>
      </p:pic>
      <p:pic>
        <p:nvPicPr>
          <p:cNvPr id="37901" name="Picture 13" descr="Изображение 067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827088" y="4005263"/>
            <a:ext cx="2654300" cy="2474912"/>
          </a:xfrm>
          <a:noFill/>
          <a:ln/>
        </p:spPr>
      </p:pic>
      <p:sp>
        <p:nvSpPr>
          <p:cNvPr id="37906" name="AutoShape 18"/>
          <p:cNvSpPr>
            <a:spLocks noChangeArrowheads="1"/>
          </p:cNvSpPr>
          <p:nvPr/>
        </p:nvSpPr>
        <p:spPr bwMode="auto">
          <a:xfrm rot="3636660">
            <a:off x="5537200" y="10223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7907" name="Picture 19" descr="AG00108_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7019925" y="2420938"/>
            <a:ext cx="1763713" cy="9207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90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FF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333375"/>
            <a:ext cx="8229600" cy="706438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 rot="3636660">
            <a:off x="1289050" y="10223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5435600" y="1484313"/>
            <a:ext cx="2016125" cy="1871662"/>
            <a:chOff x="295" y="663"/>
            <a:chExt cx="1270" cy="1179"/>
          </a:xfrm>
        </p:grpSpPr>
        <p:sp>
          <p:nvSpPr>
            <p:cNvPr id="38920" name="AutoShape 8"/>
            <p:cNvSpPr>
              <a:spLocks noChangeArrowheads="1"/>
            </p:cNvSpPr>
            <p:nvPr/>
          </p:nvSpPr>
          <p:spPr bwMode="auto">
            <a:xfrm>
              <a:off x="295" y="663"/>
              <a:ext cx="1270" cy="1179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21" name="AutoShape 9"/>
            <p:cNvSpPr>
              <a:spLocks noChangeArrowheads="1"/>
            </p:cNvSpPr>
            <p:nvPr/>
          </p:nvSpPr>
          <p:spPr bwMode="auto">
            <a:xfrm>
              <a:off x="567" y="890"/>
              <a:ext cx="725" cy="726"/>
            </a:xfrm>
            <a:prstGeom prst="diamond">
              <a:avLst/>
            </a:prstGeom>
            <a:solidFill>
              <a:srgbClr val="FFFF00"/>
            </a:solidFill>
            <a:ln w="38100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5724525" y="4365625"/>
            <a:ext cx="1800225" cy="1582738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5715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STOP</a:t>
            </a:r>
            <a:endParaRPr lang="ru-RU" sz="3600" b="1">
              <a:solidFill>
                <a:schemeClr val="bg1"/>
              </a:solidFill>
            </a:endParaRPr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971550" y="4005263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pic>
        <p:nvPicPr>
          <p:cNvPr id="38924" name="Picture 12" descr="AG0010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852738"/>
            <a:ext cx="720725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8" grpId="0" animBg="1"/>
      <p:bldP spid="38922" grpId="0" animBg="1"/>
      <p:bldP spid="389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FF"/>
            </a:gs>
            <a:gs pos="100000">
              <a:srgbClr val="FF99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633413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1042988" y="4292600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pic>
        <p:nvPicPr>
          <p:cNvPr id="47110" name="Picture 6" descr="Изображение 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1125538"/>
            <a:ext cx="2447925" cy="2305050"/>
          </a:xfrm>
          <a:prstGeom prst="rect">
            <a:avLst/>
          </a:prstGeom>
          <a:noFill/>
        </p:spPr>
      </p:pic>
      <p:pic>
        <p:nvPicPr>
          <p:cNvPr id="47111" name="Picture 7" descr="Изображение 07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4076700"/>
            <a:ext cx="2519363" cy="230346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7112" name="Picture 8" descr="Изображение 07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650" y="1125538"/>
            <a:ext cx="2665413" cy="2376487"/>
          </a:xfrm>
          <a:prstGeom prst="rect">
            <a:avLst/>
          </a:prstGeom>
          <a:noFill/>
        </p:spPr>
      </p:pic>
      <p:pic>
        <p:nvPicPr>
          <p:cNvPr id="47116" name="Picture 12" descr="AG00109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7675" y="3573463"/>
            <a:ext cx="603250" cy="1008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250825" y="103188"/>
            <a:ext cx="8569325" cy="6615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119063" algn="l"/>
              </a:tabLst>
            </a:pPr>
            <a:r>
              <a:rPr lang="ru-RU" sz="2800" b="1">
                <a:solidFill>
                  <a:schemeClr val="accent2"/>
                </a:solidFill>
              </a:rPr>
              <a:t> </a:t>
            </a:r>
            <a:r>
              <a:rPr lang="ru-RU" sz="2000" b="1">
                <a:solidFill>
                  <a:schemeClr val="accent2"/>
                </a:solidFill>
              </a:rPr>
              <a:t>Минутки безопасности.</a:t>
            </a:r>
            <a:endParaRPr lang="ru-RU" sz="2000">
              <a:solidFill>
                <a:schemeClr val="accent2"/>
              </a:solidFill>
            </a:endParaRPr>
          </a:p>
          <a:p>
            <a:pPr algn="ctr">
              <a:tabLst>
                <a:tab pos="119063" algn="l"/>
              </a:tabLst>
            </a:pPr>
            <a:r>
              <a:rPr lang="ru-RU" sz="2000" b="1">
                <a:solidFill>
                  <a:srgbClr val="D60093"/>
                </a:solidFill>
              </a:rPr>
              <a:t>«Как ты переходишь через дорогу?»</a:t>
            </a:r>
            <a:endParaRPr lang="ru-RU" sz="2000">
              <a:solidFill>
                <a:srgbClr val="D60093"/>
              </a:solidFill>
            </a:endParaRP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1.Там, где ты переходишь, стоит машина. Что надо делать?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2.Ты переходишь недалеко от остановки. Рядом остановился автобус. Где и как надо переходить?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3.Ты собрался переходить, но видишь, что медленно приближается автомобиль крупных габаритов (грузовик или автобус). Ты вполне можешь успеть перейти. Что надо делать?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4.Перед переходом ты пропустил машину. Больше машины ты не видишь… . Можно переходить? 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5.Почему опасно переходить дорогу вдвоём под руку или держась за руки?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6.Почему опасно играть рядом с дорогой?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7.Мальчик спешит в кино, опаздывает. К переходу приближается грузовик, но мальчик видит, что он    вполне успеет перейти. В чём опасность такой ситуации?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8.Где и как должен ходить пешеход по улицам?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9.Назовите наиболее безопасные места для пешехода при двустороннем движении транспорта.</a:t>
            </a:r>
          </a:p>
          <a:p>
            <a:pPr algn="l">
              <a:tabLst>
                <a:tab pos="119063" algn="l"/>
              </a:tabLst>
            </a:pPr>
            <a:endParaRPr lang="ru-RU" sz="2000">
              <a:solidFill>
                <a:schemeClr val="accent2"/>
              </a:solidFill>
            </a:endParaRPr>
          </a:p>
          <a:p>
            <a:pPr algn="l">
              <a:tabLst>
                <a:tab pos="119063" algn="l"/>
              </a:tabLst>
            </a:pPr>
            <a:endParaRPr lang="ru-RU" sz="2000">
              <a:solidFill>
                <a:schemeClr val="accent2"/>
              </a:solidFill>
            </a:endParaRP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7956550" y="908050"/>
            <a:ext cx="71438" cy="7302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7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8366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8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14843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9" name="AutoShape 1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242093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0" name="AutoShape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4797425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371633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2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400526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3" name="AutoShape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2997200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4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515778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5" name="AutoShape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580548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animBg="1"/>
      <p:bldP spid="48138" grpId="0" animBg="1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 animBg="1"/>
      <p:bldP spid="481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CCFF99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395288" y="404813"/>
            <a:ext cx="84248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l">
              <a:tabLst>
                <a:tab pos="457200" algn="l"/>
                <a:tab pos="3098800" algn="l"/>
              </a:tabLst>
            </a:pPr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250825" y="333375"/>
            <a:ext cx="8569325" cy="1562100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>
                <a:solidFill>
                  <a:schemeClr val="accent2"/>
                </a:solidFill>
              </a:rPr>
              <a:t>1.</a:t>
            </a:r>
            <a:r>
              <a:rPr lang="ru-RU">
                <a:solidFill>
                  <a:schemeClr val="accent2"/>
                </a:solidFill>
              </a:rPr>
              <a:t> </a:t>
            </a:r>
            <a:r>
              <a:rPr lang="ru-RU" i="1">
                <a:solidFill>
                  <a:schemeClr val="accent2"/>
                </a:solidFill>
              </a:rPr>
              <a:t>Лучше отойти от неё подальше, чтобы она не мешала обзору; в крайнем случае, очень медленно двигаясь</a:t>
            </a:r>
            <a:r>
              <a:rPr lang="ru-RU">
                <a:solidFill>
                  <a:schemeClr val="accent2"/>
                </a:solidFill>
              </a:rPr>
              <a:t>, приостановиться </a:t>
            </a:r>
            <a:r>
              <a:rPr lang="ru-RU" i="1">
                <a:solidFill>
                  <a:schemeClr val="accent2"/>
                </a:solidFill>
              </a:rPr>
              <a:t>и выглянуть: что там такое за…</a:t>
            </a: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250825" y="1971675"/>
            <a:ext cx="8569325" cy="26479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>
                <a:solidFill>
                  <a:schemeClr val="accent2"/>
                </a:solidFill>
              </a:rPr>
              <a:t> 2.</a:t>
            </a:r>
            <a:r>
              <a:rPr lang="ru-RU">
                <a:solidFill>
                  <a:schemeClr val="accent2"/>
                </a:solidFill>
              </a:rPr>
              <a:t> </a:t>
            </a:r>
            <a:r>
              <a:rPr lang="ru-RU" i="1">
                <a:solidFill>
                  <a:schemeClr val="accent2"/>
                </a:solidFill>
              </a:rPr>
              <a:t>Если поблизости есть пешеходный переход или перекрёсток, обязательно переходи там. Если нет, то   подожди, пока отъедет автобус. Ни в коем случае не выбегай спереди! Лучше не обходить и сзади (не видно машины справа!), но, в крайнем случае, очень медленно двигаясь, приостановиться и выглянуть: что там такое за…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250825" y="4694238"/>
            <a:ext cx="8642350" cy="1979612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sz="2800">
                <a:solidFill>
                  <a:schemeClr val="accent2"/>
                </a:solidFill>
              </a:rPr>
              <a:t>3. </a:t>
            </a:r>
            <a:r>
              <a:rPr lang="ru-RU" i="1">
                <a:solidFill>
                  <a:schemeClr val="accent2"/>
                </a:solidFill>
              </a:rPr>
              <a:t>Главная опасность приближающегося автомобиля состоит в том, что он может помешать заметить другой, движущийся в том же направлении, зачастую с большей скоростью. Пропустите его, даже если он едет медленно.</a:t>
            </a:r>
            <a:r>
              <a:rPr lang="ru-RU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9164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14843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5" name="AutoShap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4292600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6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63087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7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63087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 animBg="1"/>
      <p:bldP spid="49162" grpId="0" animBg="1"/>
      <p:bldP spid="49163" grpId="0" animBg="1"/>
      <p:bldP spid="49164" grpId="0" animBg="1"/>
      <p:bldP spid="49165" grpId="0" animBg="1"/>
      <p:bldP spid="49166" grpId="0" animBg="1"/>
      <p:bldP spid="4916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323850" y="360363"/>
            <a:ext cx="8569325" cy="11969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4.</a:t>
            </a:r>
            <a:r>
              <a:rPr lang="ru-RU" i="1">
                <a:solidFill>
                  <a:schemeClr val="accent2"/>
                </a:solidFill>
              </a:rPr>
              <a:t> Можно, но чуть выждав, пусть проехавшая машина отъедет подальше. А вдруг она скрывает за собой встречную.</a:t>
            </a:r>
          </a:p>
        </p:txBody>
      </p:sp>
      <p:sp>
        <p:nvSpPr>
          <p:cNvPr id="53253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119697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323850" y="2205038"/>
            <a:ext cx="8569325" cy="19272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5.</a:t>
            </a:r>
            <a:r>
              <a:rPr lang="ru-RU" i="1">
                <a:solidFill>
                  <a:schemeClr val="accent2"/>
                </a:solidFill>
              </a:rPr>
              <a:t> Когда переходит дорогу целая колонна детей, то держаться за руки безопасно. Когда же переходят двое-трое, так поступать не следует, потому что при появлении опасности дети могут тянуть друг друга в разные стороны и потерять драгоценные секунды.</a:t>
            </a:r>
          </a:p>
        </p:txBody>
      </p:sp>
      <p:sp>
        <p:nvSpPr>
          <p:cNvPr id="53255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56550" y="3789363"/>
            <a:ext cx="903288" cy="287337"/>
          </a:xfrm>
          <a:prstGeom prst="leftArrow">
            <a:avLst>
              <a:gd name="adj1" fmla="val 50000"/>
              <a:gd name="adj2" fmla="val 78591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323850" y="4949825"/>
            <a:ext cx="8569325" cy="831850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6.</a:t>
            </a:r>
            <a:r>
              <a:rPr lang="ru-RU" i="1">
                <a:solidFill>
                  <a:schemeClr val="accent2"/>
                </a:solidFill>
              </a:rPr>
              <a:t> Во время игры можно забыть об опасности, выбежать на дорогу и попасть под машину.</a:t>
            </a:r>
          </a:p>
        </p:txBody>
      </p:sp>
      <p:sp>
        <p:nvSpPr>
          <p:cNvPr id="53257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54451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8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56550" y="3789363"/>
            <a:ext cx="903288" cy="287337"/>
          </a:xfrm>
          <a:prstGeom prst="leftArrow">
            <a:avLst>
              <a:gd name="adj1" fmla="val 50000"/>
              <a:gd name="adj2" fmla="val 78591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CC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68313" y="479425"/>
            <a:ext cx="8207375" cy="19272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7.</a:t>
            </a:r>
            <a:r>
              <a:rPr lang="ru-RU" i="1">
                <a:solidFill>
                  <a:schemeClr val="accent2"/>
                </a:solidFill>
              </a:rPr>
              <a:t> Опасности две. Во-первых, за грузовиком может идти другая машина, скрытая от глаз мальчика.</a:t>
            </a:r>
            <a:endParaRPr lang="ru-RU">
              <a:solidFill>
                <a:schemeClr val="accent2"/>
              </a:solidFill>
            </a:endParaRPr>
          </a:p>
          <a:p>
            <a:pPr algn="l">
              <a:tabLst>
                <a:tab pos="119063" algn="l"/>
              </a:tabLst>
            </a:pPr>
            <a:r>
              <a:rPr lang="ru-RU" i="1">
                <a:solidFill>
                  <a:schemeClr val="accent2"/>
                </a:solidFill>
              </a:rPr>
              <a:t>Во-вторых, переходя, мальчик будет наблюдать только за приближающимся грузовиком и может позабыть посмотреть в другую сторону.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468313" y="3068638"/>
            <a:ext cx="8208962" cy="83185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8.</a:t>
            </a:r>
            <a:r>
              <a:rPr lang="ru-RU" i="1">
                <a:solidFill>
                  <a:schemeClr val="accent2"/>
                </a:solidFill>
              </a:rPr>
              <a:t> По правой стороне тротуара или по дороге навстречу идущему транспорту.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 rot="10800000" flipV="1">
            <a:off x="539750" y="4868863"/>
            <a:ext cx="8140700" cy="528637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sz="2800" b="1">
                <a:solidFill>
                  <a:schemeClr val="accent2"/>
                </a:solidFill>
              </a:rPr>
              <a:t>9.</a:t>
            </a:r>
            <a:r>
              <a:rPr lang="ru-RU" sz="2800"/>
              <a:t> </a:t>
            </a:r>
            <a:r>
              <a:rPr lang="ru-RU" i="1">
                <a:solidFill>
                  <a:schemeClr val="accent2"/>
                </a:solidFill>
              </a:rPr>
              <a:t>Тротуар, островок безопасности.</a:t>
            </a:r>
          </a:p>
        </p:txBody>
      </p:sp>
      <p:sp>
        <p:nvSpPr>
          <p:cNvPr id="55303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451725" y="206057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5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24750" y="3573463"/>
            <a:ext cx="1152525" cy="287337"/>
          </a:xfrm>
          <a:prstGeom prst="leftArrow">
            <a:avLst>
              <a:gd name="adj1" fmla="val 50000"/>
              <a:gd name="adj2" fmla="val 10027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6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451725" y="5084763"/>
            <a:ext cx="1223963" cy="288925"/>
          </a:xfrm>
          <a:prstGeom prst="leftArrow">
            <a:avLst>
              <a:gd name="adj1" fmla="val 50000"/>
              <a:gd name="adj2" fmla="val 10590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1" grpId="0" animBg="1"/>
      <p:bldP spid="55302" grpId="0" animBg="1"/>
      <p:bldP spid="55303" grpId="0" animBg="1"/>
      <p:bldP spid="55305" grpId="0" animBg="1"/>
      <p:bldP spid="5530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FFFF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4248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7C8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3493" name="WordArt 5"/>
          <p:cNvSpPr>
            <a:spLocks noChangeArrowheads="1" noChangeShapeType="1" noTextEdit="1"/>
          </p:cNvSpPr>
          <p:nvPr/>
        </p:nvSpPr>
        <p:spPr bwMode="auto">
          <a:xfrm>
            <a:off x="323850" y="1125538"/>
            <a:ext cx="8569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7C8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"Прежде, чем перейти дорогу, найди  </a:t>
            </a:r>
          </a:p>
        </p:txBody>
      </p:sp>
      <p:sp>
        <p:nvSpPr>
          <p:cNvPr id="63494" name="WordArt 6"/>
          <p:cNvSpPr>
            <a:spLocks noChangeArrowheads="1" noChangeShapeType="1" noTextEdit="1"/>
          </p:cNvSpPr>
          <p:nvPr/>
        </p:nvSpPr>
        <p:spPr bwMode="auto">
          <a:xfrm>
            <a:off x="1042988" y="1628775"/>
            <a:ext cx="77009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66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место для перехода.</a:t>
            </a:r>
          </a:p>
        </p:txBody>
      </p:sp>
      <p:sp>
        <p:nvSpPr>
          <p:cNvPr id="63495" name="WordArt 7"/>
          <p:cNvSpPr>
            <a:spLocks noChangeArrowheads="1" noChangeShapeType="1" noTextEdit="1"/>
          </p:cNvSpPr>
          <p:nvPr/>
        </p:nvSpPr>
        <p:spPr bwMode="auto">
          <a:xfrm>
            <a:off x="323850" y="1989138"/>
            <a:ext cx="396081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Остановись            </a:t>
            </a:r>
          </a:p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3399"/>
                  </a:gs>
                  <a:gs pos="100000">
                    <a:srgbClr val="FF0066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</a:t>
            </a:r>
          </a:p>
        </p:txBody>
      </p:sp>
      <p:sp>
        <p:nvSpPr>
          <p:cNvPr id="63496" name="WordArt 8"/>
          <p:cNvSpPr>
            <a:spLocks noChangeArrowheads="1" noChangeShapeType="1" noTextEdit="1"/>
          </p:cNvSpPr>
          <p:nvPr/>
        </p:nvSpPr>
        <p:spPr bwMode="auto">
          <a:xfrm>
            <a:off x="323850" y="2420938"/>
            <a:ext cx="83534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Сначала посмотри                               </a:t>
            </a:r>
          </a:p>
        </p:txBody>
      </p:sp>
      <p:sp>
        <p:nvSpPr>
          <p:cNvPr id="63498" name="WordArt 10"/>
          <p:cNvSpPr>
            <a:spLocks noChangeArrowheads="1" noChangeShapeType="1" noTextEdit="1"/>
          </p:cNvSpPr>
          <p:nvPr/>
        </p:nvSpPr>
        <p:spPr bwMode="auto">
          <a:xfrm>
            <a:off x="323850" y="3933825"/>
            <a:ext cx="84248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соблюдай</a:t>
            </a:r>
          </a:p>
        </p:txBody>
      </p:sp>
      <p:sp>
        <p:nvSpPr>
          <p:cNvPr id="63499" name="WordArt 11"/>
          <p:cNvSpPr>
            <a:spLocks noChangeArrowheads="1" noChangeShapeType="1" noTextEdit="1"/>
          </p:cNvSpPr>
          <p:nvPr/>
        </p:nvSpPr>
        <p:spPr bwMode="auto">
          <a:xfrm>
            <a:off x="250825" y="4508500"/>
            <a:ext cx="63547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правила дорожного          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     </a:t>
            </a:r>
          </a:p>
        </p:txBody>
      </p:sp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>
            <a:off x="-900113" y="5013325"/>
            <a:ext cx="3384551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Будь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       </a:t>
            </a:r>
          </a:p>
        </p:txBody>
      </p:sp>
      <p:sp>
        <p:nvSpPr>
          <p:cNvPr id="63502" name="WordArt 14"/>
          <p:cNvSpPr>
            <a:spLocks noChangeArrowheads="1" noChangeShapeType="1" noTextEdit="1"/>
          </p:cNvSpPr>
          <p:nvPr/>
        </p:nvSpPr>
        <p:spPr bwMode="auto">
          <a:xfrm>
            <a:off x="323850" y="5589588"/>
            <a:ext cx="8496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пешеходом!"</a:t>
            </a:r>
          </a:p>
        </p:txBody>
      </p:sp>
      <p:sp>
        <p:nvSpPr>
          <p:cNvPr id="63505" name="WordArt 17"/>
          <p:cNvSpPr>
            <a:spLocks noChangeArrowheads="1" noChangeShapeType="1" noTextEdit="1"/>
          </p:cNvSpPr>
          <p:nvPr/>
        </p:nvSpPr>
        <p:spPr bwMode="auto">
          <a:xfrm>
            <a:off x="5364163" y="2060575"/>
            <a:ext cx="3487737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тротуара.</a:t>
            </a:r>
          </a:p>
        </p:txBody>
      </p:sp>
      <p:sp>
        <p:nvSpPr>
          <p:cNvPr id="63508" name="WordArt 20"/>
          <p:cNvSpPr>
            <a:spLocks noChangeArrowheads="1" noChangeShapeType="1" noTextEdit="1"/>
          </p:cNvSpPr>
          <p:nvPr/>
        </p:nvSpPr>
        <p:spPr bwMode="auto">
          <a:xfrm>
            <a:off x="395288" y="1557338"/>
            <a:ext cx="33131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безопасное</a:t>
            </a:r>
          </a:p>
        </p:txBody>
      </p:sp>
      <p:sp>
        <p:nvSpPr>
          <p:cNvPr id="63509" name="WordArt 21"/>
          <p:cNvSpPr>
            <a:spLocks noChangeArrowheads="1" noChangeShapeType="1" noTextEdit="1"/>
          </p:cNvSpPr>
          <p:nvPr/>
        </p:nvSpPr>
        <p:spPr bwMode="auto">
          <a:xfrm>
            <a:off x="3059113" y="2060575"/>
            <a:ext cx="208915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у края</a:t>
            </a:r>
          </a:p>
        </p:txBody>
      </p:sp>
      <p:sp>
        <p:nvSpPr>
          <p:cNvPr id="63510" name="WordArt 22"/>
          <p:cNvSpPr>
            <a:spLocks noChangeArrowheads="1" noChangeShapeType="1" noTextEdit="1"/>
          </p:cNvSpPr>
          <p:nvPr/>
        </p:nvSpPr>
        <p:spPr bwMode="auto">
          <a:xfrm>
            <a:off x="5003800" y="2420938"/>
            <a:ext cx="15430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налево,</a:t>
            </a:r>
          </a:p>
        </p:txBody>
      </p:sp>
      <p:sp>
        <p:nvSpPr>
          <p:cNvPr id="63511" name="WordArt 23"/>
          <p:cNvSpPr>
            <a:spLocks noChangeArrowheads="1" noChangeShapeType="1" noTextEdit="1"/>
          </p:cNvSpPr>
          <p:nvPr/>
        </p:nvSpPr>
        <p:spPr bwMode="auto">
          <a:xfrm>
            <a:off x="323850" y="2852738"/>
            <a:ext cx="17811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направо, </a:t>
            </a:r>
          </a:p>
        </p:txBody>
      </p:sp>
      <p:sp>
        <p:nvSpPr>
          <p:cNvPr id="63512" name="WordArt 24"/>
          <p:cNvSpPr>
            <a:spLocks noChangeArrowheads="1" noChangeShapeType="1" noTextEdit="1"/>
          </p:cNvSpPr>
          <p:nvPr/>
        </p:nvSpPr>
        <p:spPr bwMode="auto">
          <a:xfrm>
            <a:off x="323850" y="3357563"/>
            <a:ext cx="41767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по прямой.</a:t>
            </a:r>
          </a:p>
        </p:txBody>
      </p:sp>
      <p:sp>
        <p:nvSpPr>
          <p:cNvPr id="63513" name="WordArt 25"/>
          <p:cNvSpPr>
            <a:spLocks noChangeArrowheads="1" noChangeShapeType="1" noTextEdit="1"/>
          </p:cNvSpPr>
          <p:nvPr/>
        </p:nvSpPr>
        <p:spPr bwMode="auto">
          <a:xfrm>
            <a:off x="4787900" y="3429000"/>
            <a:ext cx="396081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Всегда</a:t>
            </a:r>
          </a:p>
        </p:txBody>
      </p:sp>
      <p:sp>
        <p:nvSpPr>
          <p:cNvPr id="63514" name="WordArt 26"/>
          <p:cNvSpPr>
            <a:spLocks noChangeArrowheads="1" noChangeShapeType="1" noTextEdit="1"/>
          </p:cNvSpPr>
          <p:nvPr/>
        </p:nvSpPr>
        <p:spPr bwMode="auto">
          <a:xfrm>
            <a:off x="5219700" y="4437063"/>
            <a:ext cx="36004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движения!</a:t>
            </a:r>
          </a:p>
        </p:txBody>
      </p:sp>
      <p:sp>
        <p:nvSpPr>
          <p:cNvPr id="63515" name="WordArt 27"/>
          <p:cNvSpPr>
            <a:spLocks noChangeArrowheads="1" noChangeShapeType="1" noTextEdit="1"/>
          </p:cNvSpPr>
          <p:nvPr/>
        </p:nvSpPr>
        <p:spPr bwMode="auto">
          <a:xfrm>
            <a:off x="1403350" y="5084763"/>
            <a:ext cx="7345363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внимательным</a:t>
            </a:r>
          </a:p>
        </p:txBody>
      </p:sp>
      <p:sp>
        <p:nvSpPr>
          <p:cNvPr id="63520" name="WordArt 32"/>
          <p:cNvSpPr>
            <a:spLocks noChangeArrowheads="1" noChangeShapeType="1" noTextEdit="1"/>
          </p:cNvSpPr>
          <p:nvPr/>
        </p:nvSpPr>
        <p:spPr bwMode="auto">
          <a:xfrm>
            <a:off x="6948488" y="2420938"/>
            <a:ext cx="180022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3176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потом</a:t>
            </a:r>
          </a:p>
        </p:txBody>
      </p:sp>
      <p:sp>
        <p:nvSpPr>
          <p:cNvPr id="63521" name="WordArt 33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66382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34902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нет ли машин.</a:t>
            </a:r>
          </a:p>
        </p:txBody>
      </p:sp>
      <p:sp>
        <p:nvSpPr>
          <p:cNvPr id="63522" name="WordArt 34"/>
          <p:cNvSpPr>
            <a:spLocks noChangeArrowheads="1" noChangeShapeType="1" noTextEdit="1"/>
          </p:cNvSpPr>
          <p:nvPr/>
        </p:nvSpPr>
        <p:spPr bwMode="auto">
          <a:xfrm>
            <a:off x="5076825" y="2781300"/>
            <a:ext cx="37385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 дорогу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3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  <p:bldP spid="63502" grpId="0" animBg="1"/>
      <p:bldP spid="63508" grpId="0" animBg="1"/>
      <p:bldP spid="63509" grpId="0" animBg="1"/>
      <p:bldP spid="63510" grpId="0" animBg="1"/>
      <p:bldP spid="63511" grpId="0" animBg="1"/>
      <p:bldP spid="63512" grpId="0" animBg="1"/>
      <p:bldP spid="63513" grpId="0" animBg="1"/>
      <p:bldP spid="63514" grpId="0" animBg="1"/>
      <p:bldP spid="635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FF99"/>
            </a:gs>
            <a:gs pos="100000">
              <a:srgbClr val="33CC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569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>
            <a:off x="395288" y="1196975"/>
            <a:ext cx="4824412" cy="452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"Ребята! Изучайте и </a:t>
            </a:r>
          </a:p>
        </p:txBody>
      </p:sp>
      <p:sp>
        <p:nvSpPr>
          <p:cNvPr id="67590" name="WordArt 6"/>
          <p:cNvSpPr>
            <a:spLocks noChangeArrowheads="1" noChangeShapeType="1" noTextEdit="1"/>
          </p:cNvSpPr>
          <p:nvPr/>
        </p:nvSpPr>
        <p:spPr bwMode="auto">
          <a:xfrm>
            <a:off x="395288" y="1700213"/>
            <a:ext cx="179070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chemeClr val="accent2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правила</a:t>
            </a:r>
          </a:p>
        </p:txBody>
      </p:sp>
      <p:sp>
        <p:nvSpPr>
          <p:cNvPr id="67591" name="WordArt 7"/>
          <p:cNvSpPr>
            <a:spLocks noChangeArrowheads="1" noChangeShapeType="1" noTextEdit="1"/>
          </p:cNvSpPr>
          <p:nvPr/>
        </p:nvSpPr>
        <p:spPr bwMode="auto">
          <a:xfrm>
            <a:off x="5724525" y="1628775"/>
            <a:ext cx="3095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333333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движения!</a:t>
            </a:r>
          </a:p>
        </p:txBody>
      </p:sp>
      <p:sp>
        <p:nvSpPr>
          <p:cNvPr id="67592" name="WordArt 8"/>
          <p:cNvSpPr>
            <a:spLocks noChangeArrowheads="1" noChangeShapeType="1" noTextEdit="1"/>
          </p:cNvSpPr>
          <p:nvPr/>
        </p:nvSpPr>
        <p:spPr bwMode="auto">
          <a:xfrm>
            <a:off x="395288" y="2060575"/>
            <a:ext cx="84978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100000">
                      <a:srgbClr val="FFFF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Прежде, чем переходить дорогу,</a:t>
            </a:r>
          </a:p>
        </p:txBody>
      </p:sp>
      <p:sp>
        <p:nvSpPr>
          <p:cNvPr id="67593" name="WordArt 9"/>
          <p:cNvSpPr>
            <a:spLocks noChangeArrowheads="1" noChangeShapeType="1" noTextEdit="1"/>
          </p:cNvSpPr>
          <p:nvPr/>
        </p:nvSpPr>
        <p:spPr bwMode="auto">
          <a:xfrm>
            <a:off x="323850" y="2492375"/>
            <a:ext cx="48768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5F5F5F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убедитесь в полной её</a:t>
            </a:r>
          </a:p>
        </p:txBody>
      </p:sp>
      <p:sp>
        <p:nvSpPr>
          <p:cNvPr id="67594" name="WordArt 10"/>
          <p:cNvSpPr>
            <a:spLocks noChangeArrowheads="1" noChangeShapeType="1" noTextEdit="1"/>
          </p:cNvSpPr>
          <p:nvPr/>
        </p:nvSpPr>
        <p:spPr bwMode="auto">
          <a:xfrm>
            <a:off x="323850" y="3068638"/>
            <a:ext cx="54006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5F5F5F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Переходите дорогу только</a:t>
            </a:r>
          </a:p>
        </p:txBody>
      </p:sp>
      <p:sp>
        <p:nvSpPr>
          <p:cNvPr id="67595" name="WordArt 11"/>
          <p:cNvSpPr>
            <a:spLocks noChangeArrowheads="1" noChangeShapeType="1" noTextEdit="1"/>
          </p:cNvSpPr>
          <p:nvPr/>
        </p:nvSpPr>
        <p:spPr bwMode="auto">
          <a:xfrm>
            <a:off x="323850" y="3573463"/>
            <a:ext cx="403860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000000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сигнал светофора.</a:t>
            </a:r>
          </a:p>
        </p:txBody>
      </p:sp>
      <p:sp>
        <p:nvSpPr>
          <p:cNvPr id="67596" name="WordArt 12"/>
          <p:cNvSpPr>
            <a:spLocks noChangeArrowheads="1" noChangeShapeType="1" noTextEdit="1"/>
          </p:cNvSpPr>
          <p:nvPr/>
        </p:nvSpPr>
        <p:spPr bwMode="auto">
          <a:xfrm>
            <a:off x="5365750" y="3716338"/>
            <a:ext cx="37782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28627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переходите </a:t>
            </a:r>
          </a:p>
        </p:txBody>
      </p:sp>
      <p:sp>
        <p:nvSpPr>
          <p:cNvPr id="67597" name="WordArt 13"/>
          <p:cNvSpPr>
            <a:spLocks noChangeArrowheads="1" noChangeShapeType="1" noTextEdit="1"/>
          </p:cNvSpPr>
          <p:nvPr/>
        </p:nvSpPr>
        <p:spPr bwMode="auto">
          <a:xfrm>
            <a:off x="323850" y="4221163"/>
            <a:ext cx="49291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проезжую часть улицы</a:t>
            </a:r>
          </a:p>
        </p:txBody>
      </p:sp>
      <p:sp>
        <p:nvSpPr>
          <p:cNvPr id="67598" name="WordArt 14"/>
          <p:cNvSpPr>
            <a:spLocks noChangeArrowheads="1" noChangeShapeType="1" noTextEdit="1"/>
          </p:cNvSpPr>
          <p:nvPr/>
        </p:nvSpPr>
        <p:spPr bwMode="auto">
          <a:xfrm>
            <a:off x="323850" y="4797425"/>
            <a:ext cx="5761038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идущим транспортом.</a:t>
            </a:r>
          </a:p>
        </p:txBody>
      </p:sp>
      <p:sp>
        <p:nvSpPr>
          <p:cNvPr id="67599" name="WordArt 15"/>
          <p:cNvSpPr>
            <a:spLocks noChangeArrowheads="1" noChangeShapeType="1" noTextEdit="1"/>
          </p:cNvSpPr>
          <p:nvPr/>
        </p:nvSpPr>
        <p:spPr bwMode="auto">
          <a:xfrm>
            <a:off x="7380288" y="4149725"/>
            <a:ext cx="15128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близко</a:t>
            </a:r>
          </a:p>
        </p:txBody>
      </p:sp>
      <p:sp>
        <p:nvSpPr>
          <p:cNvPr id="67600" name="WordArt 16"/>
          <p:cNvSpPr>
            <a:spLocks noChangeArrowheads="1" noChangeShapeType="1" noTextEdit="1"/>
          </p:cNvSpPr>
          <p:nvPr/>
        </p:nvSpPr>
        <p:spPr bwMode="auto">
          <a:xfrm>
            <a:off x="6227763" y="4652963"/>
            <a:ext cx="25923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54118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Помните:</a:t>
            </a:r>
          </a:p>
        </p:txBody>
      </p:sp>
      <p:sp>
        <p:nvSpPr>
          <p:cNvPr id="67601" name="WordArt 17"/>
          <p:cNvSpPr>
            <a:spLocks noChangeArrowheads="1" noChangeShapeType="1" noTextEdit="1"/>
          </p:cNvSpPr>
          <p:nvPr/>
        </p:nvSpPr>
        <p:spPr bwMode="auto">
          <a:xfrm>
            <a:off x="250825" y="5373688"/>
            <a:ext cx="6019800" cy="452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транспорт сразу остановить</a:t>
            </a:r>
          </a:p>
        </p:txBody>
      </p:sp>
      <p:sp>
        <p:nvSpPr>
          <p:cNvPr id="67602" name="WordArt 18"/>
          <p:cNvSpPr>
            <a:spLocks noChangeArrowheads="1" noChangeShapeType="1" noTextEdit="1"/>
          </p:cNvSpPr>
          <p:nvPr/>
        </p:nvSpPr>
        <p:spPr bwMode="auto">
          <a:xfrm>
            <a:off x="250825" y="5876925"/>
            <a:ext cx="26209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Дорога - это</a:t>
            </a:r>
          </a:p>
        </p:txBody>
      </p:sp>
      <p:sp>
        <p:nvSpPr>
          <p:cNvPr id="67603" name="WordArt 19"/>
          <p:cNvSpPr>
            <a:spLocks noChangeArrowheads="1" noChangeShapeType="1" noTextEdit="1"/>
          </p:cNvSpPr>
          <p:nvPr/>
        </p:nvSpPr>
        <p:spPr bwMode="auto">
          <a:xfrm>
            <a:off x="4067175" y="5876925"/>
            <a:ext cx="47529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место для игр!"</a:t>
            </a:r>
          </a:p>
        </p:txBody>
      </p:sp>
      <p:sp>
        <p:nvSpPr>
          <p:cNvPr id="67604" name="WordArt 20"/>
          <p:cNvSpPr>
            <a:spLocks noChangeArrowheads="1" noChangeShapeType="1" noTextEdit="1"/>
          </p:cNvSpPr>
          <p:nvPr/>
        </p:nvSpPr>
        <p:spPr bwMode="auto">
          <a:xfrm>
            <a:off x="5364163" y="1196975"/>
            <a:ext cx="3384550" cy="450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соблюдайте</a:t>
            </a:r>
          </a:p>
        </p:txBody>
      </p:sp>
      <p:sp>
        <p:nvSpPr>
          <p:cNvPr id="67605" name="WordArt 21"/>
          <p:cNvSpPr>
            <a:spLocks noChangeArrowheads="1" noChangeShapeType="1" noTextEdit="1"/>
          </p:cNvSpPr>
          <p:nvPr/>
        </p:nvSpPr>
        <p:spPr bwMode="auto">
          <a:xfrm>
            <a:off x="2411413" y="1700213"/>
            <a:ext cx="31686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дорожного</a:t>
            </a:r>
          </a:p>
        </p:txBody>
      </p:sp>
      <p:sp>
        <p:nvSpPr>
          <p:cNvPr id="67606" name="WordArt 22"/>
          <p:cNvSpPr>
            <a:spLocks noChangeArrowheads="1" noChangeShapeType="1" noTextEdit="1"/>
          </p:cNvSpPr>
          <p:nvPr/>
        </p:nvSpPr>
        <p:spPr bwMode="auto">
          <a:xfrm>
            <a:off x="5364163" y="2420938"/>
            <a:ext cx="331311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безопасности.</a:t>
            </a:r>
          </a:p>
        </p:txBody>
      </p:sp>
      <p:sp>
        <p:nvSpPr>
          <p:cNvPr id="67607" name="WordArt 23"/>
          <p:cNvSpPr>
            <a:spLocks noChangeArrowheads="1" noChangeShapeType="1" noTextEdit="1"/>
          </p:cNvSpPr>
          <p:nvPr/>
        </p:nvSpPr>
        <p:spPr bwMode="auto">
          <a:xfrm>
            <a:off x="5940425" y="3068638"/>
            <a:ext cx="28813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на зелёный</a:t>
            </a:r>
          </a:p>
        </p:txBody>
      </p:sp>
      <p:sp>
        <p:nvSpPr>
          <p:cNvPr id="67608" name="WordArt 24"/>
          <p:cNvSpPr>
            <a:spLocks noChangeArrowheads="1" noChangeShapeType="1" noTextEdit="1"/>
          </p:cNvSpPr>
          <p:nvPr/>
        </p:nvSpPr>
        <p:spPr bwMode="auto">
          <a:xfrm>
            <a:off x="4500563" y="3573463"/>
            <a:ext cx="5905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</a:t>
            </a:r>
          </a:p>
        </p:txBody>
      </p:sp>
      <p:sp>
        <p:nvSpPr>
          <p:cNvPr id="67609" name="WordArt 25"/>
          <p:cNvSpPr>
            <a:spLocks noChangeArrowheads="1" noChangeShapeType="1" noTextEdit="1"/>
          </p:cNvSpPr>
          <p:nvPr/>
        </p:nvSpPr>
        <p:spPr bwMode="auto">
          <a:xfrm>
            <a:off x="5435600" y="4221163"/>
            <a:ext cx="18002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перед</a:t>
            </a:r>
          </a:p>
        </p:txBody>
      </p:sp>
      <p:sp>
        <p:nvSpPr>
          <p:cNvPr id="67610" name="WordArt 26"/>
          <p:cNvSpPr>
            <a:spLocks noChangeArrowheads="1" noChangeShapeType="1" noTextEdit="1"/>
          </p:cNvSpPr>
          <p:nvPr/>
        </p:nvSpPr>
        <p:spPr bwMode="auto">
          <a:xfrm>
            <a:off x="6443663" y="5229225"/>
            <a:ext cx="23034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нельзя!</a:t>
            </a:r>
          </a:p>
        </p:txBody>
      </p:sp>
      <p:sp>
        <p:nvSpPr>
          <p:cNvPr id="67611" name="WordArt 27"/>
          <p:cNvSpPr>
            <a:spLocks noChangeArrowheads="1" noChangeShapeType="1" noTextEdit="1"/>
          </p:cNvSpPr>
          <p:nvPr/>
        </p:nvSpPr>
        <p:spPr bwMode="auto">
          <a:xfrm>
            <a:off x="3203575" y="5949950"/>
            <a:ext cx="731838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604" grpId="0" animBg="1"/>
      <p:bldP spid="67605" grpId="0" animBg="1"/>
      <p:bldP spid="67606" grpId="0" animBg="1"/>
      <p:bldP spid="67607" grpId="0" animBg="1"/>
      <p:bldP spid="67608" grpId="0" animBg="1"/>
      <p:bldP spid="67609" grpId="0" animBg="1"/>
      <p:bldP spid="67610" grpId="0" animBg="1"/>
      <p:bldP spid="676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rgbClr val="CCE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82650"/>
          </a:xfrm>
          <a:ln>
            <a:solidFill>
              <a:srgbClr val="0066FF"/>
            </a:solidFill>
          </a:ln>
        </p:spPr>
        <p:txBody>
          <a:bodyPr/>
          <a:lstStyle/>
          <a:p>
            <a:r>
              <a:rPr lang="ru-RU" sz="2400">
                <a:solidFill>
                  <a:srgbClr val="FF0000"/>
                </a:solidFill>
              </a:rPr>
              <a:t>Основные причины дорожно-транспортных</a:t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происшествий: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268413"/>
            <a:ext cx="8496300" cy="5329237"/>
          </a:xfrm>
          <a:ln>
            <a:solidFill>
              <a:srgbClr val="0000FF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Окончание учебного года, увеличение числа детей на дорогах.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Снижение контроля со стороны родителей.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Скользкие участки дорог во время непогоды.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Яркое ослепляющее солнце.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Плохое состояние дорог.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Рассеянное внимание водителей и пешеходов.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улицы в неустановленном месте.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перед близко идущим транспортом.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Появление пешеходов из-за стоящего на проезжей части транспорта.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Подвижные игры на проезжей части.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Езда на велосипедах по проезжей части.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Снижение обзора во время непогоды из-за зонта, поднятого воротника и т.п.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дорог при коллективном посещении театров и прочее.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Адаптация к новым условиям во время отдыха вне дома.</a:t>
            </a:r>
          </a:p>
        </p:txBody>
      </p:sp>
      <p:pic>
        <p:nvPicPr>
          <p:cNvPr id="3076" name="Picture 4" descr="BD07306_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164388" y="1989138"/>
            <a:ext cx="1528762" cy="18272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6699"/>
            </a:gs>
            <a:gs pos="100000">
              <a:srgbClr val="FFCCC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49788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9637" name="WordArt 5"/>
          <p:cNvSpPr>
            <a:spLocks noChangeArrowheads="1" noChangeShapeType="1" noTextEdit="1"/>
          </p:cNvSpPr>
          <p:nvPr/>
        </p:nvSpPr>
        <p:spPr bwMode="auto">
          <a:xfrm>
            <a:off x="250825" y="1196975"/>
            <a:ext cx="19113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"Ребята!</a:t>
            </a:r>
          </a:p>
        </p:txBody>
      </p:sp>
      <p:sp>
        <p:nvSpPr>
          <p:cNvPr id="69638" name="WordArt 6"/>
          <p:cNvSpPr>
            <a:spLocks noChangeArrowheads="1" noChangeShapeType="1" noTextEdit="1"/>
          </p:cNvSpPr>
          <p:nvPr/>
        </p:nvSpPr>
        <p:spPr bwMode="auto">
          <a:xfrm>
            <a:off x="2339975" y="1196975"/>
            <a:ext cx="31908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 цепляйтесь</a:t>
            </a:r>
          </a:p>
        </p:txBody>
      </p:sp>
      <p:sp>
        <p:nvSpPr>
          <p:cNvPr id="69639" name="WordArt 7"/>
          <p:cNvSpPr>
            <a:spLocks noChangeArrowheads="1" noChangeShapeType="1" noTextEdit="1"/>
          </p:cNvSpPr>
          <p:nvPr/>
        </p:nvSpPr>
        <p:spPr bwMode="auto">
          <a:xfrm>
            <a:off x="5651500" y="1196975"/>
            <a:ext cx="32416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100000">
                      <a:srgbClr val="33CC33">
                        <a:gamma/>
                        <a:shade val="38039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за борта </a:t>
            </a:r>
          </a:p>
        </p:txBody>
      </p:sp>
      <p:sp>
        <p:nvSpPr>
          <p:cNvPr id="69640" name="WordArt 8"/>
          <p:cNvSpPr>
            <a:spLocks noChangeArrowheads="1" noChangeShapeType="1" noTextEdit="1"/>
          </p:cNvSpPr>
          <p:nvPr/>
        </p:nvSpPr>
        <p:spPr bwMode="auto">
          <a:xfrm>
            <a:off x="323850" y="1844675"/>
            <a:ext cx="47529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грузовиков или других </a:t>
            </a:r>
          </a:p>
        </p:txBody>
      </p:sp>
      <p:sp>
        <p:nvSpPr>
          <p:cNvPr id="69641" name="WordArt 9"/>
          <p:cNvSpPr>
            <a:spLocks noChangeArrowheads="1" noChangeShapeType="1" noTextEdit="1"/>
          </p:cNvSpPr>
          <p:nvPr/>
        </p:nvSpPr>
        <p:spPr bwMode="auto">
          <a:xfrm>
            <a:off x="5148263" y="1844675"/>
            <a:ext cx="36703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транспортных</a:t>
            </a:r>
          </a:p>
        </p:txBody>
      </p:sp>
      <p:sp>
        <p:nvSpPr>
          <p:cNvPr id="69642" name="WordArt 10"/>
          <p:cNvSpPr>
            <a:spLocks noChangeArrowheads="1" noChangeShapeType="1" noTextEdit="1"/>
          </p:cNvSpPr>
          <p:nvPr/>
        </p:nvSpPr>
        <p:spPr bwMode="auto">
          <a:xfrm>
            <a:off x="323850" y="2492375"/>
            <a:ext cx="5248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средств - это приводит к</a:t>
            </a:r>
          </a:p>
        </p:txBody>
      </p:sp>
      <p:sp>
        <p:nvSpPr>
          <p:cNvPr id="69643" name="WordArt 11"/>
          <p:cNvSpPr>
            <a:spLocks noChangeArrowheads="1" noChangeShapeType="1" noTextEdit="1"/>
          </p:cNvSpPr>
          <p:nvPr/>
        </p:nvSpPr>
        <p:spPr bwMode="auto">
          <a:xfrm>
            <a:off x="5724525" y="2349500"/>
            <a:ext cx="11715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беде.</a:t>
            </a: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7019925" y="2420938"/>
            <a:ext cx="172878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Играть</a:t>
            </a:r>
          </a:p>
        </p:txBody>
      </p:sp>
      <p:sp>
        <p:nvSpPr>
          <p:cNvPr id="69645" name="WordArt 13"/>
          <p:cNvSpPr>
            <a:spLocks noChangeArrowheads="1" noChangeShapeType="1" noTextEdit="1"/>
          </p:cNvSpPr>
          <p:nvPr/>
        </p:nvSpPr>
        <p:spPr bwMode="auto">
          <a:xfrm>
            <a:off x="323850" y="2997200"/>
            <a:ext cx="26670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на мостовой</a:t>
            </a:r>
          </a:p>
        </p:txBody>
      </p:sp>
      <p:sp>
        <p:nvSpPr>
          <p:cNvPr id="69646" name="WordArt 14"/>
          <p:cNvSpPr>
            <a:spLocks noChangeArrowheads="1" noChangeShapeType="1" noTextEdit="1"/>
          </p:cNvSpPr>
          <p:nvPr/>
        </p:nvSpPr>
        <p:spPr bwMode="auto">
          <a:xfrm>
            <a:off x="3132138" y="3068638"/>
            <a:ext cx="150495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опасно.</a:t>
            </a:r>
          </a:p>
        </p:txBody>
      </p:sp>
      <p:sp>
        <p:nvSpPr>
          <p:cNvPr id="69647" name="WordArt 15"/>
          <p:cNvSpPr>
            <a:spLocks noChangeArrowheads="1" noChangeShapeType="1" noTextEdit="1"/>
          </p:cNvSpPr>
          <p:nvPr/>
        </p:nvSpPr>
        <p:spPr bwMode="auto">
          <a:xfrm>
            <a:off x="4787900" y="2997200"/>
            <a:ext cx="4105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Помогайте своим </a:t>
            </a:r>
          </a:p>
        </p:txBody>
      </p:sp>
      <p:sp>
        <p:nvSpPr>
          <p:cNvPr id="69648" name="WordArt 16"/>
          <p:cNvSpPr>
            <a:spLocks noChangeArrowheads="1" noChangeShapeType="1" noTextEdit="1"/>
          </p:cNvSpPr>
          <p:nvPr/>
        </p:nvSpPr>
        <p:spPr bwMode="auto">
          <a:xfrm>
            <a:off x="323850" y="3644900"/>
            <a:ext cx="4610100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младшим товарищам</a:t>
            </a:r>
          </a:p>
        </p:txBody>
      </p:sp>
      <p:sp>
        <p:nvSpPr>
          <p:cNvPr id="69649" name="WordArt 17"/>
          <p:cNvSpPr>
            <a:spLocks noChangeArrowheads="1" noChangeShapeType="1" noTextEdit="1"/>
          </p:cNvSpPr>
          <p:nvPr/>
        </p:nvSpPr>
        <p:spPr bwMode="auto">
          <a:xfrm>
            <a:off x="5148263" y="3644900"/>
            <a:ext cx="3671887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правильно</a:t>
            </a:r>
          </a:p>
        </p:txBody>
      </p:sp>
      <p:sp>
        <p:nvSpPr>
          <p:cNvPr id="69650" name="WordArt 18"/>
          <p:cNvSpPr>
            <a:spLocks noChangeArrowheads="1" noChangeShapeType="1" noTextEdit="1"/>
          </p:cNvSpPr>
          <p:nvPr/>
        </p:nvSpPr>
        <p:spPr bwMode="auto">
          <a:xfrm>
            <a:off x="323850" y="4292600"/>
            <a:ext cx="84248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переходить улицы и дороги.</a:t>
            </a:r>
          </a:p>
        </p:txBody>
      </p:sp>
      <p:sp>
        <p:nvSpPr>
          <p:cNvPr id="69651" name="WordArt 19"/>
          <p:cNvSpPr>
            <a:spLocks noChangeArrowheads="1" noChangeShapeType="1" noTextEdit="1"/>
          </p:cNvSpPr>
          <p:nvPr/>
        </p:nvSpPr>
        <p:spPr bwMode="auto">
          <a:xfrm>
            <a:off x="323850" y="4724400"/>
            <a:ext cx="849630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Играть и бегать по дороге -</a:t>
            </a:r>
          </a:p>
        </p:txBody>
      </p:sp>
      <p:sp>
        <p:nvSpPr>
          <p:cNvPr id="69652" name="WordArt 20"/>
          <p:cNvSpPr>
            <a:spLocks noChangeArrowheads="1" noChangeShapeType="1" noTextEdit="1"/>
          </p:cNvSpPr>
          <p:nvPr/>
        </p:nvSpPr>
        <p:spPr bwMode="auto">
          <a:xfrm>
            <a:off x="250825" y="5300663"/>
            <a:ext cx="2943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запрещается!</a:t>
            </a:r>
          </a:p>
        </p:txBody>
      </p:sp>
      <p:sp>
        <p:nvSpPr>
          <p:cNvPr id="69653" name="WordArt 21"/>
          <p:cNvSpPr>
            <a:spLocks noChangeArrowheads="1" noChangeShapeType="1" noTextEdit="1"/>
          </p:cNvSpPr>
          <p:nvPr/>
        </p:nvSpPr>
        <p:spPr bwMode="auto">
          <a:xfrm>
            <a:off x="3492500" y="5300663"/>
            <a:ext cx="3168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Будьте во всём</a:t>
            </a:r>
          </a:p>
        </p:txBody>
      </p:sp>
      <p:sp>
        <p:nvSpPr>
          <p:cNvPr id="69654" name="WordArt 22"/>
          <p:cNvSpPr>
            <a:spLocks noChangeArrowheads="1" noChangeShapeType="1" noTextEdit="1"/>
          </p:cNvSpPr>
          <p:nvPr/>
        </p:nvSpPr>
        <p:spPr bwMode="auto">
          <a:xfrm>
            <a:off x="6804025" y="5373688"/>
            <a:ext cx="19446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хорошим</a:t>
            </a:r>
          </a:p>
        </p:txBody>
      </p:sp>
      <p:sp>
        <p:nvSpPr>
          <p:cNvPr id="69655" name="WordArt 23"/>
          <p:cNvSpPr>
            <a:spLocks noChangeArrowheads="1" noChangeShapeType="1" noTextEdit="1"/>
          </p:cNvSpPr>
          <p:nvPr/>
        </p:nvSpPr>
        <p:spPr bwMode="auto">
          <a:xfrm>
            <a:off x="250825" y="5876925"/>
            <a:ext cx="8642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примером для младших детей".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38" grpId="0" animBg="1"/>
      <p:bldP spid="69641" grpId="0" animBg="1"/>
      <p:bldP spid="69643" grpId="0" animBg="1"/>
      <p:bldP spid="69646" grpId="0" animBg="1"/>
      <p:bldP spid="69649" grpId="0" animBg="1"/>
      <p:bldP spid="69652" grpId="0" animBg="1"/>
      <p:bldP spid="696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66"/>
            </a:gs>
            <a:gs pos="100000">
              <a:srgbClr val="FFFF0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44475"/>
            <a:ext cx="8374062" cy="447675"/>
          </a:xfrm>
          <a:solidFill>
            <a:srgbClr val="66CCFF"/>
          </a:solidFill>
          <a:ln w="38100">
            <a:solidFill>
              <a:srgbClr val="00CC00"/>
            </a:solidFill>
          </a:ln>
        </p:spPr>
        <p:txBody>
          <a:bodyPr/>
          <a:lstStyle/>
          <a:p>
            <a:r>
              <a:rPr lang="ru-RU" sz="2800">
                <a:solidFill>
                  <a:srgbClr val="FF0066"/>
                </a:solidFill>
              </a:rPr>
              <a:t>Выводы: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539750" y="836613"/>
            <a:ext cx="8280400" cy="5616575"/>
          </a:xfrm>
          <a:ln w="38100">
            <a:solidFill>
              <a:srgbClr val="00CC00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/>
              <a:t>   </a:t>
            </a:r>
            <a:r>
              <a:rPr lang="ru-RU" sz="2400">
                <a:solidFill>
                  <a:srgbClr val="FFFFFF"/>
                </a:solidFill>
              </a:rPr>
              <a:t>Знание и выполнение правил дорожного    движения помогает нам:</a:t>
            </a:r>
          </a:p>
          <a:p>
            <a:r>
              <a:rPr lang="ru-RU" sz="2400"/>
              <a:t>жить,</a:t>
            </a:r>
          </a:p>
          <a:p>
            <a:r>
              <a:rPr lang="ru-RU" sz="2400"/>
              <a:t>сберечь наше здоровье,</a:t>
            </a:r>
          </a:p>
          <a:p>
            <a:r>
              <a:rPr lang="ru-RU" sz="2400"/>
              <a:t>сохранить нашу жизнь,</a:t>
            </a:r>
          </a:p>
          <a:p>
            <a:r>
              <a:rPr lang="ru-RU" sz="2400"/>
              <a:t>сохранить дороги,</a:t>
            </a:r>
          </a:p>
          <a:p>
            <a:r>
              <a:rPr lang="ru-RU" sz="2400"/>
              <a:t>не повредить машины,</a:t>
            </a:r>
          </a:p>
          <a:p>
            <a:r>
              <a:rPr lang="ru-RU" sz="2400"/>
              <a:t>чувствовать себя в безопасности.</a:t>
            </a:r>
          </a:p>
          <a:p>
            <a:endParaRPr lang="ru-RU" sz="2400"/>
          </a:p>
          <a:p>
            <a:endParaRPr lang="ru-RU" sz="2800"/>
          </a:p>
          <a:p>
            <a:endParaRPr lang="ru-RU" sz="2800"/>
          </a:p>
        </p:txBody>
      </p:sp>
      <p:pic>
        <p:nvPicPr>
          <p:cNvPr id="70660" name="Picture 4" descr="BD07196_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24525" y="2276475"/>
            <a:ext cx="2954338" cy="38877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66C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5467350" cy="1079500"/>
          </a:xfrm>
          <a:gradFill rotWithShape="1">
            <a:gsLst>
              <a:gs pos="0">
                <a:srgbClr val="FFFF00"/>
              </a:gs>
              <a:gs pos="100000">
                <a:srgbClr val="FF0066"/>
              </a:gs>
            </a:gsLst>
            <a:path path="rect">
              <a:fillToRect r="100000" b="100000"/>
            </a:path>
          </a:gradFill>
          <a:ln w="38100">
            <a:solidFill>
              <a:srgbClr val="00CC00"/>
            </a:solidFill>
          </a:ln>
        </p:spPr>
        <p:txBody>
          <a:bodyPr/>
          <a:lstStyle/>
          <a:p>
            <a:r>
              <a:rPr lang="ru-RU" sz="2800">
                <a:solidFill>
                  <a:srgbClr val="008000"/>
                </a:solidFill>
              </a:rPr>
              <a:t>Всем спасибо за участие и за внимание!</a:t>
            </a:r>
          </a:p>
        </p:txBody>
      </p:sp>
      <p:pic>
        <p:nvPicPr>
          <p:cNvPr id="75780" name="Picture 4" descr="J0145598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773238"/>
            <a:ext cx="3657600" cy="2592387"/>
          </a:xfrm>
          <a:noFill/>
          <a:ln/>
        </p:spPr>
      </p:pic>
      <p:pic>
        <p:nvPicPr>
          <p:cNvPr id="75782" name="Picture 6" descr="TN01167_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940425" y="3500438"/>
            <a:ext cx="2781300" cy="2808287"/>
          </a:xfrm>
          <a:noFill/>
          <a:ln/>
        </p:spPr>
      </p:pic>
      <p:pic>
        <p:nvPicPr>
          <p:cNvPr id="75784" name="Picture 8" descr="AG00373_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1979613" y="4797425"/>
            <a:ext cx="2592387" cy="16557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decel="100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CC"/>
            </a:gs>
            <a:gs pos="100000">
              <a:srgbClr val="FF66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  <a:gradFill rotWithShape="1">
            <a:gsLst>
              <a:gs pos="0">
                <a:srgbClr val="FFCCFF"/>
              </a:gs>
              <a:gs pos="100000">
                <a:srgbClr val="FFCCFF"/>
              </a:gs>
            </a:gsLst>
            <a:lin ang="5400000" scaled="1"/>
          </a:gradFill>
          <a:ln w="38100">
            <a:solidFill>
              <a:srgbClr val="FF3399"/>
            </a:solidFill>
          </a:ln>
        </p:spPr>
        <p:txBody>
          <a:bodyPr/>
          <a:lstStyle/>
          <a:p>
            <a:r>
              <a:rPr lang="ru-RU" sz="2000">
                <a:solidFill>
                  <a:schemeClr val="accent2"/>
                </a:solidFill>
              </a:rPr>
              <a:t>Зашифрованное письмо: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5721350"/>
          </a:xfrm>
          <a:gradFill rotWithShape="1">
            <a:gsLst>
              <a:gs pos="0">
                <a:srgbClr val="FFFFCC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>
            <a:solidFill>
              <a:srgbClr val="FF0000"/>
            </a:solidFill>
          </a:ln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000">
                <a:solidFill>
                  <a:srgbClr val="FF0066"/>
                </a:solidFill>
              </a:rPr>
              <a:t>1. «Прежде, чем перейти дорогу, найди </a:t>
            </a:r>
            <a:r>
              <a:rPr lang="ru-RU" sz="2000" b="1" u="sng">
                <a:solidFill>
                  <a:srgbClr val="FF0066"/>
                </a:solidFill>
              </a:rPr>
              <a:t>безопасное</a:t>
            </a:r>
            <a:r>
              <a:rPr lang="ru-RU" sz="2000">
                <a:solidFill>
                  <a:srgbClr val="FF0066"/>
                </a:solidFill>
              </a:rPr>
              <a:t> место для перехода. Остановись </a:t>
            </a:r>
            <a:r>
              <a:rPr lang="ru-RU" sz="2000" b="1" u="sng">
                <a:solidFill>
                  <a:srgbClr val="FF0066"/>
                </a:solidFill>
              </a:rPr>
              <a:t>у края</a:t>
            </a:r>
            <a:r>
              <a:rPr lang="ru-RU" sz="2000">
                <a:solidFill>
                  <a:srgbClr val="FF0066"/>
                </a:solidFill>
              </a:rPr>
              <a:t> тротуара. Посмотри внимательно сначала</a:t>
            </a:r>
            <a:r>
              <a:rPr lang="ru-RU" sz="2000" u="sng">
                <a:solidFill>
                  <a:srgbClr val="FF0066"/>
                </a:solidFill>
              </a:rPr>
              <a:t> </a:t>
            </a:r>
            <a:r>
              <a:rPr lang="ru-RU" sz="2000" b="1" u="sng">
                <a:solidFill>
                  <a:srgbClr val="FF0066"/>
                </a:solidFill>
              </a:rPr>
              <a:t>налево</a:t>
            </a:r>
            <a:r>
              <a:rPr lang="ru-RU" sz="2000">
                <a:solidFill>
                  <a:srgbClr val="FF0066"/>
                </a:solidFill>
              </a:rPr>
              <a:t>, потом </a:t>
            </a:r>
            <a:r>
              <a:rPr lang="ru-RU" sz="2000" b="1" u="sng">
                <a:solidFill>
                  <a:srgbClr val="FF0066"/>
                </a:solidFill>
              </a:rPr>
              <a:t>направо</a:t>
            </a:r>
            <a:r>
              <a:rPr lang="ru-RU" sz="2000">
                <a:solidFill>
                  <a:srgbClr val="FF0066"/>
                </a:solidFill>
              </a:rPr>
              <a:t>, нет ли машин. Переходи дорогу </a:t>
            </a:r>
            <a:r>
              <a:rPr lang="ru-RU" sz="2000" b="1" u="sng">
                <a:solidFill>
                  <a:srgbClr val="FF0066"/>
                </a:solidFill>
              </a:rPr>
              <a:t>по прямой</a:t>
            </a:r>
            <a:r>
              <a:rPr lang="ru-RU" sz="2000">
                <a:solidFill>
                  <a:srgbClr val="FF0066"/>
                </a:solidFill>
              </a:rPr>
              <a:t>. </a:t>
            </a:r>
            <a:r>
              <a:rPr lang="ru-RU" sz="2000" b="1" u="sng">
                <a:solidFill>
                  <a:srgbClr val="FF0066"/>
                </a:solidFill>
              </a:rPr>
              <a:t>Всегда</a:t>
            </a:r>
            <a:r>
              <a:rPr lang="ru-RU" sz="2000">
                <a:solidFill>
                  <a:srgbClr val="FF0066"/>
                </a:solidFill>
              </a:rPr>
              <a:t> соблюдай правила дорожного </a:t>
            </a:r>
            <a:r>
              <a:rPr lang="ru-RU" sz="2000" b="1" u="sng">
                <a:solidFill>
                  <a:srgbClr val="FF0066"/>
                </a:solidFill>
              </a:rPr>
              <a:t>движения</a:t>
            </a:r>
            <a:r>
              <a:rPr lang="ru-RU" sz="2000">
                <a:solidFill>
                  <a:srgbClr val="FF0066"/>
                </a:solidFill>
              </a:rPr>
              <a:t>! Будь </a:t>
            </a:r>
            <a:r>
              <a:rPr lang="ru-RU" sz="2000" b="1" u="sng">
                <a:solidFill>
                  <a:srgbClr val="FF0066"/>
                </a:solidFill>
              </a:rPr>
              <a:t>внимательным</a:t>
            </a:r>
            <a:r>
              <a:rPr lang="ru-RU" sz="2000" b="1">
                <a:solidFill>
                  <a:srgbClr val="FF0066"/>
                </a:solidFill>
              </a:rPr>
              <a:t> </a:t>
            </a:r>
            <a:r>
              <a:rPr lang="ru-RU" sz="2000">
                <a:solidFill>
                  <a:srgbClr val="FF0066"/>
                </a:solidFill>
              </a:rPr>
              <a:t>пешеходом!»</a:t>
            </a:r>
          </a:p>
          <a:p>
            <a:pPr marL="609600" indent="-609600">
              <a:buFontTx/>
              <a:buNone/>
            </a:pPr>
            <a:r>
              <a:rPr lang="ru-RU" sz="2000">
                <a:solidFill>
                  <a:srgbClr val="996633"/>
                </a:solidFill>
              </a:rPr>
              <a:t>2. «Ребята! Изучайте и </a:t>
            </a:r>
            <a:r>
              <a:rPr lang="ru-RU" sz="2000" b="1" u="sng">
                <a:solidFill>
                  <a:srgbClr val="996633"/>
                </a:solidFill>
              </a:rPr>
              <a:t>соблюдайте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правила     </a:t>
            </a:r>
            <a:r>
              <a:rPr lang="ru-RU" sz="2000" b="1" u="sng">
                <a:solidFill>
                  <a:srgbClr val="996633"/>
                </a:solidFill>
              </a:rPr>
              <a:t>дорожного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движения! Прежде, чем переходить дорогу, убедитесь в полной её </a:t>
            </a:r>
            <a:r>
              <a:rPr lang="ru-RU" sz="2000" b="1" u="sng">
                <a:solidFill>
                  <a:srgbClr val="996633"/>
                </a:solidFill>
              </a:rPr>
              <a:t>безопасности</a:t>
            </a:r>
            <a:r>
              <a:rPr lang="ru-RU" sz="2000">
                <a:solidFill>
                  <a:srgbClr val="996633"/>
                </a:solidFill>
              </a:rPr>
              <a:t>. Переходите дорогу только на </a:t>
            </a:r>
            <a:r>
              <a:rPr lang="ru-RU" sz="2000" b="1" u="sng">
                <a:solidFill>
                  <a:srgbClr val="996633"/>
                </a:solidFill>
              </a:rPr>
              <a:t>зелёный </a:t>
            </a:r>
            <a:r>
              <a:rPr lang="ru-RU" sz="2000">
                <a:solidFill>
                  <a:srgbClr val="996633"/>
                </a:solidFill>
              </a:rPr>
              <a:t>сигнал светофора. </a:t>
            </a:r>
            <a:r>
              <a:rPr lang="ru-RU" sz="2000" b="1" u="sng">
                <a:solidFill>
                  <a:srgbClr val="996633"/>
                </a:solidFill>
              </a:rPr>
              <a:t>Не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переходите проезжую часть улицы </a:t>
            </a:r>
            <a:r>
              <a:rPr lang="ru-RU" sz="2000" b="1" u="sng">
                <a:solidFill>
                  <a:srgbClr val="996633"/>
                </a:solidFill>
              </a:rPr>
              <a:t>перед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близко идущим транспортом. Помните: транспорт сразу остановить </a:t>
            </a:r>
            <a:r>
              <a:rPr lang="ru-RU" sz="2000" b="1" u="sng">
                <a:solidFill>
                  <a:srgbClr val="996633"/>
                </a:solidFill>
              </a:rPr>
              <a:t>нельзя</a:t>
            </a:r>
            <a:r>
              <a:rPr lang="ru-RU" sz="2000">
                <a:solidFill>
                  <a:srgbClr val="996633"/>
                </a:solidFill>
              </a:rPr>
              <a:t>! Дорога – это </a:t>
            </a:r>
            <a:r>
              <a:rPr lang="ru-RU" sz="2000" b="1" u="sng">
                <a:solidFill>
                  <a:srgbClr val="996633"/>
                </a:solidFill>
              </a:rPr>
              <a:t>не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место для игр </a:t>
            </a:r>
          </a:p>
          <a:p>
            <a:pPr marL="609600" indent="-609600">
              <a:buFontTx/>
              <a:buNone/>
            </a:pPr>
            <a:r>
              <a:rPr lang="ru-RU" sz="2000">
                <a:solidFill>
                  <a:srgbClr val="009900"/>
                </a:solidFill>
              </a:rPr>
              <a:t>3. «Ребята! </a:t>
            </a:r>
            <a:r>
              <a:rPr lang="ru-RU" sz="2000" b="1" u="sng">
                <a:solidFill>
                  <a:srgbClr val="009900"/>
                </a:solidFill>
              </a:rPr>
              <a:t>Не цепляйтесь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за борта грузовиков или других </a:t>
            </a:r>
            <a:r>
              <a:rPr lang="ru-RU" sz="2000" b="1" u="sng">
                <a:solidFill>
                  <a:srgbClr val="009900"/>
                </a:solidFill>
              </a:rPr>
              <a:t>транспортных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средств – это приводит к </a:t>
            </a:r>
            <a:r>
              <a:rPr lang="ru-RU" sz="2000" b="1" u="sng">
                <a:solidFill>
                  <a:srgbClr val="009900"/>
                </a:solidFill>
              </a:rPr>
              <a:t>беде</a:t>
            </a:r>
            <a:r>
              <a:rPr lang="ru-RU" sz="2000">
                <a:solidFill>
                  <a:srgbClr val="009900"/>
                </a:solidFill>
              </a:rPr>
              <a:t>. Играть на мостовой </a:t>
            </a:r>
            <a:r>
              <a:rPr lang="ru-RU" sz="2000" b="1" u="sng">
                <a:solidFill>
                  <a:srgbClr val="009900"/>
                </a:solidFill>
              </a:rPr>
              <a:t>опасно</a:t>
            </a:r>
            <a:r>
              <a:rPr lang="ru-RU" sz="2000">
                <a:solidFill>
                  <a:srgbClr val="009900"/>
                </a:solidFill>
              </a:rPr>
              <a:t>. Помогайте своим младшим товарищам </a:t>
            </a:r>
            <a:r>
              <a:rPr lang="ru-RU" sz="2000" b="1" u="sng">
                <a:solidFill>
                  <a:srgbClr val="009900"/>
                </a:solidFill>
              </a:rPr>
              <a:t>правильно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переходить улицы и </a:t>
            </a:r>
            <a:r>
              <a:rPr lang="ru-RU" sz="2000" b="1" u="sng">
                <a:solidFill>
                  <a:srgbClr val="009900"/>
                </a:solidFill>
              </a:rPr>
              <a:t>дороги</a:t>
            </a:r>
            <a:r>
              <a:rPr lang="ru-RU" sz="2000">
                <a:solidFill>
                  <a:srgbClr val="009900"/>
                </a:solidFill>
              </a:rPr>
              <a:t>. Играть и бегать по дороге – </a:t>
            </a:r>
            <a:r>
              <a:rPr lang="ru-RU" sz="2000" b="1" u="sng">
                <a:solidFill>
                  <a:srgbClr val="009900"/>
                </a:solidFill>
              </a:rPr>
              <a:t>запрещается</a:t>
            </a:r>
            <a:r>
              <a:rPr lang="ru-RU" sz="2000">
                <a:solidFill>
                  <a:srgbClr val="009900"/>
                </a:solidFill>
              </a:rPr>
              <a:t>! Будьте во всём </a:t>
            </a:r>
            <a:r>
              <a:rPr lang="ru-RU" sz="2000" b="1" u="sng">
                <a:solidFill>
                  <a:srgbClr val="009900"/>
                </a:solidFill>
              </a:rPr>
              <a:t>хорошим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примером для младших детей».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33"/>
            </a:gs>
            <a:gs pos="100000">
              <a:srgbClr val="FFFF99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06438"/>
          </a:xfrm>
          <a:solidFill>
            <a:srgbClr val="BBE0E3"/>
          </a:solidFill>
          <a:ln w="57150">
            <a:solidFill>
              <a:srgbClr val="CC00FF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Дорожные знаки:</a:t>
            </a:r>
          </a:p>
        </p:txBody>
      </p:sp>
      <p:sp>
        <p:nvSpPr>
          <p:cNvPr id="59395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7950" y="1196975"/>
            <a:ext cx="2303463" cy="14414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ru-RU" sz="1800">
                <a:solidFill>
                  <a:schemeClr val="accent2"/>
                </a:solidFill>
              </a:rPr>
              <a:t>Предупре-</a:t>
            </a:r>
          </a:p>
          <a:p>
            <a:pPr algn="l"/>
            <a:r>
              <a:rPr lang="ru-RU" sz="1800">
                <a:solidFill>
                  <a:schemeClr val="accent2"/>
                </a:solidFill>
              </a:rPr>
              <a:t>ждающие</a:t>
            </a:r>
          </a:p>
        </p:txBody>
      </p:sp>
      <p:grpSp>
        <p:nvGrpSpPr>
          <p:cNvPr id="59396" name="Group 4"/>
          <p:cNvGrpSpPr>
            <a:grpSpLocks/>
          </p:cNvGrpSpPr>
          <p:nvPr/>
        </p:nvGrpSpPr>
        <p:grpSpPr bwMode="auto">
          <a:xfrm>
            <a:off x="3276600" y="1484313"/>
            <a:ext cx="2519363" cy="2089150"/>
            <a:chOff x="2109" y="935"/>
            <a:chExt cx="1587" cy="1316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auto">
            <a:xfrm>
              <a:off x="2109" y="935"/>
              <a:ext cx="1587" cy="1316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398" name="AutoShape 6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381" y="1162"/>
              <a:ext cx="1043" cy="907"/>
            </a:xfrm>
            <a:prstGeom prst="diamond">
              <a:avLst/>
            </a:prstGeom>
            <a:solidFill>
              <a:srgbClr val="FFFF99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Знаки</a:t>
              </a:r>
            </a:p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Приоритета</a:t>
              </a:r>
            </a:p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59399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308850" y="1341438"/>
            <a:ext cx="1727200" cy="1655762"/>
          </a:xfrm>
          <a:prstGeom prst="flowChartConnector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accent2"/>
                </a:solidFill>
              </a:rPr>
              <a:t>Запрещающие</a:t>
            </a:r>
          </a:p>
        </p:txBody>
      </p:sp>
      <p:sp>
        <p:nvSpPr>
          <p:cNvPr id="59400" name="AutoShap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50825" y="4365625"/>
            <a:ext cx="1727200" cy="1655763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bg1"/>
                </a:solidFill>
              </a:rPr>
              <a:t>Предписываю-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щие</a:t>
            </a:r>
          </a:p>
        </p:txBody>
      </p:sp>
      <p:sp>
        <p:nvSpPr>
          <p:cNvPr id="59401" name="Rectangl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339975" y="4292600"/>
            <a:ext cx="1368425" cy="180022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bg1"/>
                </a:solidFill>
              </a:rPr>
              <a:t>Информаци-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онно-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указатель-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ные</a:t>
            </a:r>
          </a:p>
        </p:txBody>
      </p:sp>
      <p:grpSp>
        <p:nvGrpSpPr>
          <p:cNvPr id="59402" name="Group 10"/>
          <p:cNvGrpSpPr>
            <a:grpSpLocks/>
          </p:cNvGrpSpPr>
          <p:nvPr/>
        </p:nvGrpSpPr>
        <p:grpSpPr bwMode="auto">
          <a:xfrm>
            <a:off x="4284663" y="4292600"/>
            <a:ext cx="1368425" cy="1800225"/>
            <a:chOff x="2699" y="2704"/>
            <a:chExt cx="862" cy="1134"/>
          </a:xfrm>
        </p:grpSpPr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>
              <a:off x="2699" y="2704"/>
              <a:ext cx="862" cy="1134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bg1"/>
                </a:solidFill>
              </a:endParaRPr>
            </a:p>
          </p:txBody>
        </p:sp>
        <p:sp>
          <p:nvSpPr>
            <p:cNvPr id="59404" name="Rectangle 12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35" y="2840"/>
              <a:ext cx="590" cy="5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Знаки</a:t>
              </a:r>
            </a:p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сервиса</a:t>
              </a:r>
            </a:p>
          </p:txBody>
        </p:sp>
      </p:grpSp>
      <p:sp>
        <p:nvSpPr>
          <p:cNvPr id="59405" name="AutoShape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940425" y="4652963"/>
            <a:ext cx="2808288" cy="1079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accent2"/>
                </a:solidFill>
              </a:rPr>
              <a:t>Знаки дополнительной</a:t>
            </a:r>
          </a:p>
          <a:p>
            <a:pPr algn="ctr"/>
            <a:r>
              <a:rPr lang="ru-RU" sz="1800">
                <a:solidFill>
                  <a:schemeClr val="accent2"/>
                </a:solidFill>
              </a:rPr>
              <a:t>информации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 flipH="1">
            <a:off x="1619250" y="981075"/>
            <a:ext cx="1152525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4572000" y="981075"/>
            <a:ext cx="0" cy="5032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 flipH="1">
            <a:off x="1403350" y="981075"/>
            <a:ext cx="2089150" cy="3384550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 flipH="1">
            <a:off x="2555875" y="981075"/>
            <a:ext cx="1152525" cy="331152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5435600" y="981075"/>
            <a:ext cx="1008063" cy="331152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6732588" y="981075"/>
            <a:ext cx="863600" cy="367188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7164388" y="981075"/>
            <a:ext cx="646112" cy="431800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/>
      <p:bldP spid="59395" grpId="0" animBg="1"/>
      <p:bldP spid="59399" grpId="0" animBg="1"/>
      <p:bldP spid="59400" grpId="0" animBg="1"/>
      <p:bldP spid="59401" grpId="0" animBg="1"/>
      <p:bldP spid="59405" grpId="0" animBg="1"/>
      <p:bldP spid="59406" grpId="0" animBg="1"/>
      <p:bldP spid="59407" grpId="0" animBg="1"/>
      <p:bldP spid="59408" grpId="0" animBg="1"/>
      <p:bldP spid="59409" grpId="0" animBg="1"/>
      <p:bldP spid="59410" grpId="0" animBg="1"/>
      <p:bldP spid="59411" grpId="0" animBg="1"/>
      <p:bldP spid="594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CCCCFF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60350"/>
            <a:ext cx="8229600" cy="792163"/>
          </a:xfrm>
          <a:solidFill>
            <a:schemeClr val="bg1"/>
          </a:solidFill>
          <a:ln w="57150">
            <a:solidFill>
              <a:srgbClr val="FF3300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Предупреждающие знаки: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pic>
        <p:nvPicPr>
          <p:cNvPr id="12293" name="Picture 5" descr="Изображение 061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1484313"/>
            <a:ext cx="2017713" cy="2305050"/>
          </a:xfrm>
          <a:noFill/>
          <a:ln/>
        </p:spPr>
      </p:pic>
      <p:pic>
        <p:nvPicPr>
          <p:cNvPr id="12295" name="Picture 7" descr="Изображение 062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2484438" y="1484313"/>
            <a:ext cx="1871662" cy="2305050"/>
          </a:xfrm>
          <a:noFill/>
          <a:ln/>
        </p:spPr>
      </p:pic>
      <p:pic>
        <p:nvPicPr>
          <p:cNvPr id="12313" name="Picture 25" descr="Изображение 063"/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716463" y="1484313"/>
            <a:ext cx="1943100" cy="2305050"/>
          </a:xfrm>
          <a:noFill/>
          <a:ln/>
        </p:spPr>
      </p:pic>
      <p:pic>
        <p:nvPicPr>
          <p:cNvPr id="12315" name="Picture 27" descr="Изображение 064"/>
          <p:cNvPicPr>
            <a:picLocks noChangeAspect="1" noChangeArrowheads="1"/>
          </p:cNvPicPr>
          <p:nvPr>
            <p:ph sz="quarter" idx="4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6948488" y="1484313"/>
            <a:ext cx="1871662" cy="2305050"/>
          </a:xfrm>
          <a:noFill/>
          <a:ln/>
        </p:spPr>
      </p:pic>
      <p:pic>
        <p:nvPicPr>
          <p:cNvPr id="12317" name="Picture 29" descr="Изображение 065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825" y="4005263"/>
            <a:ext cx="2017713" cy="2592387"/>
          </a:xfrm>
          <a:prstGeom prst="rect">
            <a:avLst/>
          </a:prstGeom>
          <a:noFill/>
        </p:spPr>
      </p:pic>
      <p:pic>
        <p:nvPicPr>
          <p:cNvPr id="12318" name="Picture 30" descr="Изображение 066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4005263"/>
            <a:ext cx="1943100" cy="2592387"/>
          </a:xfrm>
          <a:prstGeom prst="rect">
            <a:avLst/>
          </a:prstGeom>
          <a:noFill/>
        </p:spPr>
      </p:pic>
      <p:pic>
        <p:nvPicPr>
          <p:cNvPr id="12319" name="Picture 31" descr="Изображение 067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716463" y="4005263"/>
            <a:ext cx="1943100" cy="2592387"/>
          </a:xfrm>
          <a:prstGeom prst="rect">
            <a:avLst/>
          </a:prstGeom>
          <a:noFill/>
        </p:spPr>
      </p:pic>
      <p:pic>
        <p:nvPicPr>
          <p:cNvPr id="12320" name="Picture 32" descr="Изображение 068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019925" y="4005263"/>
            <a:ext cx="1801813" cy="2592387"/>
          </a:xfrm>
          <a:prstGeom prst="rect">
            <a:avLst/>
          </a:prstGeom>
          <a:noFill/>
        </p:spPr>
      </p:pic>
      <p:pic>
        <p:nvPicPr>
          <p:cNvPr id="12321" name="Picture 33" descr="Изображение 066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4005263"/>
            <a:ext cx="1943100" cy="2592387"/>
          </a:xfrm>
          <a:prstGeom prst="rect">
            <a:avLst/>
          </a:prstGeom>
          <a:noFill/>
        </p:spPr>
      </p:pic>
      <p:sp>
        <p:nvSpPr>
          <p:cNvPr id="12322" name="AutoShape 3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16913" y="692150"/>
            <a:ext cx="287337" cy="215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 shadeToTitle="1">
        <a:gradFill rotWithShape="0">
          <a:gsLst>
            <a:gs pos="0">
              <a:srgbClr val="FFFFCC"/>
            </a:gs>
            <a:gs pos="100000">
              <a:srgbClr val="FFFFCC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85" name="Group 25"/>
          <p:cNvGrpSpPr>
            <a:grpSpLocks/>
          </p:cNvGrpSpPr>
          <p:nvPr/>
        </p:nvGrpSpPr>
        <p:grpSpPr bwMode="auto">
          <a:xfrm>
            <a:off x="468313" y="1052513"/>
            <a:ext cx="2016125" cy="1871662"/>
            <a:chOff x="295" y="663"/>
            <a:chExt cx="1270" cy="1179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295" y="663"/>
              <a:ext cx="1270" cy="1179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0" name="AutoShape 10"/>
            <p:cNvSpPr>
              <a:spLocks noChangeArrowheads="1"/>
            </p:cNvSpPr>
            <p:nvPr/>
          </p:nvSpPr>
          <p:spPr bwMode="auto">
            <a:xfrm>
              <a:off x="567" y="890"/>
              <a:ext cx="725" cy="726"/>
            </a:xfrm>
            <a:prstGeom prst="diamond">
              <a:avLst/>
            </a:prstGeom>
            <a:solidFill>
              <a:srgbClr val="FFFF00"/>
            </a:solidFill>
            <a:ln w="38100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5372" name="AutoShape 12"/>
          <p:cNvSpPr>
            <a:spLocks noChangeArrowheads="1"/>
          </p:cNvSpPr>
          <p:nvPr/>
        </p:nvSpPr>
        <p:spPr bwMode="auto">
          <a:xfrm rot="3636660">
            <a:off x="3665538" y="5905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6659563" y="1125538"/>
            <a:ext cx="1800225" cy="1582737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5715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STOP</a:t>
            </a:r>
            <a:endParaRPr lang="ru-RU" sz="3600" b="1">
              <a:solidFill>
                <a:schemeClr val="bg1"/>
              </a:solidFill>
            </a:endParaRPr>
          </a:p>
        </p:txBody>
      </p:sp>
      <p:grpSp>
        <p:nvGrpSpPr>
          <p:cNvPr id="15388" name="Group 28"/>
          <p:cNvGrpSpPr>
            <a:grpSpLocks/>
          </p:cNvGrpSpPr>
          <p:nvPr/>
        </p:nvGrpSpPr>
        <p:grpSpPr bwMode="auto">
          <a:xfrm>
            <a:off x="6372225" y="3789363"/>
            <a:ext cx="2087563" cy="2016125"/>
            <a:chOff x="4014" y="2387"/>
            <a:chExt cx="1315" cy="1270"/>
          </a:xfrm>
        </p:grpSpPr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4014" y="2387"/>
              <a:ext cx="1315" cy="1270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3" name="Line 23"/>
            <p:cNvSpPr>
              <a:spLocks noChangeShapeType="1"/>
            </p:cNvSpPr>
            <p:nvPr/>
          </p:nvSpPr>
          <p:spPr bwMode="auto">
            <a:xfrm>
              <a:off x="4649" y="2387"/>
              <a:ext cx="0" cy="635"/>
            </a:xfrm>
            <a:prstGeom prst="line">
              <a:avLst/>
            </a:prstGeom>
            <a:noFill/>
            <a:ln w="1270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V="1">
              <a:off x="4740" y="2931"/>
              <a:ext cx="0" cy="726"/>
            </a:xfrm>
            <a:prstGeom prst="line">
              <a:avLst/>
            </a:prstGeom>
            <a:noFill/>
            <a:ln w="1270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390" name="AutoShape 30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5219700" y="6092825"/>
            <a:ext cx="720725" cy="504825"/>
          </a:xfrm>
          <a:prstGeom prst="actionButtonBackPrevious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04825"/>
          </a:xfrm>
          <a:solidFill>
            <a:schemeClr val="bg1"/>
          </a:solidFill>
          <a:ln w="38100" cmpd="dbl">
            <a:solidFill>
              <a:srgbClr val="FF3300"/>
            </a:solidFill>
          </a:ln>
        </p:spPr>
        <p:txBody>
          <a:bodyPr/>
          <a:lstStyle/>
          <a:p>
            <a:endParaRPr lang="ru-RU" sz="2800">
              <a:solidFill>
                <a:schemeClr val="accent2"/>
              </a:solidFill>
            </a:endParaRP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539750" y="333375"/>
            <a:ext cx="8064500" cy="358775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>
                <a:solidFill>
                  <a:schemeClr val="accent2"/>
                </a:solidFill>
              </a:rPr>
              <a:t>Знаки приоритета:</a:t>
            </a:r>
          </a:p>
        </p:txBody>
      </p: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684213" y="3933825"/>
            <a:ext cx="2187575" cy="2468563"/>
            <a:chOff x="431" y="2478"/>
            <a:chExt cx="1378" cy="1555"/>
          </a:xfrm>
        </p:grpSpPr>
        <p:grpSp>
          <p:nvGrpSpPr>
            <p:cNvPr id="15386" name="Group 26"/>
            <p:cNvGrpSpPr>
              <a:grpSpLocks/>
            </p:cNvGrpSpPr>
            <p:nvPr/>
          </p:nvGrpSpPr>
          <p:grpSpPr bwMode="auto">
            <a:xfrm>
              <a:off x="431" y="2478"/>
              <a:ext cx="1378" cy="1555"/>
              <a:chOff x="431" y="2478"/>
              <a:chExt cx="1378" cy="1555"/>
            </a:xfrm>
          </p:grpSpPr>
          <p:sp>
            <p:nvSpPr>
              <p:cNvPr id="15376" name="AutoShape 16"/>
              <p:cNvSpPr>
                <a:spLocks noChangeArrowheads="1"/>
              </p:cNvSpPr>
              <p:nvPr/>
            </p:nvSpPr>
            <p:spPr bwMode="auto">
              <a:xfrm rot="7193525">
                <a:off x="342" y="2567"/>
                <a:ext cx="1555" cy="13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01600" algn="ctr">
                <a:solidFill>
                  <a:srgbClr val="FF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884" y="2795"/>
                <a:ext cx="0" cy="680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612" y="3158"/>
                <a:ext cx="54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>
              <a:off x="884" y="2614"/>
              <a:ext cx="0" cy="952"/>
            </a:xfrm>
            <a:prstGeom prst="line">
              <a:avLst/>
            </a:prstGeom>
            <a:noFill/>
            <a:ln w="203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612" y="3022"/>
              <a:ext cx="54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276600" y="3644900"/>
            <a:ext cx="2160588" cy="2087563"/>
            <a:chOff x="2064" y="2296"/>
            <a:chExt cx="1361" cy="1315"/>
          </a:xfrm>
        </p:grpSpPr>
        <p:grpSp>
          <p:nvGrpSpPr>
            <p:cNvPr id="15387" name="Group 27"/>
            <p:cNvGrpSpPr>
              <a:grpSpLocks/>
            </p:cNvGrpSpPr>
            <p:nvPr/>
          </p:nvGrpSpPr>
          <p:grpSpPr bwMode="auto">
            <a:xfrm>
              <a:off x="2064" y="2296"/>
              <a:ext cx="1361" cy="1315"/>
              <a:chOff x="2064" y="2296"/>
              <a:chExt cx="1361" cy="1315"/>
            </a:xfrm>
          </p:grpSpPr>
          <p:sp>
            <p:nvSpPr>
              <p:cNvPr id="15379" name="Oval 19"/>
              <p:cNvSpPr>
                <a:spLocks noChangeArrowheads="1"/>
              </p:cNvSpPr>
              <p:nvPr/>
            </p:nvSpPr>
            <p:spPr bwMode="auto">
              <a:xfrm>
                <a:off x="2064" y="2296"/>
                <a:ext cx="1361" cy="1315"/>
              </a:xfrm>
              <a:prstGeom prst="ellipse">
                <a:avLst/>
              </a:prstGeom>
              <a:solidFill>
                <a:schemeClr val="bg1"/>
              </a:solidFill>
              <a:ln w="76200" algn="ctr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2699" y="2341"/>
                <a:ext cx="0" cy="635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 flipV="1">
                <a:off x="2789" y="2840"/>
                <a:ext cx="0" cy="726"/>
              </a:xfrm>
              <a:prstGeom prst="line">
                <a:avLst/>
              </a:prstGeom>
              <a:noFill/>
              <a:ln w="127000">
                <a:solidFill>
                  <a:srgbClr val="FF00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397" name="Line 37"/>
            <p:cNvSpPr>
              <a:spLocks noChangeShapeType="1"/>
            </p:cNvSpPr>
            <p:nvPr/>
          </p:nvSpPr>
          <p:spPr bwMode="auto">
            <a:xfrm>
              <a:off x="2653" y="2341"/>
              <a:ext cx="0" cy="726"/>
            </a:xfrm>
            <a:prstGeom prst="line">
              <a:avLst/>
            </a:prstGeom>
            <a:noFill/>
            <a:ln w="1270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 animBg="1"/>
      <p:bldP spid="15373" grpId="0" animBg="1"/>
      <p:bldP spid="153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60350"/>
            <a:ext cx="8229600" cy="922338"/>
          </a:xfrm>
          <a:solidFill>
            <a:schemeClr val="bg1"/>
          </a:solidFill>
          <a:ln w="57150">
            <a:solidFill>
              <a:srgbClr val="FF3300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Запрещающие знаки: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pic>
        <p:nvPicPr>
          <p:cNvPr id="23557" name="Picture 5" descr="Изображение 069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547813" y="1557338"/>
            <a:ext cx="2520950" cy="2303462"/>
          </a:xfrm>
          <a:noFill/>
          <a:ln/>
        </p:spPr>
      </p:pic>
      <p:pic>
        <p:nvPicPr>
          <p:cNvPr id="23559" name="Picture 7" descr="Изображение 070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84213" y="4149725"/>
            <a:ext cx="2376487" cy="2328863"/>
          </a:xfrm>
          <a:noFill/>
          <a:ln/>
        </p:spPr>
      </p:pic>
      <p:pic>
        <p:nvPicPr>
          <p:cNvPr id="23561" name="Picture 9" descr="Изображение 071"/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076825" y="1557338"/>
            <a:ext cx="2519363" cy="2330450"/>
          </a:xfrm>
          <a:noFill/>
          <a:ln/>
        </p:spPr>
      </p:pic>
      <p:pic>
        <p:nvPicPr>
          <p:cNvPr id="23563" name="Picture 11" descr="Изображение 072"/>
          <p:cNvPicPr>
            <a:picLocks noChangeAspect="1" noChangeArrowheads="1"/>
          </p:cNvPicPr>
          <p:nvPr>
            <p:ph sz="quarter" idx="4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5724525" y="4076700"/>
            <a:ext cx="2519363" cy="2403475"/>
          </a:xfrm>
          <a:noFill/>
          <a:ln/>
        </p:spPr>
      </p:pic>
      <p:sp>
        <p:nvSpPr>
          <p:cNvPr id="23570" name="Oval 1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836613"/>
            <a:ext cx="215900" cy="217487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B2B2B2"/>
            </a:gs>
            <a:gs pos="100000">
              <a:srgbClr val="B2B2B2">
                <a:gamma/>
                <a:shade val="46275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518525" cy="561975"/>
          </a:xfrm>
          <a:solidFill>
            <a:srgbClr val="00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Предписывающие знаки:</a:t>
            </a:r>
            <a:endParaRPr lang="ru-RU" sz="2800">
              <a:solidFill>
                <a:schemeClr val="bg1"/>
              </a:solidFill>
              <a:hlinkClick r:id="rId2" action="ppaction://hlinksldjump"/>
            </a:endParaRPr>
          </a:p>
        </p:txBody>
      </p:sp>
      <p:pic>
        <p:nvPicPr>
          <p:cNvPr id="30724" name="Picture 4" descr="Изображение 07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6013" y="1052513"/>
            <a:ext cx="2519362" cy="230346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0725" name="Picture 5" descr="Изображение 07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9700" y="1052513"/>
            <a:ext cx="2447925" cy="2305050"/>
          </a:xfrm>
          <a:prstGeom prst="rect">
            <a:avLst/>
          </a:prstGeom>
          <a:noFill/>
        </p:spPr>
      </p:pic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68313" y="3933825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grpSp>
        <p:nvGrpSpPr>
          <p:cNvPr id="30731" name="Group 11"/>
          <p:cNvGrpSpPr>
            <a:grpSpLocks/>
          </p:cNvGrpSpPr>
          <p:nvPr/>
        </p:nvGrpSpPr>
        <p:grpSpPr bwMode="auto">
          <a:xfrm>
            <a:off x="3779838" y="4005263"/>
            <a:ext cx="2089150" cy="2089150"/>
            <a:chOff x="2381" y="2523"/>
            <a:chExt cx="1316" cy="1316"/>
          </a:xfrm>
        </p:grpSpPr>
        <p:sp>
          <p:nvSpPr>
            <p:cNvPr id="30727" name="Oval 7"/>
            <p:cNvSpPr>
              <a:spLocks noChangeArrowheads="1"/>
            </p:cNvSpPr>
            <p:nvPr/>
          </p:nvSpPr>
          <p:spPr bwMode="auto">
            <a:xfrm>
              <a:off x="2381" y="2523"/>
              <a:ext cx="1316" cy="1316"/>
            </a:xfrm>
            <a:prstGeom prst="ellipse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4800" b="1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H="1">
              <a:off x="2653" y="2750"/>
              <a:ext cx="907" cy="952"/>
            </a:xfrm>
            <a:prstGeom prst="line">
              <a:avLst/>
            </a:prstGeom>
            <a:noFill/>
            <a:ln w="1270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6732588" y="3933825"/>
            <a:ext cx="2089150" cy="2089150"/>
            <a:chOff x="4286" y="2523"/>
            <a:chExt cx="1316" cy="1316"/>
          </a:xfrm>
        </p:grpSpPr>
        <p:sp>
          <p:nvSpPr>
            <p:cNvPr id="30729" name="Oval 9"/>
            <p:cNvSpPr>
              <a:spLocks noChangeArrowheads="1"/>
            </p:cNvSpPr>
            <p:nvPr/>
          </p:nvSpPr>
          <p:spPr bwMode="auto">
            <a:xfrm>
              <a:off x="4286" y="2523"/>
              <a:ext cx="1316" cy="1316"/>
            </a:xfrm>
            <a:prstGeom prst="ellipse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4800" b="1">
                <a:solidFill>
                  <a:schemeClr val="bg1"/>
                </a:solidFill>
              </a:endParaRPr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>
              <a:off x="4286" y="3158"/>
              <a:ext cx="1179" cy="0"/>
            </a:xfrm>
            <a:prstGeom prst="line">
              <a:avLst/>
            </a:prstGeom>
            <a:noFill/>
            <a:ln w="1270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35" name="Oval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459788" y="476250"/>
            <a:ext cx="215900" cy="215900"/>
          </a:xfrm>
          <a:prstGeom prst="ellipse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FFFFCC"/>
            </a:gs>
            <a:gs pos="100000">
              <a:srgbClr val="DDDDDD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372475" cy="576263"/>
          </a:xfrm>
          <a:solidFill>
            <a:srgbClr val="3366FF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ru-RU" sz="2800" u="sng">
                <a:solidFill>
                  <a:schemeClr val="tx1"/>
                </a:solidFill>
              </a:rPr>
              <a:t>Информационно-указательные </a:t>
            </a:r>
            <a:r>
              <a:rPr lang="ru-RU" sz="2800" u="sng">
                <a:solidFill>
                  <a:schemeClr val="bg1"/>
                </a:solidFill>
              </a:rPr>
              <a:t>знаки:</a:t>
            </a:r>
          </a:p>
        </p:txBody>
      </p:sp>
      <p:pic>
        <p:nvPicPr>
          <p:cNvPr id="32772" name="Picture 4" descr="Изображение 07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981075"/>
            <a:ext cx="2374900" cy="2374900"/>
          </a:xfrm>
          <a:prstGeom prst="rect">
            <a:avLst/>
          </a:prstGeom>
          <a:noFill/>
        </p:spPr>
      </p:pic>
      <p:pic>
        <p:nvPicPr>
          <p:cNvPr id="32773" name="Picture 5" descr="Изображение 07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2138" y="981075"/>
            <a:ext cx="2665412" cy="2376488"/>
          </a:xfrm>
          <a:prstGeom prst="rect">
            <a:avLst/>
          </a:prstGeom>
          <a:noFill/>
        </p:spPr>
      </p:pic>
      <p:pic>
        <p:nvPicPr>
          <p:cNvPr id="32774" name="Picture 6" descr="Изображение 07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788" y="981075"/>
            <a:ext cx="2519362" cy="2376488"/>
          </a:xfrm>
          <a:prstGeom prst="rect">
            <a:avLst/>
          </a:prstGeom>
          <a:noFill/>
        </p:spPr>
      </p:pic>
      <p:grpSp>
        <p:nvGrpSpPr>
          <p:cNvPr id="32777" name="Group 9"/>
          <p:cNvGrpSpPr>
            <a:grpSpLocks/>
          </p:cNvGrpSpPr>
          <p:nvPr/>
        </p:nvGrpSpPr>
        <p:grpSpPr bwMode="auto">
          <a:xfrm>
            <a:off x="468313" y="3933825"/>
            <a:ext cx="2447925" cy="2374900"/>
            <a:chOff x="295" y="2568"/>
            <a:chExt cx="1496" cy="1406"/>
          </a:xfrm>
        </p:grpSpPr>
        <p:sp>
          <p:nvSpPr>
            <p:cNvPr id="32775" name="Rectangle 7"/>
            <p:cNvSpPr>
              <a:spLocks noChangeArrowheads="1"/>
            </p:cNvSpPr>
            <p:nvPr/>
          </p:nvSpPr>
          <p:spPr bwMode="auto">
            <a:xfrm>
              <a:off x="295" y="2568"/>
              <a:ext cx="1496" cy="1406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6" name="Line 8"/>
            <p:cNvSpPr>
              <a:spLocks noChangeShapeType="1"/>
            </p:cNvSpPr>
            <p:nvPr/>
          </p:nvSpPr>
          <p:spPr bwMode="auto">
            <a:xfrm flipV="1">
              <a:off x="1020" y="2750"/>
              <a:ext cx="0" cy="1224"/>
            </a:xfrm>
            <a:prstGeom prst="line">
              <a:avLst/>
            </a:prstGeom>
            <a:noFill/>
            <a:ln w="3810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203575" y="3933825"/>
            <a:ext cx="2592388" cy="2374900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50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6084888" y="4724400"/>
            <a:ext cx="2808287" cy="1009650"/>
            <a:chOff x="3833" y="2976"/>
            <a:chExt cx="1769" cy="636"/>
          </a:xfrm>
        </p:grpSpPr>
        <p:sp>
          <p:nvSpPr>
            <p:cNvPr id="32782" name="Rectangle 14"/>
            <p:cNvSpPr>
              <a:spLocks noChangeArrowheads="1"/>
            </p:cNvSpPr>
            <p:nvPr/>
          </p:nvSpPr>
          <p:spPr bwMode="auto">
            <a:xfrm>
              <a:off x="3833" y="2976"/>
              <a:ext cx="1769" cy="636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3" name="Line 15"/>
            <p:cNvSpPr>
              <a:spLocks noChangeShapeType="1"/>
            </p:cNvSpPr>
            <p:nvPr/>
          </p:nvSpPr>
          <p:spPr bwMode="auto">
            <a:xfrm>
              <a:off x="3833" y="3294"/>
              <a:ext cx="1587" cy="0"/>
            </a:xfrm>
            <a:prstGeom prst="line">
              <a:avLst/>
            </a:prstGeom>
            <a:noFill/>
            <a:ln w="1905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786" name="Rectangle 1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316913" y="404813"/>
            <a:ext cx="287337" cy="2159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FFCC99"/>
            </a:gs>
            <a:gs pos="100000">
              <a:srgbClr val="CCFFC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647700"/>
          </a:xfrm>
          <a:solidFill>
            <a:srgbClr val="3366FF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ru-RU" sz="2800"/>
              <a:t>Знаки сервиса:</a:t>
            </a:r>
            <a:endParaRPr lang="ru-RU" sz="2800">
              <a:hlinkClick r:id="rId2" action="ppaction://hlinksldjump"/>
            </a:endParaRPr>
          </a:p>
        </p:txBody>
      </p:sp>
      <p:pic>
        <p:nvPicPr>
          <p:cNvPr id="34820" name="Picture 4" descr="Изображение 07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1052513"/>
            <a:ext cx="1944688" cy="2447925"/>
          </a:xfrm>
          <a:prstGeom prst="rect">
            <a:avLst/>
          </a:prstGeom>
          <a:noFill/>
        </p:spPr>
      </p:pic>
      <p:pic>
        <p:nvPicPr>
          <p:cNvPr id="34821" name="Picture 5" descr="Изображение 08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11413" y="1052513"/>
            <a:ext cx="2016125" cy="2447925"/>
          </a:xfrm>
          <a:prstGeom prst="rect">
            <a:avLst/>
          </a:prstGeom>
          <a:noFill/>
        </p:spPr>
      </p:pic>
      <p:pic>
        <p:nvPicPr>
          <p:cNvPr id="34822" name="Picture 6" descr="Изображение 08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1052513"/>
            <a:ext cx="2089150" cy="2449512"/>
          </a:xfrm>
          <a:prstGeom prst="rect">
            <a:avLst/>
          </a:prstGeom>
          <a:noFill/>
        </p:spPr>
      </p:pic>
      <p:pic>
        <p:nvPicPr>
          <p:cNvPr id="34823" name="Picture 7" descr="Изображение 08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04025" y="1052513"/>
            <a:ext cx="2089150" cy="2449512"/>
          </a:xfrm>
          <a:prstGeom prst="rect">
            <a:avLst/>
          </a:prstGeom>
          <a:noFill/>
        </p:spPr>
      </p:pic>
      <p:pic>
        <p:nvPicPr>
          <p:cNvPr id="34824" name="Picture 8" descr="Изображение 08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825" y="3933825"/>
            <a:ext cx="2017713" cy="2519363"/>
          </a:xfrm>
          <a:prstGeom prst="rect">
            <a:avLst/>
          </a:prstGeom>
          <a:noFill/>
        </p:spPr>
      </p:pic>
      <p:pic>
        <p:nvPicPr>
          <p:cNvPr id="34825" name="Picture 9" descr="Изображение 08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3933825"/>
            <a:ext cx="2016125" cy="2519363"/>
          </a:xfrm>
          <a:prstGeom prst="rect">
            <a:avLst/>
          </a:prstGeom>
          <a:noFill/>
        </p:spPr>
      </p:pic>
      <p:pic>
        <p:nvPicPr>
          <p:cNvPr id="34826" name="Picture 10" descr="Изображение 085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716463" y="3933825"/>
            <a:ext cx="1943100" cy="2519363"/>
          </a:xfrm>
          <a:prstGeom prst="rect">
            <a:avLst/>
          </a:prstGeom>
          <a:noFill/>
        </p:spPr>
      </p:pic>
      <p:pic>
        <p:nvPicPr>
          <p:cNvPr id="34827" name="Picture 11" descr="Изображение 086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877050" y="3933825"/>
            <a:ext cx="1943100" cy="2519363"/>
          </a:xfrm>
          <a:prstGeom prst="rect">
            <a:avLst/>
          </a:prstGeom>
          <a:noFill/>
        </p:spPr>
      </p:pic>
      <p:sp>
        <p:nvSpPr>
          <p:cNvPr id="34828" name="Rectangl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476250"/>
            <a:ext cx="215900" cy="2889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000000"/>
      </a:accent2>
      <a:accent3>
        <a:srgbClr val="FFFFFF"/>
      </a:accent3>
      <a:accent4>
        <a:srgbClr val="DADADA"/>
      </a:accent4>
      <a:accent5>
        <a:srgbClr val="DAEDEF"/>
      </a:accent5>
      <a:accent6>
        <a:srgbClr val="000000"/>
      </a:accent6>
      <a:hlink>
        <a:srgbClr val="FFFFFF"/>
      </a:hlink>
      <a:folHlink>
        <a:srgbClr val="0000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975</Words>
  <Application>Microsoft PowerPoint</Application>
  <PresentationFormat>Экран (4:3)</PresentationFormat>
  <Paragraphs>163</Paragraphs>
  <Slides>23</Slides>
  <Notes>0</Notes>
  <HiddenSlides>7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Times New Roman</vt:lpstr>
      <vt:lpstr>Wingdings</vt:lpstr>
      <vt:lpstr>Оформление по умолчанию</vt:lpstr>
      <vt:lpstr>Трава</vt:lpstr>
      <vt:lpstr>Салют</vt:lpstr>
      <vt:lpstr>Слайд 1</vt:lpstr>
      <vt:lpstr>Основные причины дорожно-транспортных происшествий:</vt:lpstr>
      <vt:lpstr>Дорожные знаки:</vt:lpstr>
      <vt:lpstr>Предупреждающие знаки:</vt:lpstr>
      <vt:lpstr>Слайд 5</vt:lpstr>
      <vt:lpstr>Запрещающие знаки:</vt:lpstr>
      <vt:lpstr>Предписывающие знаки:</vt:lpstr>
      <vt:lpstr>Информационно-указательные знаки:</vt:lpstr>
      <vt:lpstr>Знаки сервиса:</vt:lpstr>
      <vt:lpstr>Знаки дополнительной информации (таблички):</vt:lpstr>
      <vt:lpstr>Исключи лишний знак!</vt:lpstr>
      <vt:lpstr>Исключи лишний знак!</vt:lpstr>
      <vt:lpstr>Исключи лишний знак!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Выводы:</vt:lpstr>
      <vt:lpstr>Всем спасибо за участие и за внимание!</vt:lpstr>
      <vt:lpstr>Зашифрованное письмо: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www.PHILka.RU</cp:lastModifiedBy>
  <cp:revision>22</cp:revision>
  <dcterms:created xsi:type="dcterms:W3CDTF">2001-01-01T00:06:44Z</dcterms:created>
  <dcterms:modified xsi:type="dcterms:W3CDTF">2011-02-07T17:01:12Z</dcterms:modified>
</cp:coreProperties>
</file>