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1" r:id="rId1"/>
    <p:sldMasterId id="2147484029" r:id="rId2"/>
  </p:sldMasterIdLst>
  <p:sldIdLst>
    <p:sldId id="256" r:id="rId3"/>
    <p:sldId id="281" r:id="rId4"/>
    <p:sldId id="265" r:id="rId5"/>
    <p:sldId id="283" r:id="rId6"/>
    <p:sldId id="292" r:id="rId7"/>
    <p:sldId id="291" r:id="rId8"/>
    <p:sldId id="271" r:id="rId9"/>
    <p:sldId id="272" r:id="rId10"/>
    <p:sldId id="296" r:id="rId11"/>
    <p:sldId id="29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DF8C05"/>
    <a:srgbClr val="FF9900"/>
    <a:srgbClr val="FFFF00"/>
    <a:srgbClr val="FF0000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8325" autoAdjust="0"/>
    <p:restoredTop sz="92295" autoAdjust="0"/>
  </p:normalViewPr>
  <p:slideViewPr>
    <p:cSldViewPr>
      <p:cViewPr>
        <p:scale>
          <a:sx n="80" d="100"/>
          <a:sy n="8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765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8EE46-C6C3-4100-82CD-926BD1666F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FCBAA-2C8D-4055-93A4-D3E688AAF5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7BCEB-2FA8-4570-BBBB-446472D41B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61446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1446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F92AB-22B1-4B98-A1EC-C47B6990F2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C271F-7D2E-4C51-A1C6-553EDEC6A2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4B746-81BB-49D6-AC8F-BDAAC13543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A60D0-41C9-4FEB-9CD6-C7BD709F09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55ABE-7D31-4E00-B8EE-1750503139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6F3BC-2FCB-4529-9048-307359E35F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2EBE7-D932-426B-8E41-CCC8C8046E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96AF7-6AC6-471A-8747-3B8C3F31CE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EB23D-7FE8-4012-AC7D-0EC46498F0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B5D09-2EE5-4D90-9258-9EFAAE527A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F3BBC-CFE2-484E-83F8-167C755CD1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8FDA7-8FDE-4D80-BDEB-AE01756A19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FFCF7-312F-4E19-A16C-B3A2A98FF9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437D6-28D8-44C1-AC89-60C7E558B2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BC942-0C2F-4258-8FAA-C10EDC316F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DF370-C803-439E-A1ED-E37BFBD772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79484-F86E-485C-B2D2-8F72BEC98A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0387B-D76F-4D7D-938D-CC86B2C509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8C0FC-7BA0-4CD7-B83C-83FFD5757D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A3177-BECE-47E3-A0B9-9B4CD45FE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85AC5-65CD-4C2C-9D91-CE1CE7B9C5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7D7C1-EABF-4741-B5B9-5D41EFE222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E5FE1-1D84-4168-8030-F2259E6F54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475C9-BBFE-4EB1-A30A-449792E9F5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4AF5D-8999-4FB5-B843-D3182A796D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7549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7549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7549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0C0AF40-B233-4DB6-A1DF-8FDBE42204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75496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75497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57549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7550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7550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7550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7550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7550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7550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7550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7550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575510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5511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5512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575513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75514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75515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575517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5518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5519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5520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5521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5522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5523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5524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575526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75527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575530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575532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5533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4" y="326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5534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4" y="176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5535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5536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3" y="891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5537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0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5538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5539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3" y="136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sp>
          <p:nvSpPr>
            <p:cNvPr id="575540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8" r:id="rId1"/>
    <p:sldLayoutId id="2147484042" r:id="rId2"/>
    <p:sldLayoutId id="2147484041" r:id="rId3"/>
    <p:sldLayoutId id="2147484040" r:id="rId4"/>
    <p:sldLayoutId id="2147484039" r:id="rId5"/>
    <p:sldLayoutId id="2147484038" r:id="rId6"/>
    <p:sldLayoutId id="2147484037" r:id="rId7"/>
    <p:sldLayoutId id="2147484036" r:id="rId8"/>
    <p:sldLayoutId id="2147484035" r:id="rId9"/>
    <p:sldLayoutId id="2147484034" r:id="rId10"/>
    <p:sldLayoutId id="21474840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13315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613380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3322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61338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38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38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38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38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38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38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38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39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39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39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3323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61339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39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39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39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39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39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0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0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0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0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0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0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06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07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0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0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1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11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3324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61341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1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1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1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1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1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1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20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2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2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2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2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2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2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2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2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2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3325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613431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32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33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34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35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36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3437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3333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61343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344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344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3442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61344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344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344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344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344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0B0469A-E977-4463-8053-32A12AB2AD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59" r:id="rId1"/>
    <p:sldLayoutId id="2147484057" r:id="rId2"/>
    <p:sldLayoutId id="2147484056" r:id="rId3"/>
    <p:sldLayoutId id="2147484055" r:id="rId4"/>
    <p:sldLayoutId id="2147484054" r:id="rId5"/>
    <p:sldLayoutId id="2147484053" r:id="rId6"/>
    <p:sldLayoutId id="2147484052" r:id="rId7"/>
    <p:sldLayoutId id="2147484051" r:id="rId8"/>
    <p:sldLayoutId id="2147484050" r:id="rId9"/>
    <p:sldLayoutId id="2147484049" r:id="rId10"/>
    <p:sldLayoutId id="2147484048" r:id="rId11"/>
    <p:sldLayoutId id="2147484047" r:id="rId12"/>
    <p:sldLayoutId id="2147484046" r:id="rId13"/>
    <p:sldLayoutId id="2147484045" r:id="rId14"/>
    <p:sldLayoutId id="2147484044" r:id="rId15"/>
    <p:sldLayoutId id="2147484043" r:id="rId16"/>
    <p:sldLayoutId id="2147484060" r:id="rId17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92D050"/>
            </a:gs>
            <a:gs pos="64999">
              <a:srgbClr val="F0EBD5"/>
            </a:gs>
            <a:gs pos="100000">
              <a:srgbClr val="D1C39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Нарушение письменной речи</a:t>
            </a:r>
            <a:br>
              <a:rPr lang="ru-RU" smtClean="0"/>
            </a:br>
            <a:r>
              <a:rPr lang="ru-RU" smtClean="0"/>
              <a:t>у младших школьников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00" name="WordArt 4"/>
          <p:cNvSpPr>
            <a:spLocks noChangeArrowheads="1" noChangeShapeType="1" noTextEdit="1"/>
          </p:cNvSpPr>
          <p:nvPr/>
        </p:nvSpPr>
        <p:spPr bwMode="auto">
          <a:xfrm>
            <a:off x="468313" y="642938"/>
            <a:ext cx="8229600" cy="45116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Impact"/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8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8913"/>
            <a:ext cx="7696200" cy="590391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          </a:t>
            </a:r>
            <a:endParaRPr lang="ru-RU" sz="4000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endParaRPr lang="ru-RU" smtClean="0">
              <a:solidFill>
                <a:srgbClr val="FF0000"/>
              </a:solidFill>
            </a:endParaRPr>
          </a:p>
        </p:txBody>
      </p:sp>
      <p:sp>
        <p:nvSpPr>
          <p:cNvPr id="32771" name="Прямоугольник 2"/>
          <p:cNvSpPr>
            <a:spLocks noChangeArrowheads="1"/>
          </p:cNvSpPr>
          <p:nvPr/>
        </p:nvSpPr>
        <p:spPr bwMode="auto">
          <a:xfrm>
            <a:off x="0" y="428625"/>
            <a:ext cx="8501063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/>
              <a:t>      </a:t>
            </a:r>
            <a:r>
              <a:rPr lang="ru-RU" sz="2800">
                <a:latin typeface="Arial" charset="0"/>
                <a:cs typeface="Arial" charset="0"/>
              </a:rPr>
              <a:t>Попробуем разобраться, что такое </a:t>
            </a:r>
          </a:p>
          <a:p>
            <a:pPr>
              <a:buFont typeface="Wingdings" pitchFamily="2" charset="2"/>
              <a:buNone/>
            </a:pPr>
            <a:r>
              <a:rPr lang="ru-RU" sz="2800">
                <a:solidFill>
                  <a:srgbClr val="DF8C05"/>
                </a:solidFill>
                <a:latin typeface="Arial" charset="0"/>
                <a:cs typeface="Arial" charset="0"/>
              </a:rPr>
              <a:t>письменная речь</a:t>
            </a:r>
            <a:r>
              <a:rPr lang="ru-RU" sz="2800">
                <a:latin typeface="Arial" charset="0"/>
                <a:cs typeface="Arial" charset="0"/>
              </a:rPr>
              <a:t>, как возникают нарушения письменной речи.   Как она формируется, и что этому мешает?</a:t>
            </a:r>
          </a:p>
          <a:p>
            <a:pPr>
              <a:buFont typeface="Wingdings" pitchFamily="2" charset="2"/>
              <a:buNone/>
            </a:pPr>
            <a:r>
              <a:rPr lang="ru-RU" sz="2800">
                <a:latin typeface="Arial" charset="0"/>
                <a:cs typeface="Arial" charset="0"/>
              </a:rPr>
              <a:t>     В понятие письменной речи в качестве равноправных составляющих входят </a:t>
            </a:r>
            <a:r>
              <a:rPr lang="ru-RU" sz="2800">
                <a:solidFill>
                  <a:srgbClr val="DF8C05"/>
                </a:solidFill>
                <a:latin typeface="Arial" charset="0"/>
                <a:cs typeface="Arial" charset="0"/>
              </a:rPr>
              <a:t>чтение</a:t>
            </a:r>
            <a:r>
              <a:rPr lang="ru-RU" sz="2800">
                <a:latin typeface="Arial" charset="0"/>
                <a:cs typeface="Arial" charset="0"/>
              </a:rPr>
              <a:t> и </a:t>
            </a:r>
            <a:r>
              <a:rPr lang="ru-RU" sz="2800">
                <a:solidFill>
                  <a:srgbClr val="DF8C05"/>
                </a:solidFill>
                <a:latin typeface="Arial" charset="0"/>
                <a:cs typeface="Arial" charset="0"/>
              </a:rPr>
              <a:t>письмо</a:t>
            </a:r>
            <a:r>
              <a:rPr lang="ru-RU" sz="2800">
                <a:solidFill>
                  <a:schemeClr val="accent1"/>
                </a:solidFill>
                <a:latin typeface="Arial" charset="0"/>
                <a:cs typeface="Arial" charset="0"/>
              </a:rPr>
              <a:t>.</a:t>
            </a:r>
          </a:p>
          <a:p>
            <a:pPr algn="r">
              <a:buFont typeface="Wingdings" pitchFamily="2" charset="2"/>
              <a:buNone/>
            </a:pPr>
            <a:r>
              <a:rPr lang="ru-RU" sz="2800">
                <a:latin typeface="Arial" charset="0"/>
                <a:cs typeface="Arial" charset="0"/>
              </a:rPr>
              <a:t>    «Письмо есть знаковая система фиксации речи, позволяющая с помощью графических элементов передать информацию на расстоянии и закреплять её во времени. Любая система письма характеризуется постоянным </a:t>
            </a:r>
          </a:p>
          <a:p>
            <a:pPr algn="r">
              <a:buFont typeface="Wingdings" pitchFamily="2" charset="2"/>
              <a:buNone/>
            </a:pPr>
            <a:r>
              <a:rPr lang="ru-RU" sz="2800">
                <a:latin typeface="Arial" charset="0"/>
                <a:cs typeface="Arial" charset="0"/>
              </a:rPr>
              <a:t>составом знаков.»                                                                                                                                       ( Русский язык: Энциклопедия.)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5" name="AutoShape 7"/>
          <p:cNvSpPr>
            <a:spLocks noChangeArrowheads="1"/>
          </p:cNvSpPr>
          <p:nvPr/>
        </p:nvSpPr>
        <p:spPr bwMode="auto">
          <a:xfrm>
            <a:off x="250825" y="333375"/>
            <a:ext cx="2160588" cy="1223963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>
                <a:solidFill>
                  <a:srgbClr val="000000"/>
                </a:solidFill>
                <a:latin typeface="Arial" charset="0"/>
              </a:rPr>
              <a:t>Речедвигательный</a:t>
            </a:r>
          </a:p>
          <a:p>
            <a:pPr algn="ctr"/>
            <a:r>
              <a:rPr lang="ru-RU" sz="1800">
                <a:solidFill>
                  <a:srgbClr val="000000"/>
                </a:solidFill>
                <a:latin typeface="Arial" charset="0"/>
              </a:rPr>
              <a:t> анализатор</a:t>
            </a:r>
          </a:p>
        </p:txBody>
      </p:sp>
      <p:sp>
        <p:nvSpPr>
          <p:cNvPr id="519176" name="AutoShape 8"/>
          <p:cNvSpPr>
            <a:spLocks noChangeArrowheads="1"/>
          </p:cNvSpPr>
          <p:nvPr/>
        </p:nvSpPr>
        <p:spPr bwMode="auto">
          <a:xfrm>
            <a:off x="6877050" y="260350"/>
            <a:ext cx="2016125" cy="12954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>
                <a:solidFill>
                  <a:srgbClr val="000000"/>
                </a:solidFill>
                <a:latin typeface="Arial" charset="0"/>
              </a:rPr>
              <a:t>Зрительный</a:t>
            </a:r>
          </a:p>
          <a:p>
            <a:pPr algn="ctr"/>
            <a:r>
              <a:rPr lang="ru-RU" sz="1800">
                <a:solidFill>
                  <a:srgbClr val="000000"/>
                </a:solidFill>
                <a:latin typeface="Arial" charset="0"/>
              </a:rPr>
              <a:t>анализатор</a:t>
            </a:r>
          </a:p>
        </p:txBody>
      </p:sp>
      <p:sp>
        <p:nvSpPr>
          <p:cNvPr id="519177" name="AutoShape 9"/>
          <p:cNvSpPr>
            <a:spLocks noChangeArrowheads="1"/>
          </p:cNvSpPr>
          <p:nvPr/>
        </p:nvSpPr>
        <p:spPr bwMode="auto">
          <a:xfrm>
            <a:off x="323850" y="5373688"/>
            <a:ext cx="2087563" cy="1223962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>
                <a:solidFill>
                  <a:srgbClr val="000000"/>
                </a:solidFill>
                <a:latin typeface="Arial" charset="0"/>
              </a:rPr>
              <a:t>Речеслуховой</a:t>
            </a:r>
            <a:r>
              <a:rPr lang="ru-RU" sz="1800">
                <a:latin typeface="Arial" charset="0"/>
              </a:rPr>
              <a:t> </a:t>
            </a:r>
          </a:p>
          <a:p>
            <a:pPr algn="ctr"/>
            <a:r>
              <a:rPr lang="ru-RU" sz="1800">
                <a:solidFill>
                  <a:srgbClr val="000000"/>
                </a:solidFill>
                <a:latin typeface="Arial" charset="0"/>
              </a:rPr>
              <a:t>анализатор</a:t>
            </a:r>
          </a:p>
        </p:txBody>
      </p:sp>
      <p:sp>
        <p:nvSpPr>
          <p:cNvPr id="519178" name="AutoShape 10"/>
          <p:cNvSpPr>
            <a:spLocks noChangeArrowheads="1"/>
          </p:cNvSpPr>
          <p:nvPr/>
        </p:nvSpPr>
        <p:spPr bwMode="auto">
          <a:xfrm>
            <a:off x="6732588" y="5300663"/>
            <a:ext cx="2087562" cy="12954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>
                <a:solidFill>
                  <a:srgbClr val="000000"/>
                </a:solidFill>
                <a:latin typeface="Arial" charset="0"/>
              </a:rPr>
              <a:t>Двигательный </a:t>
            </a:r>
          </a:p>
          <a:p>
            <a:pPr algn="ctr"/>
            <a:r>
              <a:rPr lang="ru-RU" sz="1800">
                <a:solidFill>
                  <a:srgbClr val="000000"/>
                </a:solidFill>
                <a:latin typeface="Arial" charset="0"/>
              </a:rPr>
              <a:t>анализатор</a:t>
            </a:r>
          </a:p>
        </p:txBody>
      </p:sp>
      <p:pic>
        <p:nvPicPr>
          <p:cNvPr id="33798" name="Picture 19" descr="book17"/>
          <p:cNvPicPr>
            <a:picLocks noGrp="1" noChangeAspect="1" noChangeArrowheads="1" noCrop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3324225" y="2390775"/>
            <a:ext cx="2497138" cy="1968500"/>
          </a:xfrm>
        </p:spPr>
      </p:pic>
      <p:sp>
        <p:nvSpPr>
          <p:cNvPr id="519188" name="AutoShape 20"/>
          <p:cNvSpPr>
            <a:spLocks noChangeArrowheads="1"/>
          </p:cNvSpPr>
          <p:nvPr/>
        </p:nvSpPr>
        <p:spPr bwMode="auto">
          <a:xfrm rot="2079930">
            <a:off x="1258888" y="1989138"/>
            <a:ext cx="1800225" cy="774700"/>
          </a:xfrm>
          <a:prstGeom prst="rightArrow">
            <a:avLst>
              <a:gd name="adj1" fmla="val 50000"/>
              <a:gd name="adj2" fmla="val 58094"/>
            </a:avLst>
          </a:prstGeom>
          <a:solidFill>
            <a:srgbClr val="FF66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>
                <a:solidFill>
                  <a:srgbClr val="000000"/>
                </a:solidFill>
              </a:rPr>
              <a:t>артикулема</a:t>
            </a:r>
          </a:p>
        </p:txBody>
      </p:sp>
      <p:sp>
        <p:nvSpPr>
          <p:cNvPr id="519191" name="AutoShape 23"/>
          <p:cNvSpPr>
            <a:spLocks noChangeArrowheads="1"/>
          </p:cNvSpPr>
          <p:nvPr/>
        </p:nvSpPr>
        <p:spPr bwMode="auto">
          <a:xfrm rot="-2403967">
            <a:off x="1187450" y="4076700"/>
            <a:ext cx="1800225" cy="774700"/>
          </a:xfrm>
          <a:prstGeom prst="rightArrow">
            <a:avLst>
              <a:gd name="adj1" fmla="val 50000"/>
              <a:gd name="adj2" fmla="val 58094"/>
            </a:avLst>
          </a:prstGeom>
          <a:solidFill>
            <a:srgbClr val="FF66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>
                <a:solidFill>
                  <a:srgbClr val="000000"/>
                </a:solidFill>
              </a:rPr>
              <a:t>фонема</a:t>
            </a:r>
          </a:p>
        </p:txBody>
      </p:sp>
      <p:sp>
        <p:nvSpPr>
          <p:cNvPr id="519192" name="AutoShape 24"/>
          <p:cNvSpPr>
            <a:spLocks noChangeArrowheads="1"/>
          </p:cNvSpPr>
          <p:nvPr/>
        </p:nvSpPr>
        <p:spPr bwMode="auto">
          <a:xfrm rot="-1559305">
            <a:off x="6227763" y="1989138"/>
            <a:ext cx="1768475" cy="790575"/>
          </a:xfrm>
          <a:prstGeom prst="leftArrow">
            <a:avLst>
              <a:gd name="adj1" fmla="val 50000"/>
              <a:gd name="adj2" fmla="val 55924"/>
            </a:avLst>
          </a:prstGeom>
          <a:solidFill>
            <a:srgbClr val="FF66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>
                <a:solidFill>
                  <a:srgbClr val="000000"/>
                </a:solidFill>
              </a:rPr>
              <a:t>графема</a:t>
            </a:r>
          </a:p>
        </p:txBody>
      </p:sp>
      <p:sp>
        <p:nvSpPr>
          <p:cNvPr id="519193" name="AutoShape 25"/>
          <p:cNvSpPr>
            <a:spLocks noChangeArrowheads="1"/>
          </p:cNvSpPr>
          <p:nvPr/>
        </p:nvSpPr>
        <p:spPr bwMode="auto">
          <a:xfrm rot="1733550">
            <a:off x="6142038" y="4046538"/>
            <a:ext cx="1798637" cy="846137"/>
          </a:xfrm>
          <a:prstGeom prst="leftArrow">
            <a:avLst>
              <a:gd name="adj1" fmla="val 50000"/>
              <a:gd name="adj2" fmla="val 53143"/>
            </a:avLst>
          </a:prstGeom>
          <a:solidFill>
            <a:srgbClr val="FF66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>
                <a:solidFill>
                  <a:srgbClr val="000000"/>
                </a:solidFill>
              </a:rPr>
              <a:t>кинема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9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9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9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9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9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9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9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91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9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9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9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9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9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1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9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9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9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9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19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1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19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19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9175" grpId="0" animBg="1"/>
      <p:bldP spid="519176" grpId="0" animBg="1"/>
      <p:bldP spid="519177" grpId="0" animBg="1"/>
      <p:bldP spid="51917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00B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Line 4"/>
          <p:cNvSpPr>
            <a:spLocks noChangeShapeType="1"/>
          </p:cNvSpPr>
          <p:nvPr/>
        </p:nvSpPr>
        <p:spPr bwMode="auto">
          <a:xfrm flipV="1">
            <a:off x="4356100" y="2924175"/>
            <a:ext cx="0" cy="3241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26" name="Line 78"/>
          <p:cNvSpPr>
            <a:spLocks noChangeShapeType="1"/>
          </p:cNvSpPr>
          <p:nvPr/>
        </p:nvSpPr>
        <p:spPr bwMode="auto">
          <a:xfrm flipH="1">
            <a:off x="5580063" y="3500438"/>
            <a:ext cx="576262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29" name="Line 81"/>
          <p:cNvSpPr>
            <a:spLocks noChangeShapeType="1"/>
          </p:cNvSpPr>
          <p:nvPr/>
        </p:nvSpPr>
        <p:spPr bwMode="auto">
          <a:xfrm>
            <a:off x="5651500" y="4005263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44" name="Line 96"/>
          <p:cNvSpPr>
            <a:spLocks noChangeShapeType="1"/>
          </p:cNvSpPr>
          <p:nvPr/>
        </p:nvSpPr>
        <p:spPr bwMode="auto">
          <a:xfrm>
            <a:off x="5580063" y="4221163"/>
            <a:ext cx="64770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5846" name="Rectangle 106"/>
          <p:cNvSpPr>
            <a:spLocks noChangeArrowheads="1"/>
          </p:cNvSpPr>
          <p:nvPr/>
        </p:nvSpPr>
        <p:spPr bwMode="auto">
          <a:xfrm>
            <a:off x="574675" y="1357313"/>
            <a:ext cx="8569325" cy="3676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u="sng">
                <a:solidFill>
                  <a:srgbClr val="000000"/>
                </a:solidFill>
                <a:latin typeface="Verdana" pitchFamily="34" charset="0"/>
              </a:rPr>
              <a:t>Дисграфия </a:t>
            </a:r>
            <a:r>
              <a:rPr lang="ru-RU" sz="2000">
                <a:solidFill>
                  <a:srgbClr val="000000"/>
                </a:solidFill>
                <a:latin typeface="Verdana" pitchFamily="34" charset="0"/>
              </a:rPr>
              <a:t>– это</a:t>
            </a:r>
            <a:r>
              <a:rPr lang="ru-RU" sz="2000" b="1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ru-RU" sz="2000">
                <a:solidFill>
                  <a:srgbClr val="000000"/>
                </a:solidFill>
                <a:latin typeface="Verdana" pitchFamily="34" charset="0"/>
              </a:rPr>
              <a:t>частичное нарушение процессов письма, </a:t>
            </a:r>
          </a:p>
          <a:p>
            <a:pPr algn="ctr"/>
            <a:r>
              <a:rPr lang="ru-RU" sz="2000">
                <a:solidFill>
                  <a:srgbClr val="000000"/>
                </a:solidFill>
                <a:latin typeface="Verdana" pitchFamily="34" charset="0"/>
              </a:rPr>
              <a:t>проявляющееся в стойких, повторяющихся ошибках, </a:t>
            </a:r>
          </a:p>
          <a:p>
            <a:pPr algn="ctr"/>
            <a:r>
              <a:rPr lang="ru-RU" sz="2000">
                <a:solidFill>
                  <a:srgbClr val="000000"/>
                </a:solidFill>
                <a:latin typeface="Verdana" pitchFamily="34" charset="0"/>
              </a:rPr>
              <a:t>обусловленных несформированностью высших </a:t>
            </a:r>
          </a:p>
          <a:p>
            <a:pPr algn="ctr"/>
            <a:r>
              <a:rPr lang="ru-RU" sz="2000">
                <a:solidFill>
                  <a:srgbClr val="000000"/>
                </a:solidFill>
                <a:latin typeface="Verdana" pitchFamily="34" charset="0"/>
              </a:rPr>
              <a:t>психических функций, </a:t>
            </a:r>
          </a:p>
          <a:p>
            <a:pPr algn="ctr"/>
            <a:r>
              <a:rPr lang="ru-RU" sz="2000">
                <a:solidFill>
                  <a:srgbClr val="000000"/>
                </a:solidFill>
                <a:latin typeface="Verdana" pitchFamily="34" charset="0"/>
              </a:rPr>
              <a:t>участвующих в процессах письма. </a:t>
            </a:r>
          </a:p>
          <a:p>
            <a:pPr algn="ctr"/>
            <a:endParaRPr lang="ru-RU" sz="200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2155" name="Line 107"/>
          <p:cNvSpPr>
            <a:spLocks noChangeShapeType="1"/>
          </p:cNvSpPr>
          <p:nvPr/>
        </p:nvSpPr>
        <p:spPr bwMode="auto">
          <a:xfrm>
            <a:off x="2771775" y="5157788"/>
            <a:ext cx="8636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126" grpId="0" animBg="1"/>
      <p:bldP spid="2129" grpId="0" animBg="1"/>
      <p:bldP spid="2144" grpId="0" animBg="1"/>
      <p:bldP spid="215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Прямоугольник 3"/>
          <p:cNvSpPr>
            <a:spLocks noChangeArrowheads="1"/>
          </p:cNvSpPr>
          <p:nvPr/>
        </p:nvSpPr>
        <p:spPr bwMode="auto">
          <a:xfrm>
            <a:off x="500063" y="500063"/>
            <a:ext cx="8429625" cy="592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0000"/>
                </a:solidFill>
                <a:latin typeface="Arial" charset="0"/>
                <a:cs typeface="Arial" charset="0"/>
              </a:rPr>
              <a:t>Пропуски букв и слогов </a:t>
            </a:r>
          </a:p>
          <a:p>
            <a:pPr algn="ctr"/>
            <a:r>
              <a:rPr lang="ru-RU" sz="1800">
                <a:solidFill>
                  <a:srgbClr val="000000"/>
                </a:solidFill>
                <a:latin typeface="Arial" charset="0"/>
                <a:cs typeface="Arial" charset="0"/>
              </a:rPr>
              <a:t> «рак» - «рк», «рыба» - «рба», «корова» - «крва».</a:t>
            </a:r>
          </a:p>
          <a:p>
            <a:pPr algn="ctr"/>
            <a:r>
              <a:rPr lang="ru-RU" sz="1800">
                <a:solidFill>
                  <a:srgbClr val="000000"/>
                </a:solidFill>
                <a:latin typeface="Arial" charset="0"/>
                <a:cs typeface="Arial" charset="0"/>
              </a:rPr>
              <a:t> «стол» - «сол», «скрипка» - «скипка».</a:t>
            </a:r>
          </a:p>
          <a:p>
            <a:r>
              <a:rPr lang="ru-RU" sz="2000" b="1">
                <a:solidFill>
                  <a:srgbClr val="000000"/>
                </a:solidFill>
                <a:latin typeface="Arial" charset="0"/>
                <a:cs typeface="Arial" charset="0"/>
              </a:rPr>
              <a:t>Вставление лишних букв в слово.</a:t>
            </a:r>
          </a:p>
          <a:p>
            <a:r>
              <a:rPr lang="ru-RU" sz="1800">
                <a:solidFill>
                  <a:srgbClr val="000000"/>
                </a:solidFill>
                <a:latin typeface="Arial" charset="0"/>
                <a:cs typeface="Arial" charset="0"/>
              </a:rPr>
              <a:t>          «тигр» - «тигар», «зубр» - «зубер».</a:t>
            </a:r>
          </a:p>
          <a:p>
            <a:r>
              <a:rPr lang="ru-RU" sz="1800">
                <a:solidFill>
                  <a:srgbClr val="000000"/>
                </a:solidFill>
                <a:latin typeface="Arial" charset="0"/>
                <a:cs typeface="Arial" charset="0"/>
              </a:rPr>
              <a:t>    </a:t>
            </a:r>
            <a:r>
              <a:rPr lang="ru-RU" sz="2000" b="1">
                <a:solidFill>
                  <a:srgbClr val="000000"/>
                </a:solidFill>
                <a:latin typeface="Arial" charset="0"/>
                <a:cs typeface="Arial" charset="0"/>
              </a:rPr>
              <a:t>Перестановки букв и слогов</a:t>
            </a:r>
          </a:p>
          <a:p>
            <a:r>
              <a:rPr lang="ru-RU" sz="1800">
                <a:solidFill>
                  <a:srgbClr val="000000"/>
                </a:solidFill>
                <a:latin typeface="Arial" charset="0"/>
                <a:cs typeface="Arial" charset="0"/>
              </a:rPr>
              <a:t>          «дрова» - «двора», «вертолёт» - «ветролёт»</a:t>
            </a:r>
          </a:p>
          <a:p>
            <a:r>
              <a:rPr lang="ru-RU" sz="2000" b="1">
                <a:solidFill>
                  <a:srgbClr val="000000"/>
                </a:solidFill>
                <a:latin typeface="Arial" charset="0"/>
                <a:cs typeface="Arial" charset="0"/>
              </a:rPr>
              <a:t>Застревание на определённых буквах и слогах</a:t>
            </a:r>
          </a:p>
          <a:p>
            <a:r>
              <a:rPr lang="ru-RU" sz="1800">
                <a:solidFill>
                  <a:srgbClr val="000000"/>
                </a:solidFill>
                <a:latin typeface="Arial" charset="0"/>
                <a:cs typeface="Arial" charset="0"/>
              </a:rPr>
              <a:t>           «ходила» - «ходидила», «дерево» - «девево».</a:t>
            </a:r>
          </a:p>
          <a:p>
            <a:r>
              <a:rPr lang="ru-RU" sz="2000" b="1">
                <a:solidFill>
                  <a:srgbClr val="000000"/>
                </a:solidFill>
                <a:latin typeface="Arial" charset="0"/>
                <a:cs typeface="Arial" charset="0"/>
              </a:rPr>
              <a:t>Замены букв. </a:t>
            </a:r>
          </a:p>
          <a:p>
            <a:r>
              <a:rPr lang="ru-RU" sz="1800">
                <a:solidFill>
                  <a:srgbClr val="000000"/>
                </a:solidFill>
                <a:latin typeface="Arial" charset="0"/>
                <a:cs typeface="Arial" charset="0"/>
              </a:rPr>
              <a:t>    - «лифт» - «ливт», «любит» - «лубит». «старушка» - «старуска», «железо» - «зелезо»</a:t>
            </a:r>
          </a:p>
          <a:p>
            <a:r>
              <a:rPr lang="ru-RU" sz="1800">
                <a:solidFill>
                  <a:srgbClr val="000000"/>
                </a:solidFill>
                <a:latin typeface="Arial" charset="0"/>
                <a:cs typeface="Arial" charset="0"/>
              </a:rPr>
              <a:t>  - при недостаточном закреплении связи между звуком и зрительным образом буквы - при нечётком различении букв, которые имеют сходство в написании.В этих заменах совпадает написание первого элемента двух букв. После написания первого элемента ученик не может дальше дифференцировать тонкие движения руки. Он или неправильно передаёт количество однородных элементов (и – ш, л – м, п – т), или ошибочно выбирает следующий элемент (и – у, Г – Р, б – д ).</a:t>
            </a:r>
          </a:p>
          <a:p>
            <a:r>
              <a:rPr lang="ru-RU" sz="1800">
                <a:solidFill>
                  <a:srgbClr val="000000"/>
                </a:solidFill>
                <a:latin typeface="Arial" charset="0"/>
                <a:cs typeface="Arial" charset="0"/>
              </a:rPr>
              <a:t>       У некоторых детей эти ошибки переходят и в чтение.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-3141663"/>
            <a:ext cx="184150" cy="6740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endParaRPr lang="ru-RU" sz="1200" i="1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7891" name="Прямоугольник 5"/>
          <p:cNvSpPr>
            <a:spLocks noChangeArrowheads="1"/>
          </p:cNvSpPr>
          <p:nvPr/>
        </p:nvSpPr>
        <p:spPr bwMode="auto">
          <a:xfrm>
            <a:off x="428625" y="304800"/>
            <a:ext cx="8572500" cy="581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На уровне слова:</a:t>
            </a:r>
          </a:p>
          <a:p>
            <a:endParaRPr lang="ru-RU" sz="1800">
              <a:latin typeface="Arial" charset="0"/>
              <a:ea typeface="Times New Roman" pitchFamily="18" charset="0"/>
              <a:cs typeface="Arial" charset="0"/>
            </a:endParaRPr>
          </a:p>
          <a:p>
            <a:pPr eaLnBrk="0" hangingPunct="0"/>
            <a:r>
              <a:rPr lang="ru-RU" sz="18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– пропуски согласных при их стечении (стрела – «трела», дожди – «дожи», кричат – «кичат»»);</a:t>
            </a:r>
            <a:br>
              <a:rPr lang="ru-RU" sz="18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ru-RU" sz="18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– пропуски гласных (санки – «снки»», «собака – «сбака»);</a:t>
            </a:r>
            <a:br>
              <a:rPr lang="ru-RU" sz="18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ru-RU" sz="18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– вставка лишних букв (стол – «стлол»);</a:t>
            </a:r>
            <a:br>
              <a:rPr lang="ru-RU" sz="18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ru-RU" sz="18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– перестановки букв (тропа – «прота», ковром – «корвом», двор – «довр»)</a:t>
            </a:r>
            <a:br>
              <a:rPr lang="ru-RU" sz="18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ru-RU" sz="18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– добавление букв (весна – «весная», тоскали – «тосакали»)</a:t>
            </a:r>
            <a:br>
              <a:rPr lang="ru-RU" sz="18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ru-RU" sz="18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– пропуски, добавления, перестановки слогов (бегемот – «гебемот», голова – «говола».</a:t>
            </a:r>
          </a:p>
          <a:p>
            <a:pPr eaLnBrk="0" hangingPunct="0"/>
            <a:endParaRPr lang="ru-RU" sz="1800">
              <a:latin typeface="Arial" charset="0"/>
              <a:ea typeface="Times New Roman" pitchFamily="18" charset="0"/>
              <a:cs typeface="Arial" charset="0"/>
            </a:endParaRPr>
          </a:p>
          <a:p>
            <a:pPr eaLnBrk="0" hangingPunct="0"/>
            <a:r>
              <a:rPr lang="ru-RU" sz="2400" b="1" i="1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На уровне предложения:</a:t>
            </a:r>
          </a:p>
          <a:p>
            <a:pPr eaLnBrk="0" hangingPunct="0"/>
            <a:endParaRPr lang="ru-RU" sz="1800">
              <a:latin typeface="Arial" charset="0"/>
              <a:ea typeface="Times New Roman" pitchFamily="18" charset="0"/>
              <a:cs typeface="Arial" charset="0"/>
            </a:endParaRPr>
          </a:p>
          <a:p>
            <a:pPr eaLnBrk="0" hangingPunct="0"/>
            <a:r>
              <a:rPr lang="ru-RU" sz="18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– слитное написание слов, особенно предлогов с другими словами (Были чудные дни. – «быличудные дни». На ветвях ели и сосны. – «Наветвях елии сасны»).</a:t>
            </a:r>
            <a:br>
              <a:rPr lang="ru-RU" sz="18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ru-RU" sz="18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– раздельное написание слов (приставок, корня) – Летом по реке идут пароходы – «Летам пореке и дут парходы.»</a:t>
            </a:r>
            <a:br>
              <a:rPr lang="ru-RU" sz="18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ru-RU" sz="180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– запись целого предложения в виде одного (к тому же чаще всего искаженного) «слова» (Цветы стояли на столе – «ЦВТЫСТЯТНАСТЛЕ»).</a:t>
            </a:r>
            <a:endParaRPr lang="ru-RU" sz="1800">
              <a:latin typeface="Arial" charset="0"/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214313" y="409575"/>
            <a:ext cx="8643937" cy="554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 i="1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 На уровне слова.</a:t>
            </a:r>
          </a:p>
          <a:p>
            <a:endParaRPr lang="ru-RU" sz="2400" b="1">
              <a:latin typeface="Arial" charset="0"/>
              <a:ea typeface="Times New Roman" pitchFamily="18" charset="0"/>
              <a:cs typeface="Arial" charset="0"/>
            </a:endParaRPr>
          </a:p>
          <a:p>
            <a:pPr eaLnBrk="0" hangingPunct="0">
              <a:buFontTx/>
              <a:buAutoNum type="arabicPeriod"/>
            </a:pPr>
            <a:r>
              <a:rPr lang="ru-RU" sz="2000">
                <a:solidFill>
                  <a:srgbClr val="000000"/>
                </a:solidFill>
                <a:latin typeface="Arial" charset="0"/>
                <a:ea typeface="Calibri" pitchFamily="34" charset="0"/>
                <a:cs typeface="Arial" charset="0"/>
              </a:rPr>
              <a:t>Искажение морфологической структуры слова, замена префиксов и суффиксов (напала – «попала», ежата – «ежонки», рука – «рукища»);</a:t>
            </a:r>
            <a:endParaRPr lang="ru-RU" sz="2000">
              <a:solidFill>
                <a:srgbClr val="000000"/>
              </a:solidFill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AutoNum type="arabicPeriod"/>
            </a:pPr>
            <a:r>
              <a:rPr lang="ru-RU" sz="2000">
                <a:solidFill>
                  <a:srgbClr val="000000"/>
                </a:solidFill>
                <a:latin typeface="Arial" charset="0"/>
                <a:ea typeface="Calibri" pitchFamily="34" charset="0"/>
                <a:cs typeface="Arial" charset="0"/>
              </a:rPr>
              <a:t>Изменение падежных окончаний («много деревов»);</a:t>
            </a:r>
            <a:endParaRPr lang="ru-RU" sz="2000">
              <a:solidFill>
                <a:srgbClr val="000000"/>
              </a:solidFill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AutoNum type="arabicPeriod"/>
            </a:pPr>
            <a:r>
              <a:rPr lang="ru-RU" sz="2000">
                <a:solidFill>
                  <a:srgbClr val="000000"/>
                </a:solidFill>
                <a:latin typeface="Arial" charset="0"/>
                <a:ea typeface="Calibri" pitchFamily="34" charset="0"/>
                <a:cs typeface="Arial" charset="0"/>
              </a:rPr>
              <a:t>Нарушение предложных конструкций (над столом – «на столом»)</a:t>
            </a:r>
            <a:endParaRPr lang="ru-RU" sz="2000">
              <a:solidFill>
                <a:srgbClr val="000000"/>
              </a:solidFill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AutoNum type="arabicPeriod"/>
            </a:pPr>
            <a:r>
              <a:rPr lang="ru-RU" sz="2000">
                <a:solidFill>
                  <a:srgbClr val="000000"/>
                </a:solidFill>
                <a:latin typeface="Arial" charset="0"/>
                <a:ea typeface="Calibri" pitchFamily="34" charset="0"/>
                <a:cs typeface="Arial" charset="0"/>
              </a:rPr>
              <a:t>Изменение падежа местоимений (около него – «около ним»);</a:t>
            </a:r>
          </a:p>
          <a:p>
            <a:pPr eaLnBrk="0" hangingPunct="0">
              <a:buFontTx/>
              <a:buAutoNum type="arabicPeriod"/>
            </a:pPr>
            <a:endParaRPr lang="ru-RU" sz="2000">
              <a:latin typeface="Arial" charset="0"/>
            </a:endParaRPr>
          </a:p>
          <a:p>
            <a:pPr eaLnBrk="0" hangingPunct="0"/>
            <a:r>
              <a:rPr lang="ru-RU" sz="2000" i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.</a:t>
            </a:r>
            <a:endParaRPr lang="ru-RU" sz="2400" i="1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 eaLnBrk="0" hangingPunct="0"/>
            <a:r>
              <a:rPr lang="ru-RU" sz="2400" b="1" i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На уровне словосочетения и предложения</a:t>
            </a:r>
            <a:endParaRPr lang="ru-RU" sz="2400">
              <a:latin typeface="Arial" charset="0"/>
            </a:endParaRPr>
          </a:p>
          <a:p>
            <a:pPr eaLnBrk="0" hangingPunct="0">
              <a:buFontTx/>
              <a:buAutoNum type="arabicPeriod"/>
            </a:pPr>
            <a:r>
              <a:rPr lang="ru-RU" sz="2000">
                <a:solidFill>
                  <a:srgbClr val="000000"/>
                </a:solidFill>
                <a:latin typeface="Arial" charset="0"/>
              </a:rPr>
              <a:t>Нарушение  согласования</a:t>
            </a:r>
          </a:p>
          <a:p>
            <a:pPr eaLnBrk="0" hangingPunct="0"/>
            <a:r>
              <a:rPr lang="ru-RU" sz="2000">
                <a:solidFill>
                  <a:srgbClr val="000000"/>
                </a:solidFill>
                <a:latin typeface="Arial" charset="0"/>
              </a:rPr>
              <a:t>         (сущ. + прил., сущ. +  числ., – «белая облака», «весёлые день», «красивое сумка», «пять собаки», семь бабочков» и.т.д.);</a:t>
            </a:r>
          </a:p>
          <a:p>
            <a:pPr eaLnBrk="0" hangingPunct="0"/>
            <a:r>
              <a:rPr lang="ru-RU" sz="2000">
                <a:solidFill>
                  <a:srgbClr val="000000"/>
                </a:solidFill>
                <a:latin typeface="Arial" charset="0"/>
              </a:rPr>
              <a:t> 2.Нарушение согласования слов в предложении </a:t>
            </a:r>
          </a:p>
          <a:p>
            <a:pPr eaLnBrk="0" hangingPunct="0"/>
            <a:r>
              <a:rPr lang="ru-RU" sz="2000">
                <a:solidFill>
                  <a:srgbClr val="000000"/>
                </a:solidFill>
                <a:latin typeface="Arial" charset="0"/>
              </a:rPr>
              <a:t>        (Дети учатся в школе. – «Дети учится школе». Грибы растут под ёлками. – «Грибы растут под ёлки».).</a:t>
            </a:r>
            <a:endParaRPr lang="ru-RU" sz="2000">
              <a:latin typeface="Arial" charset="0"/>
            </a:endParaRPr>
          </a:p>
          <a:p>
            <a:pPr eaLnBrk="0" hangingPunct="0"/>
            <a:endParaRPr lang="ru-RU" sz="18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0"/>
            <a:ext cx="9001125" cy="65246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800" b="1" dirty="0" smtClean="0">
              <a:solidFill>
                <a:srgbClr val="000000"/>
              </a:solidFill>
              <a:effectLst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000000"/>
                </a:solidFill>
                <a:effectLst/>
              </a:rPr>
              <a:t>ВЫВОД: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8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  </a:t>
            </a:r>
            <a:r>
              <a:rPr lang="ru-RU" sz="2400" dirty="0" smtClean="0">
                <a:solidFill>
                  <a:srgbClr val="000000"/>
                </a:solidFill>
                <a:effectLst/>
                <a:cs typeface="Arial" pitchFamily="34" charset="0"/>
              </a:rPr>
              <a:t>Для  своевременного  выявления детей, имеющих нарушения письменной речи,  учитель должен быть знаком с проявлениями этих нарушений. Но необходимо помнить, что эти знания дают учителю возможность только  вовремя  обратить  внимание на проблемы ребенка,  посоветовать  родителям обратиться    к логопеду,  но  ни  в  коем  случае  не  дают  право  </a:t>
            </a:r>
            <a:r>
              <a:rPr lang="ru-RU" sz="2400" b="1" dirty="0" smtClean="0">
                <a:solidFill>
                  <a:srgbClr val="000000"/>
                </a:solidFill>
                <a:effectLst/>
                <a:cs typeface="Arial" pitchFamily="34" charset="0"/>
              </a:rPr>
              <a:t>самостоятельно </a:t>
            </a:r>
            <a:r>
              <a:rPr lang="ru-RU" sz="2400" dirty="0" smtClean="0">
                <a:solidFill>
                  <a:srgbClr val="000000"/>
                </a:solidFill>
                <a:effectLst/>
                <a:cs typeface="Arial" pitchFamily="34" charset="0"/>
              </a:rPr>
              <a:t> делать  заключение, тем  самым подвергая,  и  ребенка, и  родителей  лишнему  беспокойству, вполне возможно - и необоснованному.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400" dirty="0" smtClean="0">
              <a:solidFill>
                <a:srgbClr val="000000"/>
              </a:solidFill>
              <a:effectLst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>
                <a:solidFill>
                  <a:srgbClr val="000000"/>
                </a:solidFill>
                <a:effectLst/>
                <a:cs typeface="Arial" pitchFamily="34" charset="0"/>
              </a:rPr>
              <a:t>  В зависимости от того, каковы  причины,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>
                <a:solidFill>
                  <a:srgbClr val="000000"/>
                </a:solidFill>
                <a:effectLst/>
                <a:cs typeface="Arial" pitchFamily="34" charset="0"/>
              </a:rPr>
              <a:t>обуславливающие проблемы в обучении, показаны занятия либо с одним специалистом, либо с несколькими одновременно.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400" dirty="0" smtClean="0">
              <a:solidFill>
                <a:srgbClr val="000000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8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8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8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8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8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48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48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8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48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38" y="714375"/>
            <a:ext cx="7643812" cy="2357438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000000"/>
                </a:solidFill>
              </a:rPr>
              <a:t>                 Режим работы</a:t>
            </a:r>
          </a:p>
          <a:p>
            <a:pPr>
              <a:defRPr/>
            </a:pPr>
            <a:r>
              <a:rPr lang="ru-RU" b="1" dirty="0" smtClean="0">
                <a:solidFill>
                  <a:srgbClr val="000000"/>
                </a:solidFill>
              </a:rPr>
              <a:t>понедельник</a:t>
            </a:r>
            <a:endParaRPr lang="ru-RU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ru-RU" b="1" dirty="0" smtClean="0">
                <a:solidFill>
                  <a:srgbClr val="000000"/>
                </a:solidFill>
              </a:rPr>
              <a:t>вторник            </a:t>
            </a:r>
            <a:endParaRPr lang="ru-RU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ru-RU" b="1" dirty="0" smtClean="0">
                <a:solidFill>
                  <a:srgbClr val="000000"/>
                </a:solidFill>
              </a:rPr>
              <a:t>среда                   10.00 – 14.00</a:t>
            </a:r>
            <a:endParaRPr lang="ru-RU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ru-RU" b="1" dirty="0" smtClean="0">
                <a:solidFill>
                  <a:srgbClr val="000000"/>
                </a:solidFill>
              </a:rPr>
              <a:t>четверг</a:t>
            </a:r>
            <a:endParaRPr lang="ru-RU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ru-RU" b="1" dirty="0" smtClean="0">
                <a:solidFill>
                  <a:srgbClr val="000000"/>
                </a:solidFill>
              </a:rPr>
              <a:t>Пятница</a:t>
            </a:r>
            <a:endParaRPr lang="ru-RU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ru-RU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ru-RU" dirty="0" smtClean="0">
                <a:solidFill>
                  <a:srgbClr val="000000"/>
                </a:solidFill>
              </a:rPr>
              <a:t>пятница   13.00-14.00 – консультации для родителей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1460</TotalTime>
  <Words>499</Words>
  <Application>Microsoft Office PowerPoint</Application>
  <PresentationFormat>On-screen Show (4:3)</PresentationFormat>
  <Paragraphs>106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10</vt:i4>
      </vt:variant>
    </vt:vector>
  </HeadingPairs>
  <TitlesOfParts>
    <vt:vector size="22" baseType="lpstr">
      <vt:lpstr>Tahoma</vt:lpstr>
      <vt:lpstr>Arial</vt:lpstr>
      <vt:lpstr>Comic Sans MS</vt:lpstr>
      <vt:lpstr>Calibri</vt:lpstr>
      <vt:lpstr>Wingdings</vt:lpstr>
      <vt:lpstr>Verdana</vt:lpstr>
      <vt:lpstr>Times New Roman</vt:lpstr>
      <vt:lpstr>Пастель</vt:lpstr>
      <vt:lpstr>Круги</vt:lpstr>
      <vt:lpstr>Пастель</vt:lpstr>
      <vt:lpstr>Круги</vt:lpstr>
      <vt:lpstr>Круги</vt:lpstr>
      <vt:lpstr>Нарушение письменной речи у младших школьников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Логопедия</dc:title>
  <dc:creator>USER</dc:creator>
  <cp:lastModifiedBy>Педагог</cp:lastModifiedBy>
  <cp:revision>42</cp:revision>
  <dcterms:created xsi:type="dcterms:W3CDTF">2007-05-24T10:08:17Z</dcterms:created>
  <dcterms:modified xsi:type="dcterms:W3CDTF">2012-09-14T04:51:52Z</dcterms:modified>
</cp:coreProperties>
</file>