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1717"/>
    <a:srgbClr val="ED3B6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15.09.2012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12858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sz="4400" i="1" u="sng" dirty="0" smtClean="0">
                <a:solidFill>
                  <a:srgbClr val="FF0000"/>
                </a:solidFill>
              </a:rPr>
              <a:t>Сердечно сосудистые заболевания</a:t>
            </a:r>
            <a:endParaRPr lang="ru-RU" sz="4400" i="1" u="sng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29520" y="5857892"/>
            <a:ext cx="1142992" cy="6402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 к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00010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Основной орган</a:t>
            </a:r>
            <a:r>
              <a:rPr lang="ru-RU" sz="3600" u="sng" dirty="0" smtClean="0"/>
              <a:t> </a:t>
            </a:r>
            <a:r>
              <a:rPr lang="ru-RU" sz="3600" u="sng" dirty="0" smtClean="0"/>
              <a:t>сердечно - сосудистой </a:t>
            </a:r>
            <a:r>
              <a:rPr lang="ru-RU" sz="3600" u="sng" dirty="0" smtClean="0"/>
              <a:t>системы</a:t>
            </a:r>
            <a:r>
              <a:rPr lang="ru-RU" sz="3600" dirty="0" smtClean="0"/>
              <a:t> </a:t>
            </a:r>
            <a:r>
              <a:rPr lang="ru-RU" sz="3600" dirty="0" smtClean="0">
                <a:solidFill>
                  <a:srgbClr val="ED3B65"/>
                </a:solidFill>
              </a:rPr>
              <a:t>– это сердце</a:t>
            </a:r>
            <a:r>
              <a:rPr lang="ru-RU" sz="3200" dirty="0" smtClean="0">
                <a:solidFill>
                  <a:srgbClr val="ED3B65"/>
                </a:solidFill>
              </a:rPr>
              <a:t>.</a:t>
            </a:r>
            <a:endParaRPr lang="ru-RU" sz="3200" dirty="0">
              <a:solidFill>
                <a:srgbClr val="ED3B65"/>
              </a:solidFill>
            </a:endParaRPr>
          </a:p>
        </p:txBody>
      </p:sp>
      <p:pic>
        <p:nvPicPr>
          <p:cNvPr id="1026" name="Picture 2" descr="http://shop-vision.ru/users/data/upimages/heart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357430"/>
            <a:ext cx="2190750" cy="280035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42910" y="3357562"/>
            <a:ext cx="521497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ED3B65"/>
                </a:solidFill>
              </a:rPr>
              <a:t>В обычном режиме наше сердце совершает 59-71 удар в минуту. Сердце перекачивает в сутки от </a:t>
            </a:r>
            <a:r>
              <a:rPr lang="ru-RU" sz="2000" dirty="0" smtClean="0">
                <a:solidFill>
                  <a:srgbClr val="ED3B65"/>
                </a:solidFill>
              </a:rPr>
              <a:t>    13 </a:t>
            </a:r>
            <a:r>
              <a:rPr lang="ru-RU" sz="2000" dirty="0" smtClean="0">
                <a:solidFill>
                  <a:srgbClr val="ED3B65"/>
                </a:solidFill>
              </a:rPr>
              <a:t>000 до 25 000 литров крови. Это самый трудолюбивый орган нашего организма, который не перестает работать на протяжении всей нашей жизни. </a:t>
            </a:r>
            <a:endParaRPr lang="ru-RU" sz="2000" dirty="0">
              <a:solidFill>
                <a:srgbClr val="ED3B6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000108"/>
            <a:ext cx="464347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Мало кто знает, </a:t>
            </a:r>
            <a:r>
              <a:rPr lang="ru-RU" sz="2400" dirty="0" smtClean="0"/>
              <a:t>что </a:t>
            </a:r>
            <a:r>
              <a:rPr lang="ru-RU" sz="2800" dirty="0" smtClean="0">
                <a:solidFill>
                  <a:srgbClr val="FF0000"/>
                </a:solidFill>
              </a:rPr>
              <a:t>57</a:t>
            </a:r>
            <a:r>
              <a:rPr lang="ru-RU" sz="2800" dirty="0" smtClean="0">
                <a:solidFill>
                  <a:srgbClr val="FF0000"/>
                </a:solidFill>
              </a:rPr>
              <a:t>%</a:t>
            </a:r>
            <a:r>
              <a:rPr lang="ru-RU" sz="2400" dirty="0" smtClean="0"/>
              <a:t> от общей смертности в </a:t>
            </a:r>
            <a:r>
              <a:rPr lang="ru-RU" sz="2400" dirty="0" smtClean="0"/>
              <a:t>Казахстане составляют </a:t>
            </a:r>
            <a:r>
              <a:rPr lang="ru-RU" sz="2400" u="sng" dirty="0" err="1" smtClean="0">
                <a:solidFill>
                  <a:srgbClr val="ED3B65"/>
                </a:solidFill>
              </a:rPr>
              <a:t>сердечно-сосудистые</a:t>
            </a:r>
            <a:r>
              <a:rPr lang="ru-RU" sz="2400" u="sng" dirty="0" smtClean="0">
                <a:solidFill>
                  <a:srgbClr val="ED3B65"/>
                </a:solidFill>
              </a:rPr>
              <a:t> </a:t>
            </a:r>
            <a:r>
              <a:rPr lang="ru-RU" sz="2400" u="sng" dirty="0" smtClean="0">
                <a:solidFill>
                  <a:srgbClr val="ED3B65"/>
                </a:solidFill>
              </a:rPr>
              <a:t>заболевания</a:t>
            </a:r>
            <a:r>
              <a:rPr lang="ru-RU" sz="2400" dirty="0" smtClean="0">
                <a:solidFill>
                  <a:srgbClr val="ED3B65"/>
                </a:solidFill>
              </a:rPr>
              <a:t>.</a:t>
            </a:r>
            <a:r>
              <a:rPr lang="ru-RU" dirty="0" smtClean="0">
                <a:solidFill>
                  <a:srgbClr val="ED3B65"/>
                </a:solidFill>
              </a:rPr>
              <a:t> </a:t>
            </a:r>
            <a:endParaRPr lang="ru-RU" dirty="0">
              <a:solidFill>
                <a:srgbClr val="ED3B65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35718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По данным ученых сердце здорового человека в среднем может работать </a:t>
            </a:r>
            <a:r>
              <a:rPr lang="ru-RU" dirty="0" smtClean="0">
                <a:solidFill>
                  <a:srgbClr val="9D1717"/>
                </a:solidFill>
              </a:rPr>
              <a:t>90-100 лет</a:t>
            </a:r>
            <a:r>
              <a:rPr lang="ru-RU" dirty="0" smtClean="0"/>
              <a:t>, в случае если ему «не мешать».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Если же ему оказывать посильную «помощь» то и </a:t>
            </a:r>
            <a:r>
              <a:rPr lang="ru-RU" dirty="0" smtClean="0">
                <a:solidFill>
                  <a:srgbClr val="FF0000"/>
                </a:solidFill>
              </a:rPr>
              <a:t>130-150 </a:t>
            </a:r>
            <a:r>
              <a:rPr lang="ru-RU" dirty="0" smtClean="0"/>
              <a:t>лет далеко не высший порог </a:t>
            </a:r>
            <a:r>
              <a:rPr lang="ru-RU" dirty="0" smtClean="0"/>
              <a:t>его работоспособности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5362" name="Picture 2" descr="http://medicina-narodov.ru/uploads/posts/2011-03/1301462769_serdz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357562"/>
            <a:ext cx="3441627" cy="2151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857232"/>
            <a:ext cx="62865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Одной из таких проблем </a:t>
            </a:r>
            <a:r>
              <a:rPr lang="ru-RU" dirty="0" smtClean="0"/>
              <a:t>является - </a:t>
            </a:r>
            <a:r>
              <a:rPr lang="ru-RU" b="1" dirty="0" smtClean="0"/>
              <a:t>повышенный </a:t>
            </a:r>
            <a:r>
              <a:rPr lang="ru-RU" b="1" dirty="0" smtClean="0"/>
              <a:t>уровень «некачественного» холестерина. </a:t>
            </a:r>
            <a:r>
              <a:rPr lang="ru-RU" dirty="0" smtClean="0"/>
              <a:t>Именно он является основной причиной возникновения бляшек на стенках наших сосудов. Что приводит к дефициту питательных веществ в организме, и чрезмерной нагрузки на сердце. </a:t>
            </a:r>
            <a:r>
              <a:rPr lang="ru-RU" b="1" dirty="0" smtClean="0"/>
              <a:t>Избыточный вес так </a:t>
            </a:r>
            <a:r>
              <a:rPr lang="ru-RU" dirty="0" smtClean="0"/>
              <a:t>же может спровоцировать различные </a:t>
            </a:r>
            <a:r>
              <a:rPr lang="ru-RU" dirty="0" err="1" smtClean="0"/>
              <a:t>сердечно-сосудистые</a:t>
            </a:r>
            <a:r>
              <a:rPr lang="ru-RU" dirty="0" smtClean="0"/>
              <a:t> заболевания, опять же из-за сильной </a:t>
            </a:r>
            <a:r>
              <a:rPr lang="ru-RU" b="1" dirty="0" smtClean="0"/>
              <a:t>нагрузки на сердце</a:t>
            </a:r>
            <a:r>
              <a:rPr lang="ru-RU" dirty="0" smtClean="0"/>
              <a:t>, а так же из-за склонности к сахарному диабету, который очень негативно влияет на </a:t>
            </a:r>
            <a:r>
              <a:rPr lang="ru-RU" b="1" dirty="0" err="1" smtClean="0"/>
              <a:t>сердечно-сосудистую</a:t>
            </a:r>
            <a:r>
              <a:rPr lang="ru-RU" b="1" dirty="0" smtClean="0"/>
              <a:t> </a:t>
            </a:r>
            <a:r>
              <a:rPr lang="ru-RU" b="1" dirty="0" smtClean="0"/>
              <a:t>систему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8674" name="Picture 2" descr="http://serdech-ko.ru/images/kak_ukrepit_nashe_serdce_83_12607957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9630" y="3929066"/>
            <a:ext cx="2140510" cy="19478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857232"/>
            <a:ext cx="47863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Многочисленные исследования ученых доказали – примерно 50% случаев смерти от </a:t>
            </a:r>
            <a:r>
              <a:rPr lang="ru-RU" dirty="0" err="1" smtClean="0"/>
              <a:t>сердечно-сосудистых</a:t>
            </a:r>
            <a:r>
              <a:rPr lang="ru-RU" dirty="0" smtClean="0"/>
              <a:t> заболеваний вызваны неправильным питанием. Чтобы понять зависимость болезней сердца и питания,  нужно рассказать о влиянии витаминов и минеральных веществ на </a:t>
            </a:r>
            <a:r>
              <a:rPr lang="ru-RU" b="1" dirty="0" err="1" smtClean="0"/>
              <a:t>сердечно-сосудистую</a:t>
            </a:r>
            <a:r>
              <a:rPr lang="ru-RU" b="1" dirty="0" smtClean="0"/>
              <a:t> систему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571480"/>
            <a:ext cx="74295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Важными микроэлементами </a:t>
            </a:r>
            <a:r>
              <a:rPr lang="ru-RU" sz="1600" b="1" dirty="0" smtClean="0"/>
              <a:t>в борьбе с </a:t>
            </a:r>
            <a:r>
              <a:rPr lang="ru-RU" sz="1600" b="1" dirty="0" err="1" smtClean="0"/>
              <a:t>сердечно-сосудистыми</a:t>
            </a:r>
            <a:r>
              <a:rPr lang="ru-RU" sz="1600" b="1" dirty="0" smtClean="0"/>
              <a:t> заболеваниями </a:t>
            </a:r>
            <a:r>
              <a:rPr lang="ru-RU" sz="1600" dirty="0" smtClean="0"/>
              <a:t>являются селен и цинк. Было установлено, что районы с низким содержанием селена в почве, совпадали с большей </a:t>
            </a:r>
            <a:r>
              <a:rPr lang="ru-RU" sz="1600" dirty="0" err="1" smtClean="0"/>
              <a:t>распространенностью</a:t>
            </a:r>
            <a:r>
              <a:rPr lang="ru-RU" sz="1600" u="sng" dirty="0" err="1" smtClean="0"/>
              <a:t>сердечно-сосудистых</a:t>
            </a:r>
            <a:r>
              <a:rPr lang="ru-RU" sz="1600" u="sng" dirty="0" smtClean="0"/>
              <a:t> заболеваний</a:t>
            </a:r>
            <a:r>
              <a:rPr lang="ru-RU" sz="1600" dirty="0" smtClean="0"/>
              <a:t> среди населения. После многочисленных научных исследований было установлено, что селен обладает высокими </a:t>
            </a:r>
            <a:r>
              <a:rPr lang="ru-RU" sz="1600" dirty="0" err="1" smtClean="0"/>
              <a:t>антиоксидантными</a:t>
            </a:r>
            <a:r>
              <a:rPr lang="ru-RU" sz="1600" dirty="0" smtClean="0"/>
              <a:t> свойствами. Селен помогает защищать наш организм, вместе с витаминами А,С,Е, от ряда заболеваний, а клетки и ткани от вредоносного воздействия токсинов и свободных радикалов. Цинк входит в состав многих ферментов, некоторые из них так же обладают </a:t>
            </a:r>
            <a:r>
              <a:rPr lang="ru-RU" sz="1600" dirty="0" err="1" smtClean="0"/>
              <a:t>антиоксидантной</a:t>
            </a:r>
            <a:r>
              <a:rPr lang="ru-RU" sz="1600" dirty="0" smtClean="0"/>
              <a:t> активностью, что тоже является условием </a:t>
            </a:r>
            <a:r>
              <a:rPr lang="ru-RU" sz="1600" b="1" dirty="0" smtClean="0"/>
              <a:t>здоровой сердечной деятельности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58</TotalTime>
  <Words>164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Сердечно сосудистые заболевания</vt:lpstr>
      <vt:lpstr>Основной орган сердечно - сосудистой системы – это сердце.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Сердечно сосудистые заболевания</dc:title>
  <cp:lastModifiedBy>321</cp:lastModifiedBy>
  <cp:revision>7</cp:revision>
  <dcterms:modified xsi:type="dcterms:W3CDTF">2012-09-15T05:29:17Z</dcterms:modified>
</cp:coreProperties>
</file>