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legacyDiagramTex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69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06/relationships/legacyDocTextInfo" Target="legacyDocTextInfo.bin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5" Type="http://schemas.microsoft.com/office/2006/relationships/legacyDiagramText" Target="legacyDiagramText5.bin"/><Relationship Id="rId4" Type="http://schemas.microsoft.com/office/2006/relationships/legacyDiagramText" Target="legacyDiagramText4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00CD41E-3965-441D-9A33-EACD545B4C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6FE47-8BE8-4BAC-863D-7E199241D3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0D383-4661-4A8D-9D4D-0FC7F5BB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566738" y="1752600"/>
            <a:ext cx="8001000" cy="4267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BBBB5-B339-4DBB-B5D1-4F2B89FF28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B78CA-7A32-4471-95DA-69773BAFEE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6FF3-108D-4AC5-A647-5CCDFD67F3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C9AAD-4F1A-4527-901F-9CCA175062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293EC-DEDE-490C-9D5E-7C5CB10DF0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30913-516E-4B1A-BE2D-C16A00966A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D762D-20E7-486C-90E9-AC2FDAE53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A7A86-AA64-4CB6-ADCD-EFA7CC9B8A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57D77-2EFB-4E55-A77C-81E55A982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3770DC5-C5D9-4D9E-840B-A7F2A2EB49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СЛОЖНОЕ ПРЕДЛОЖЕНИЕ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ru-RU" dirty="0" smtClean="0"/>
              <a:t>Виды сложных предложений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Проверь себя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5300662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000" smtClean="0"/>
              <a:t>Определить вид сложного предложения.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smtClean="0"/>
              <a:t>1. Ворота распахнулись, едва они подступили к ограде.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smtClean="0"/>
              <a:t>2. Сомнений не было: скоро разразится долгожданный ливень.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smtClean="0"/>
              <a:t>3. Как-то внезапно потемнело, и разговаривать не хотелось.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000" smtClean="0"/>
              <a:t>4. Но тут мы выехали на очередной пригорок, с которого открывался вид на песчаный пляж, и все грустные мысли мгновенно испарились.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5940425" y="1628775"/>
            <a:ext cx="244792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000" b="1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940425" y="1773238"/>
            <a:ext cx="259238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000" b="1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724525" y="2492375"/>
            <a:ext cx="2879725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000"/>
              <a:t>1. Сложноподчин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0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000"/>
              <a:t>2. Бессоюзное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0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000"/>
              <a:t>3. Сложносочин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00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000"/>
              <a:t>4. Сложное с сочинительной и подчинительной связью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3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53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620713"/>
            <a:ext cx="8001000" cy="820737"/>
          </a:xfrm>
        </p:spPr>
        <p:txBody>
          <a:bodyPr/>
          <a:lstStyle/>
          <a:p>
            <a:pPr algn="ctr" eaLnBrk="1" hangingPunct="1"/>
            <a:r>
              <a:rPr lang="ru-RU" smtClean="0">
                <a:solidFill>
                  <a:schemeClr val="tx1"/>
                </a:solidFill>
              </a:rPr>
              <a:t>В И Д Ы      С П П</a:t>
            </a: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2339975" y="2420938"/>
            <a:ext cx="19446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Изъясни</a:t>
            </a:r>
            <a:r>
              <a:rPr lang="ru-RU" sz="2400">
                <a:latin typeface="Arial" charset="0"/>
              </a:rPr>
              <a:t>-</a:t>
            </a:r>
            <a:r>
              <a:rPr lang="ru-RU" sz="2400">
                <a:latin typeface="Arial Black" pitchFamily="34" charset="0"/>
              </a:rPr>
              <a:t>тельные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250825" y="2420938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Определи</a:t>
            </a:r>
            <a:r>
              <a:rPr lang="ru-RU" sz="2400">
                <a:latin typeface="Arial" charset="0"/>
              </a:rPr>
              <a:t>-</a:t>
            </a:r>
            <a:r>
              <a:rPr lang="ru-RU" sz="2400">
                <a:latin typeface="Arial Black" pitchFamily="34" charset="0"/>
              </a:rPr>
              <a:t>тельные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4427538" y="2420938"/>
            <a:ext cx="2286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Обстоятель</a:t>
            </a:r>
            <a:r>
              <a:rPr lang="ru-RU" sz="2400">
                <a:latin typeface="Arial" charset="0"/>
              </a:rPr>
              <a:t>-</a:t>
            </a:r>
            <a:r>
              <a:rPr lang="ru-RU" sz="2400">
                <a:latin typeface="Arial Black" pitchFamily="34" charset="0"/>
              </a:rPr>
              <a:t>ственные</a:t>
            </a:r>
            <a:r>
              <a:rPr lang="ru-RU" sz="2400">
                <a:latin typeface="Arial" charset="0"/>
              </a:rPr>
              <a:t> 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6804025" y="2420938"/>
            <a:ext cx="25558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Присоедини</a:t>
            </a:r>
            <a:r>
              <a:rPr lang="ru-RU" sz="2400">
                <a:latin typeface="Arial" charset="0"/>
              </a:rPr>
              <a:t>-</a:t>
            </a:r>
            <a:r>
              <a:rPr lang="ru-RU" sz="2400">
                <a:latin typeface="Arial Black" pitchFamily="34" charset="0"/>
              </a:rPr>
              <a:t>тельные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250825" y="3789363"/>
            <a:ext cx="18176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 Black" pitchFamily="34" charset="0"/>
              </a:rPr>
              <a:t>Какой? Чей?</a:t>
            </a:r>
          </a:p>
          <a:p>
            <a:r>
              <a:rPr lang="ru-RU">
                <a:latin typeface="Arial Black" pitchFamily="34" charset="0"/>
              </a:rPr>
              <a:t> Который? </a:t>
            </a:r>
          </a:p>
        </p:txBody>
      </p:sp>
      <p:sp>
        <p:nvSpPr>
          <p:cNvPr id="28695" name="Text Box 23"/>
          <p:cNvSpPr txBox="1">
            <a:spLocks noChangeArrowheads="1"/>
          </p:cNvSpPr>
          <p:nvPr/>
        </p:nvSpPr>
        <p:spPr bwMode="auto">
          <a:xfrm>
            <a:off x="2484438" y="3716338"/>
            <a:ext cx="165576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Arial Black" pitchFamily="34" charset="0"/>
              </a:rPr>
              <a:t>         ?? Косвенных падежей</a:t>
            </a:r>
          </a:p>
        </p:txBody>
      </p:sp>
      <p:sp>
        <p:nvSpPr>
          <p:cNvPr id="28697" name="Text Box 25"/>
          <p:cNvSpPr txBox="1">
            <a:spLocks noChangeArrowheads="1"/>
          </p:cNvSpPr>
          <p:nvPr/>
        </p:nvSpPr>
        <p:spPr bwMode="auto">
          <a:xfrm>
            <a:off x="4787900" y="3860800"/>
            <a:ext cx="20732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 Black" pitchFamily="34" charset="0"/>
              </a:rPr>
              <a:t>           ?? </a:t>
            </a:r>
          </a:p>
          <a:p>
            <a:r>
              <a:rPr lang="ru-RU">
                <a:latin typeface="Arial Black" pitchFamily="34" charset="0"/>
              </a:rPr>
              <a:t>Обстоятельств</a:t>
            </a:r>
          </a:p>
        </p:txBody>
      </p:sp>
      <p:sp>
        <p:nvSpPr>
          <p:cNvPr id="28729" name="AutoShape 57"/>
          <p:cNvSpPr>
            <a:spLocks noChangeArrowheads="1"/>
          </p:cNvSpPr>
          <p:nvPr/>
        </p:nvSpPr>
        <p:spPr bwMode="auto">
          <a:xfrm>
            <a:off x="381000" y="4953000"/>
            <a:ext cx="1443038" cy="228600"/>
          </a:xfrm>
          <a:prstGeom prst="curvedDownArrow">
            <a:avLst>
              <a:gd name="adj1" fmla="val 7394"/>
              <a:gd name="adj2" fmla="val 131949"/>
              <a:gd name="adj3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Arial Black" pitchFamily="34" charset="0"/>
            </a:endParaRP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0" y="51816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Arial Black" pitchFamily="34" charset="0"/>
              </a:rPr>
              <a:t>[</a:t>
            </a:r>
            <a:r>
              <a:rPr lang="ru-RU">
                <a:latin typeface="Arial Black" pitchFamily="34" charset="0"/>
              </a:rPr>
              <a:t> сущ.</a:t>
            </a:r>
            <a:r>
              <a:rPr lang="ru-RU" sz="2400">
                <a:latin typeface="Arial Black" pitchFamily="34" charset="0"/>
              </a:rPr>
              <a:t>]</a:t>
            </a:r>
            <a:r>
              <a:rPr lang="ru-RU">
                <a:latin typeface="Arial Black" pitchFamily="34" charset="0"/>
              </a:rPr>
              <a:t>,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1042988" y="5157788"/>
            <a:ext cx="1081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(</a:t>
            </a:r>
            <a:r>
              <a:rPr lang="ru-RU">
                <a:latin typeface="Arial Black" pitchFamily="34" charset="0"/>
              </a:rPr>
              <a:t>с.сл.</a:t>
            </a:r>
            <a:r>
              <a:rPr lang="ru-RU" sz="2400">
                <a:latin typeface="Arial Black" pitchFamily="34" charset="0"/>
              </a:rPr>
              <a:t>)</a:t>
            </a:r>
          </a:p>
        </p:txBody>
      </p:sp>
      <p:sp>
        <p:nvSpPr>
          <p:cNvPr id="28730" name="AutoShape 58"/>
          <p:cNvSpPr>
            <a:spLocks noChangeArrowheads="1"/>
          </p:cNvSpPr>
          <p:nvPr/>
        </p:nvSpPr>
        <p:spPr bwMode="auto">
          <a:xfrm>
            <a:off x="2595563" y="4953000"/>
            <a:ext cx="1443037" cy="228600"/>
          </a:xfrm>
          <a:prstGeom prst="curvedDownArrow">
            <a:avLst>
              <a:gd name="adj1" fmla="val 7394"/>
              <a:gd name="adj2" fmla="val 131949"/>
              <a:gd name="adj3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Arial Black" pitchFamily="34" charset="0"/>
            </a:endParaRPr>
          </a:p>
        </p:txBody>
      </p:sp>
      <p:sp>
        <p:nvSpPr>
          <p:cNvPr id="2" name="AutoShape 58"/>
          <p:cNvSpPr>
            <a:spLocks noChangeArrowheads="1"/>
          </p:cNvSpPr>
          <p:nvPr/>
        </p:nvSpPr>
        <p:spPr bwMode="auto">
          <a:xfrm>
            <a:off x="5148263" y="4868863"/>
            <a:ext cx="1443037" cy="228600"/>
          </a:xfrm>
          <a:prstGeom prst="curvedDownArrow">
            <a:avLst>
              <a:gd name="adj1" fmla="val 7394"/>
              <a:gd name="adj2" fmla="val 131949"/>
              <a:gd name="adj3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Arial Black" pitchFamily="34" charset="0"/>
            </a:endParaRP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2209800" y="51054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Arial Black" pitchFamily="34" charset="0"/>
              </a:rPr>
              <a:t>[</a:t>
            </a:r>
            <a:r>
              <a:rPr lang="ru-RU">
                <a:latin typeface="Arial Black" pitchFamily="34" charset="0"/>
              </a:rPr>
              <a:t>   </a:t>
            </a:r>
            <a:r>
              <a:rPr lang="ru-RU" sz="2400">
                <a:latin typeface="Arial Black" pitchFamily="34" charset="0"/>
              </a:rPr>
              <a:t>]</a:t>
            </a:r>
            <a:r>
              <a:rPr lang="ru-RU">
                <a:latin typeface="Arial Black" pitchFamily="34" charset="0"/>
              </a:rPr>
              <a:t>,</a:t>
            </a:r>
            <a:endParaRPr lang="ru-RU" sz="2400">
              <a:latin typeface="Arial Black" pitchFamily="34" charset="0"/>
            </a:endParaRPr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2843213" y="5084763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(</a:t>
            </a:r>
            <a:r>
              <a:rPr lang="ru-RU">
                <a:latin typeface="Arial Black" pitchFamily="34" charset="0"/>
              </a:rPr>
              <a:t>с.сл., союз </a:t>
            </a:r>
            <a:r>
              <a:rPr lang="ru-RU" sz="2400">
                <a:latin typeface="Arial Black" pitchFamily="34" charset="0"/>
              </a:rPr>
              <a:t>)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4876800" y="5105400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[</a:t>
            </a:r>
            <a:r>
              <a:rPr lang="ru-RU">
                <a:latin typeface="Arial Black" pitchFamily="34" charset="0"/>
              </a:rPr>
              <a:t>  </a:t>
            </a:r>
            <a:r>
              <a:rPr lang="ru-RU" sz="2400">
                <a:latin typeface="Arial Black" pitchFamily="34" charset="0"/>
              </a:rPr>
              <a:t>]</a:t>
            </a:r>
            <a:r>
              <a:rPr lang="ru-RU">
                <a:latin typeface="Arial Black" pitchFamily="34" charset="0"/>
              </a:rPr>
              <a:t>,</a:t>
            </a:r>
            <a:endParaRPr lang="ru-RU" sz="2400">
              <a:latin typeface="Arial Black" pitchFamily="34" charset="0"/>
            </a:endParaRPr>
          </a:p>
        </p:txBody>
      </p:sp>
      <p:sp>
        <p:nvSpPr>
          <p:cNvPr id="28715" name="Text Box 43"/>
          <p:cNvSpPr txBox="1">
            <a:spLocks noChangeArrowheads="1"/>
          </p:cNvSpPr>
          <p:nvPr/>
        </p:nvSpPr>
        <p:spPr bwMode="auto">
          <a:xfrm>
            <a:off x="5486400" y="5105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Arial Black" pitchFamily="34" charset="0"/>
              </a:rPr>
              <a:t>(</a:t>
            </a:r>
            <a:r>
              <a:rPr lang="ru-RU">
                <a:latin typeface="Arial Black" pitchFamily="34" charset="0"/>
              </a:rPr>
              <a:t>с.сл., союз </a:t>
            </a:r>
            <a:r>
              <a:rPr lang="ru-RU" sz="2400">
                <a:latin typeface="Arial Black" pitchFamily="34" charset="0"/>
              </a:rPr>
              <a:t>)</a:t>
            </a:r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7380288" y="5084763"/>
            <a:ext cx="727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400">
                <a:latin typeface="Arial Black" pitchFamily="34" charset="0"/>
              </a:rPr>
              <a:t>[  ],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8024813" y="5084763"/>
            <a:ext cx="1119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latin typeface="Arial Black" pitchFamily="34" charset="0"/>
              </a:rPr>
              <a:t>(</a:t>
            </a:r>
            <a:r>
              <a:rPr lang="ru-RU">
                <a:latin typeface="Arial Black" pitchFamily="34" charset="0"/>
              </a:rPr>
              <a:t>с.сл.</a:t>
            </a:r>
            <a:r>
              <a:rPr lang="ru-RU" sz="2400">
                <a:latin typeface="Arial Black" pitchFamily="34" charset="0"/>
              </a:rPr>
              <a:t>)</a:t>
            </a:r>
          </a:p>
        </p:txBody>
      </p:sp>
      <p:sp>
        <p:nvSpPr>
          <p:cNvPr id="28699" name="Text Box 27"/>
          <p:cNvSpPr txBox="1">
            <a:spLocks noChangeArrowheads="1"/>
          </p:cNvSpPr>
          <p:nvPr/>
        </p:nvSpPr>
        <p:spPr bwMode="auto">
          <a:xfrm>
            <a:off x="8027988" y="3860800"/>
            <a:ext cx="3238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Arial Black" pitchFamily="34" charset="0"/>
              </a:rPr>
              <a:t>?</a:t>
            </a:r>
          </a:p>
          <a:p>
            <a:endParaRPr lang="ru-RU">
              <a:latin typeface="Arial Black" pitchFamily="34" charset="0"/>
            </a:endParaRPr>
          </a:p>
        </p:txBody>
      </p:sp>
      <p:sp>
        <p:nvSpPr>
          <p:cNvPr id="18456" name="Line 24"/>
          <p:cNvSpPr>
            <a:spLocks noChangeShapeType="1"/>
          </p:cNvSpPr>
          <p:nvPr/>
        </p:nvSpPr>
        <p:spPr bwMode="auto">
          <a:xfrm>
            <a:off x="7812088" y="3860800"/>
            <a:ext cx="7921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57" name="Line 25"/>
          <p:cNvSpPr>
            <a:spLocks noChangeShapeType="1"/>
          </p:cNvSpPr>
          <p:nvPr/>
        </p:nvSpPr>
        <p:spPr bwMode="auto">
          <a:xfrm flipV="1">
            <a:off x="7812088" y="3789363"/>
            <a:ext cx="7207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8732" name="AutoShape 60"/>
          <p:cNvSpPr>
            <a:spLocks noChangeArrowheads="1"/>
          </p:cNvSpPr>
          <p:nvPr/>
        </p:nvSpPr>
        <p:spPr bwMode="auto">
          <a:xfrm>
            <a:off x="7740650" y="4868863"/>
            <a:ext cx="990600" cy="152400"/>
          </a:xfrm>
          <a:prstGeom prst="curvedDownArrow">
            <a:avLst>
              <a:gd name="adj1" fmla="val 7613"/>
              <a:gd name="adj2" fmla="val 135868"/>
              <a:gd name="adj3" fmla="val 4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Arial Black" pitchFamily="34" charset="0"/>
            </a:endParaRPr>
          </a:p>
        </p:txBody>
      </p:sp>
      <p:sp>
        <p:nvSpPr>
          <p:cNvPr id="18459" name="Line 27"/>
          <p:cNvSpPr>
            <a:spLocks noChangeShapeType="1"/>
          </p:cNvSpPr>
          <p:nvPr/>
        </p:nvSpPr>
        <p:spPr bwMode="auto">
          <a:xfrm flipH="1">
            <a:off x="1403350" y="1773238"/>
            <a:ext cx="13684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0" name="Line 28"/>
          <p:cNvSpPr>
            <a:spLocks noChangeShapeType="1"/>
          </p:cNvSpPr>
          <p:nvPr/>
        </p:nvSpPr>
        <p:spPr bwMode="auto">
          <a:xfrm flipH="1">
            <a:off x="2987675" y="1773238"/>
            <a:ext cx="504825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1" name="Line 29"/>
          <p:cNvSpPr>
            <a:spLocks noChangeShapeType="1"/>
          </p:cNvSpPr>
          <p:nvPr/>
        </p:nvSpPr>
        <p:spPr bwMode="auto">
          <a:xfrm>
            <a:off x="4859338" y="1773238"/>
            <a:ext cx="288925" cy="719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2" name="Line 30"/>
          <p:cNvSpPr>
            <a:spLocks noChangeShapeType="1"/>
          </p:cNvSpPr>
          <p:nvPr/>
        </p:nvSpPr>
        <p:spPr bwMode="auto">
          <a:xfrm>
            <a:off x="5364163" y="1773238"/>
            <a:ext cx="2087562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1042988" y="32131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3203575" y="32131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5795963" y="3284538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66" name="Line 34"/>
          <p:cNvSpPr>
            <a:spLocks noChangeShapeType="1"/>
          </p:cNvSpPr>
          <p:nvPr/>
        </p:nvSpPr>
        <p:spPr bwMode="auto">
          <a:xfrm>
            <a:off x="8243888" y="3213100"/>
            <a:ext cx="0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8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286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8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286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8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3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4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80"/>
                                        <p:tgtEl>
                                          <p:spTgt spid="286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5" dur="80"/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6" dur="80"/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80"/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8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86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8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6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8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18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8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8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2000"/>
                                        <p:tgtEl>
                                          <p:spTgt spid="2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28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18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8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8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28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2000"/>
                                        <p:tgtEl>
                                          <p:spTgt spid="18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2000"/>
                                        <p:tgtEl>
                                          <p:spTgt spid="2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1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2000"/>
                                        <p:tgtEl>
                                          <p:spTgt spid="1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2000"/>
                                        <p:tgtEl>
                                          <p:spTgt spid="2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2000"/>
                                        <p:tgtEl>
                                          <p:spTgt spid="2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2000"/>
                                        <p:tgtEl>
                                          <p:spTgt spid="2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28684" grpId="0"/>
      <p:bldP spid="28683" grpId="0"/>
      <p:bldP spid="28685" grpId="0"/>
      <p:bldP spid="28695" grpId="0"/>
      <p:bldP spid="28697" grpId="0"/>
      <p:bldP spid="28729" grpId="0" animBg="1"/>
      <p:bldP spid="28706" grpId="0"/>
      <p:bldP spid="28707" grpId="0"/>
      <p:bldP spid="28730" grpId="0" animBg="1"/>
      <p:bldP spid="2" grpId="0" animBg="1"/>
      <p:bldP spid="28704" grpId="0"/>
      <p:bldP spid="28708" grpId="0"/>
      <p:bldP spid="28709" grpId="0"/>
      <p:bldP spid="28715" grpId="0"/>
      <p:bldP spid="28711" grpId="0"/>
      <p:bldP spid="28710" grpId="0"/>
      <p:bldP spid="28699" grpId="0"/>
      <p:bldP spid="18456" grpId="0" animBg="1"/>
      <p:bldP spid="18457" grpId="0" animBg="1"/>
      <p:bldP spid="28732" grpId="0" animBg="1"/>
      <p:bldP spid="18459" grpId="0" animBg="1"/>
      <p:bldP spid="18460" grpId="0" animBg="1"/>
      <p:bldP spid="18461" grpId="0" animBg="1"/>
      <p:bldP spid="18462" grpId="0" animBg="1"/>
      <p:bldP spid="18463" grpId="0" animBg="1"/>
      <p:bldP spid="18464" grpId="0" animBg="1"/>
      <p:bldP spid="18465" grpId="0" animBg="1"/>
      <p:bldP spid="1846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600" b="1" smtClean="0">
                <a:solidFill>
                  <a:schemeClr val="folHlink"/>
                </a:solidFill>
              </a:rPr>
              <a:t>Найдите предложения </a:t>
            </a:r>
            <a:br>
              <a:rPr lang="ru-RU" sz="2600" b="1" smtClean="0">
                <a:solidFill>
                  <a:schemeClr val="folHlink"/>
                </a:solidFill>
              </a:rPr>
            </a:br>
            <a:r>
              <a:rPr lang="ru-RU" sz="2600" b="1" i="1" u="sng" smtClean="0"/>
              <a:t>с придаточными определительными</a:t>
            </a:r>
            <a:r>
              <a:rPr lang="ru-RU" sz="2600" b="1" smtClean="0">
                <a:solidFill>
                  <a:schemeClr val="folHlink"/>
                </a:solidFill>
              </a:rPr>
              <a:t>. Укажите средства связи.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Безветрие и все небо залито ровной синевой.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Мы ночевали в гостинице где уже останавливались.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В воздухе чувствовался травяной запах плывущий с полей.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О человеке к которому я направился ходят легенды.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Зазеленел листок стал пригож лесок.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Майор спросил где находится штаб.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ru-RU" sz="2400" b="1" smtClean="0"/>
              <a:t>Увидев дом  возле железной дороги я остановился.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443663" y="6237288"/>
            <a:ext cx="24495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Ответ: №2,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  <p:bldP spid="194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333375"/>
            <a:ext cx="8820150" cy="1216025"/>
          </a:xfrm>
        </p:spPr>
        <p:txBody>
          <a:bodyPr/>
          <a:lstStyle/>
          <a:p>
            <a:pPr eaLnBrk="1" hangingPunct="1"/>
            <a:r>
              <a:rPr lang="ru-RU" sz="2600" b="1" smtClean="0">
                <a:solidFill>
                  <a:schemeClr val="folHlink"/>
                </a:solidFill>
              </a:rPr>
              <a:t>Укажите сложноподчиненные предложения, </a:t>
            </a:r>
            <a:r>
              <a:rPr lang="ru-RU" sz="2600" b="1" i="1" u="sng" smtClean="0"/>
              <a:t>придаточную часть</a:t>
            </a:r>
            <a:r>
              <a:rPr lang="ru-RU" sz="2600" b="1" smtClean="0">
                <a:solidFill>
                  <a:schemeClr val="folHlink"/>
                </a:solidFill>
              </a:rPr>
              <a:t> которых </a:t>
            </a:r>
            <a:r>
              <a:rPr lang="ru-RU" sz="2600" b="1" i="1" u="sng" smtClean="0"/>
              <a:t>нельзя заменить</a:t>
            </a:r>
            <a:r>
              <a:rPr lang="ru-RU" sz="2600" b="1" smtClean="0"/>
              <a:t> </a:t>
            </a:r>
            <a:r>
              <a:rPr lang="ru-RU" sz="2600" b="1" smtClean="0">
                <a:solidFill>
                  <a:schemeClr val="folHlink"/>
                </a:solidFill>
              </a:rPr>
              <a:t>причастным оборотом.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/>
              <a:t>1) Обычаи, которые регулируют общение людей, появились давным-давно.</a:t>
            </a:r>
          </a:p>
          <a:p>
            <a:pPr eaLnBrk="1" hangingPunct="1">
              <a:lnSpc>
                <a:spcPct val="90000"/>
              </a:lnSpc>
            </a:pPr>
            <a:endParaRPr lang="ru-RU" sz="21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/>
              <a:t>2) Горький запах полыни, который был смешан с нежным ароматом цветов, разлит в воздухе.</a:t>
            </a:r>
          </a:p>
          <a:p>
            <a:pPr eaLnBrk="1" hangingPunct="1">
              <a:lnSpc>
                <a:spcPct val="90000"/>
              </a:lnSpc>
            </a:pPr>
            <a:endParaRPr lang="ru-RU" sz="21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/>
              <a:t>3) Накануне Всемирного форума по экологии группа ученых, в которую входили лауреаты Нобелевской премии, приняла манифест.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100" b="1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/>
              <a:t>4) Грибоедов в комедии «Горе от ума» поднял ту же проблему, которую потом стали разрабатывать писатели-классики.</a:t>
            </a:r>
            <a:endParaRPr lang="ru-RU" sz="2100" smtClean="0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227763" y="6237288"/>
            <a:ext cx="26654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Ответ: №3,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  <p:bldP spid="204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000" b="1" smtClean="0">
                <a:solidFill>
                  <a:schemeClr val="folHlink"/>
                </a:solidFill>
              </a:rPr>
              <a:t>Какой </a:t>
            </a:r>
            <a:r>
              <a:rPr lang="ru-RU" sz="3000" b="1" u="sng" smtClean="0"/>
              <a:t>частью речи</a:t>
            </a:r>
            <a:r>
              <a:rPr lang="ru-RU" sz="3000" b="1" smtClean="0">
                <a:solidFill>
                  <a:schemeClr val="folHlink"/>
                </a:solidFill>
              </a:rPr>
              <a:t> является </a:t>
            </a:r>
            <a:br>
              <a:rPr lang="ru-RU" sz="3000" b="1" smtClean="0">
                <a:solidFill>
                  <a:schemeClr val="folHlink"/>
                </a:solidFill>
              </a:rPr>
            </a:br>
            <a:r>
              <a:rPr lang="ru-RU" sz="3000" b="1" smtClean="0">
                <a:solidFill>
                  <a:schemeClr val="folHlink"/>
                </a:solidFill>
              </a:rPr>
              <a:t>слово ВОЗЛЕ в предложении 7?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9138"/>
            <a:ext cx="8108950" cy="1389062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buClrTx/>
              <a:buFontTx/>
              <a:buNone/>
            </a:pPr>
            <a:r>
              <a:rPr lang="ru-RU" b="1" smtClean="0"/>
              <a:t>Увидев дом возле железной дороги я остановился.</a:t>
            </a:r>
            <a:endParaRPr lang="ru-RU" smtClean="0"/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95288" y="3933825"/>
            <a:ext cx="3313112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1) местоимение;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2) наречие;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859338" y="4005263"/>
            <a:ext cx="3455987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3) частица;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4) предлог.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4427538" y="6165850"/>
            <a:ext cx="4537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800" b="1">
                <a:solidFill>
                  <a:schemeClr val="tx2"/>
                </a:solidFill>
                <a:latin typeface="Comic Sans MS" pitchFamily="66" charset="0"/>
              </a:rPr>
              <a:t>Ответ: № 4 (предлог)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  <p:bldP spid="22532" grpId="0"/>
      <p:bldP spid="22533" grpId="0"/>
      <p:bldP spid="225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1. Безветрие и все небо залито ровной синевой.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2. Мы ночевали в гостинице где уже останавливались.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3. В воздухе чувствовался травяной запах плывущий с полей.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4. О человеке к которому я направился ходят легенды.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5. Зазеленел листок стал пригож лесок.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6. Майор спросил где находится штаб.</a:t>
            </a:r>
          </a:p>
          <a:p>
            <a:pPr marL="360363" indent="-360363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b="1" smtClean="0"/>
              <a:t>7. Увидев дом  возле железной дороги я остановился.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304800"/>
            <a:ext cx="8820150" cy="1216025"/>
          </a:xfrm>
          <a:noFill/>
        </p:spPr>
        <p:txBody>
          <a:bodyPr/>
          <a:lstStyle/>
          <a:p>
            <a:pPr eaLnBrk="1" hangingPunct="1"/>
            <a:r>
              <a:rPr lang="ru-RU" sz="2600" b="1" smtClean="0">
                <a:solidFill>
                  <a:schemeClr val="folHlink"/>
                </a:solidFill>
              </a:rPr>
              <a:t>Среди предложений найдите сложное, одна из частей которого является</a:t>
            </a:r>
            <a:r>
              <a:rPr lang="ru-RU" sz="2600" b="1" smtClean="0"/>
              <a:t> </a:t>
            </a:r>
            <a:r>
              <a:rPr lang="ru-RU" sz="2600" b="1" i="1" u="sng" smtClean="0"/>
              <a:t>односоставным</a:t>
            </a:r>
            <a:r>
              <a:rPr lang="ru-RU" sz="2600" b="1" u="sng" smtClean="0"/>
              <a:t> </a:t>
            </a:r>
            <a:r>
              <a:rPr lang="ru-RU" sz="2600" b="1" i="1" u="sng" smtClean="0"/>
              <a:t>назывным</a:t>
            </a:r>
            <a:r>
              <a:rPr lang="ru-RU" sz="2600" b="1" smtClean="0"/>
              <a:t> </a:t>
            </a:r>
            <a:r>
              <a:rPr lang="ru-RU" sz="2600" b="1" smtClean="0">
                <a:solidFill>
                  <a:schemeClr val="folHlink"/>
                </a:solidFill>
              </a:rPr>
              <a:t>предложением.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4572000" y="6237288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u="sng">
                <a:solidFill>
                  <a:schemeClr val="tx2"/>
                </a:solidFill>
                <a:latin typeface="Comic Sans MS" pitchFamily="66" charset="0"/>
              </a:rPr>
              <a:t>Ответ:</a:t>
            </a: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 предложение №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  <p:bldP spid="23556" grpId="0"/>
      <p:bldP spid="2355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xfrm>
            <a:off x="179388" y="304800"/>
            <a:ext cx="8964612" cy="1216025"/>
          </a:xfrm>
          <a:noFill/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folHlink"/>
                </a:solidFill>
              </a:rPr>
              <a:t>Среди предложений найдите </a:t>
            </a:r>
            <a:r>
              <a:rPr lang="ru-RU" sz="2400" b="1" i="1" u="sng" smtClean="0">
                <a:solidFill>
                  <a:schemeClr val="tx1"/>
                </a:solidFill>
              </a:rPr>
              <a:t>сложноподчиненное с придаточным изъяснительным</a:t>
            </a:r>
            <a:r>
              <a:rPr lang="ru-RU" sz="2400" b="1" smtClean="0">
                <a:solidFill>
                  <a:schemeClr val="folHlink"/>
                </a:solidFill>
              </a:rPr>
              <a:t>. Укажите номер предложения.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63525" y="1916113"/>
            <a:ext cx="8556625" cy="4179887"/>
          </a:xfrm>
          <a:noFill/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b="1" smtClean="0"/>
              <a:t>(1)Есть ли еще поэт, которому вещи так раскрывались бы в своей красоте? (2) Именно потому Пушкин – поэт действительности. (3)Пушкин почти всегда любил то, о чем писал, и делал прекрасно все, к чему прикасался. (4) Это его чудесное свойство, которое понял Белинский.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572000" y="6237288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u="sng">
                <a:solidFill>
                  <a:schemeClr val="tx2"/>
                </a:solidFill>
                <a:latin typeface="Comic Sans MS" pitchFamily="66" charset="0"/>
              </a:rPr>
              <a:t>Ответ:</a:t>
            </a: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 предложение №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  <p:bldP spid="24582" grpId="0" build="p"/>
      <p:bldP spid="245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500" i="1" smtClean="0">
                <a:solidFill>
                  <a:schemeClr val="folHlink"/>
                </a:solidFill>
              </a:rPr>
              <a:t>В каких предложениях придаточное причины?</a:t>
            </a:r>
            <a:endParaRPr lang="ru-RU" sz="3400" i="1" smtClean="0">
              <a:solidFill>
                <a:schemeClr val="folHlink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smtClean="0"/>
              <a:t>А) Солнце светило так ярко, что всё кругом сверкало и искрилось.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smtClean="0"/>
              <a:t>Б) Я замолчал оттого, что мои глаза остановились внезапно на трёх портретах в чёрных деревянных рамах.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smtClean="0"/>
              <a:t>В) Было так темно, что Варя с трудом различала дорогу.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700" smtClean="0"/>
              <a:t>Г) Окрик показался Аксинье настолько громким, что она ничком упала на землю.</a:t>
            </a:r>
            <a:endParaRPr lang="ru-RU" sz="2600" smtClean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51275" y="6237288"/>
            <a:ext cx="5113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u="sng">
                <a:solidFill>
                  <a:schemeClr val="tx2"/>
                </a:solidFill>
                <a:latin typeface="Comic Sans MS" pitchFamily="66" charset="0"/>
              </a:rPr>
              <a:t>Ответ:</a:t>
            </a: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 предложение № Б, В, Г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  <p:bldP spid="2560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072437" cy="1223963"/>
          </a:xfrm>
        </p:spPr>
        <p:txBody>
          <a:bodyPr/>
          <a:lstStyle/>
          <a:p>
            <a:pPr eaLnBrk="1" hangingPunct="1"/>
            <a:r>
              <a:rPr lang="ru-RU" sz="3500" i="1" smtClean="0">
                <a:solidFill>
                  <a:schemeClr val="folHlink"/>
                </a:solidFill>
              </a:rPr>
              <a:t>В каком предложении придаточное цели?</a:t>
            </a:r>
            <a:endParaRPr lang="ru-RU" sz="3400" i="1" smtClean="0">
              <a:solidFill>
                <a:schemeClr val="folHlink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100" smtClean="0"/>
              <a:t>А) Молю, чтоб буря не застала, гремя в наряде боевом.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100" smtClean="0"/>
              <a:t>Б) Чтоб чем-нибудь играть от скуки, копьё стальное взял он в руки.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100" smtClean="0"/>
              <a:t>В) Метели, что ломятся в дверцы, с дороги не собьют.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100" smtClean="0"/>
              <a:t>Г) Если за день ничему не научишься, значит весь день шёл назад.</a:t>
            </a:r>
            <a:endParaRPr lang="ru-RU" smtClean="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0" y="6237288"/>
            <a:ext cx="43926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u="sng">
                <a:solidFill>
                  <a:schemeClr val="tx2"/>
                </a:solidFill>
                <a:latin typeface="Comic Sans MS" pitchFamily="66" charset="0"/>
              </a:rPr>
              <a:t>Ответ:</a:t>
            </a:r>
            <a:r>
              <a:rPr lang="ru-RU" sz="2400" b="1">
                <a:solidFill>
                  <a:schemeClr val="tx2"/>
                </a:solidFill>
                <a:latin typeface="Comic Sans MS" pitchFamily="66" charset="0"/>
              </a:rPr>
              <a:t> предложение № 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  <p:bldP spid="266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001000" cy="900113"/>
          </a:xfrm>
        </p:spPr>
        <p:txBody>
          <a:bodyPr/>
          <a:lstStyle/>
          <a:p>
            <a:pPr eaLnBrk="1" hangingPunct="1"/>
            <a:r>
              <a:rPr lang="ru-RU" sz="2600" b="1" smtClean="0">
                <a:solidFill>
                  <a:schemeClr val="folHlink"/>
                </a:solidFill>
              </a:rPr>
              <a:t>Запишите предложения. Графически объясните пунктуацию.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smtClean="0"/>
              <a:t>1) Изредк… солнечный луч прорвавшись сквозь тучи падал на отдельные березы которые вспых…вали одна за другой как золотые факелы но (тот) час гасли.</a:t>
            </a:r>
          </a:p>
          <a:p>
            <a:pPr eaLnBrk="1" hangingPunct="1">
              <a:lnSpc>
                <a:spcPct val="80000"/>
              </a:lnSpc>
            </a:pPr>
            <a:endParaRPr lang="ru-RU" sz="26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600" b="1" smtClean="0"/>
              <a:t>2) Плавающие льды попадались все чаще но (не) сплошными ма...сами а (в) виде красивых торосов пр...хотливые оч...ртания которых пр...водили в восторг людей (не) бывавших в северных морях.</a:t>
            </a:r>
            <a:endParaRPr lang="ru-RU" sz="26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Цели урока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1. Повторить виды сложных предложений.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2. Уметь различать виды сложных предложений.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3. Закрепить на практике пунктуационные особенности сложных предложений.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4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tx1"/>
                </a:solidFill>
              </a:rPr>
              <a:t>Повторим: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2060575"/>
            <a:ext cx="8001000" cy="3959225"/>
          </a:xfrm>
        </p:spPr>
        <p:txBody>
          <a:bodyPr/>
          <a:lstStyle/>
          <a:p>
            <a:pPr eaLnBrk="1" hangingPunct="1"/>
            <a:r>
              <a:rPr lang="ru-RU" smtClean="0"/>
              <a:t>Какие типы сложных предложений знаете?</a:t>
            </a:r>
          </a:p>
          <a:p>
            <a:pPr eaLnBrk="1" hangingPunct="1"/>
            <a:r>
              <a:rPr lang="ru-RU" smtClean="0"/>
              <a:t>Как определить, что это сложное предложение?</a:t>
            </a:r>
          </a:p>
          <a:p>
            <a:pPr eaLnBrk="1" hangingPunct="1"/>
            <a:r>
              <a:rPr lang="ru-RU" smtClean="0"/>
              <a:t>Как определить тип сложного предложения?</a:t>
            </a:r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400" smtClean="0"/>
              <a:t>ВИДЫ СЛОЖНЫХ ПРЕДЛОЖЕНИЙ</a:t>
            </a:r>
          </a:p>
        </p:txBody>
      </p:sp>
      <p:graphicFrame>
        <p:nvGraphicFramePr>
          <p:cNvPr id="6150" name="Organization Chart 6"/>
          <p:cNvGraphicFramePr>
            <a:graphicFrameLocks/>
          </p:cNvGraphicFramePr>
          <p:nvPr>
            <p:ph type="dgm" idx="1"/>
          </p:nvPr>
        </p:nvGraphicFramePr>
        <p:xfrm>
          <a:off x="534988" y="1717675"/>
          <a:ext cx="7993062" cy="4248150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Dgm spid="6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/>
              <a:t>Сложное бессоюзное предложение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52425" eaLnBrk="1" hangingPunct="1">
              <a:buFont typeface="Wingdings" pitchFamily="2" charset="2"/>
              <a:buNone/>
            </a:pPr>
            <a:r>
              <a:rPr lang="ru-RU" sz="2800" smtClean="0"/>
              <a:t>Примерно через два километра лес поредел, впереди замаячило светлое пространство.</a:t>
            </a:r>
          </a:p>
          <a:p>
            <a:pPr marL="0" indent="352425" eaLnBrk="1" hangingPunct="1">
              <a:buFont typeface="Wingdings" pitchFamily="2" charset="2"/>
              <a:buNone/>
            </a:pPr>
            <a:r>
              <a:rPr lang="ru-RU" sz="2800" smtClean="0"/>
              <a:t>Ярослав в недоумении примолк: то, что данное слово можно не сдержать, никак не укладывалось у него в голове.</a:t>
            </a:r>
          </a:p>
          <a:p>
            <a:pPr marL="0" indent="352425" eaLnBrk="1" hangingPunct="1">
              <a:buFont typeface="Wingdings" pitchFamily="2" charset="2"/>
              <a:buNone/>
            </a:pPr>
            <a:r>
              <a:rPr lang="ru-RU" sz="2800" smtClean="0"/>
              <a:t>Глинистая дорога разбухла – приходилось жаться к мокрым кустам.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Проверь себя.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5661025" cy="426720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1. Лесные птахи умолкли даже белки перестали носиться над головами.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2. Послышались удары топора дерево рухнуло.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mtClean="0"/>
              <a:t>3. Он поднял голову перед ним стоял незнакомец.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6156325" y="1844675"/>
            <a:ext cx="2627313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800"/>
              <a:t>1. Запятая </a:t>
            </a:r>
          </a:p>
          <a:p>
            <a:pPr marL="342900" indent="-342900"/>
            <a:endParaRPr lang="ru-RU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6227763" y="3213100"/>
            <a:ext cx="2627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800"/>
              <a:t>2. Тире</a:t>
            </a:r>
          </a:p>
          <a:p>
            <a:pPr marL="342900" indent="-342900"/>
            <a:endParaRPr lang="ru-RU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6084888" y="4292600"/>
            <a:ext cx="28432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ru-RU" sz="2800"/>
              <a:t>3. Двоеточие</a:t>
            </a:r>
          </a:p>
          <a:p>
            <a:pPr marL="342900" indent="-34290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  <p:bldP spid="9223" grpId="0"/>
      <p:bldP spid="92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/>
              <a:t>Сложносочиненное предложение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397875" cy="4267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В таком предложении простые предложения, входящие в состав сложного, соединяются сочинительными союзами.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40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u="sng" smtClean="0"/>
              <a:t>Виды сочинительных союзов: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1. Соединительные: </a:t>
            </a:r>
            <a:r>
              <a:rPr lang="ru-RU" sz="2000" b="1" smtClean="0"/>
              <a:t>И, ДА(И), НИ-НИ, ТОЖЕ,ТАКЖЕ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2. Разделительные: </a:t>
            </a:r>
            <a:r>
              <a:rPr lang="ru-RU" sz="2000" b="1" smtClean="0"/>
              <a:t>ИЛИ, ЛИБО, ТО-ТО, ТОЛИ-ТОЛИ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3. Градационные:</a:t>
            </a:r>
            <a:r>
              <a:rPr lang="ru-RU" sz="2000" smtClean="0"/>
              <a:t> </a:t>
            </a:r>
            <a:r>
              <a:rPr lang="ru-RU" sz="2000" b="1" smtClean="0"/>
              <a:t>НЕ ТОЛЬКО, НО И…, КАК, ТАК И…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4. Пояснительные:</a:t>
            </a:r>
            <a:r>
              <a:rPr lang="ru-RU" sz="2000" smtClean="0"/>
              <a:t> </a:t>
            </a:r>
            <a:r>
              <a:rPr lang="ru-RU" sz="2000" b="1" smtClean="0"/>
              <a:t>ТО ЕСТЬ, А ИМЕННО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/>
              <a:t>5. Противительно-уступительные: </a:t>
            </a:r>
            <a:r>
              <a:rPr lang="ru-RU" sz="2000" b="1" smtClean="0"/>
              <a:t>А, НО, ЗАТО,  ОДНАКО, ЖЕ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3400" smtClean="0"/>
              <a:t>Сложноподчиненные предложения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001000" cy="3189288"/>
          </a:xfrm>
        </p:spPr>
        <p:txBody>
          <a:bodyPr/>
          <a:lstStyle/>
          <a:p>
            <a:pPr marL="0" indent="35242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300" smtClean="0"/>
              <a:t>В таком предложении одно из простых предложений является главным, другое - придаточным. И от главного можно задать вопрос придаточному.</a:t>
            </a:r>
          </a:p>
          <a:p>
            <a:pPr marL="0" indent="352425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300" smtClean="0"/>
          </a:p>
          <a:p>
            <a:pPr marL="0" indent="352425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i="1" smtClean="0"/>
              <a:t>В домике этом, хотя время уже перевалило за полночь, сквозь щели закрытых ставней просвечивает огонек.</a:t>
            </a:r>
            <a:r>
              <a:rPr lang="ru-RU" sz="2800" smtClean="0"/>
              <a:t>             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268538" y="49418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2268538" y="4941888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3563938" y="49418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11188" y="4941888"/>
            <a:ext cx="80010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indent="352425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endParaRPr lang="ru-RU" sz="2800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539750" y="5373688"/>
            <a:ext cx="8001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200"/>
              <a:t>[…, (</a:t>
            </a:r>
            <a:r>
              <a:rPr lang="ru-RU" sz="3200"/>
              <a:t>хотя…</a:t>
            </a:r>
            <a:r>
              <a:rPr lang="en-US" sz="3200"/>
              <a:t> ), </a:t>
            </a:r>
            <a:r>
              <a:rPr lang="ru-RU" sz="3200"/>
              <a:t> </a:t>
            </a:r>
            <a:r>
              <a:rPr lang="en-US" sz="3200"/>
              <a:t>…]</a:t>
            </a: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74675" y="304800"/>
            <a:ext cx="8001000" cy="1108075"/>
          </a:xfrm>
        </p:spPr>
        <p:txBody>
          <a:bodyPr/>
          <a:lstStyle/>
          <a:p>
            <a:pPr eaLnBrk="1" hangingPunct="1"/>
            <a:r>
              <a:rPr lang="ru-RU" smtClean="0"/>
              <a:t>Виды подчинительных союзов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752600"/>
            <a:ext cx="8424863" cy="441325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1. Изъяснительные: </a:t>
            </a:r>
            <a:r>
              <a:rPr lang="ru-RU" sz="2000" b="1" smtClean="0"/>
              <a:t>ЧТО, ЧТОБЫ, КАК, БУДТО</a:t>
            </a:r>
            <a:endParaRPr lang="ru-RU" sz="2400" b="1" smtClean="0"/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2. Временные: </a:t>
            </a:r>
            <a:r>
              <a:rPr lang="ru-RU" sz="2000" b="1" smtClean="0"/>
              <a:t>КАК, КАК ТОЛЬКО, ПОКА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3. Причинные: </a:t>
            </a:r>
            <a:r>
              <a:rPr lang="ru-RU" sz="2000" b="1" smtClean="0"/>
              <a:t>ПОТОМУ ЧТО, ТАК КАК, ОТТОГО ЧТО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4. Цели: </a:t>
            </a:r>
            <a:r>
              <a:rPr lang="ru-RU" sz="2000" b="1" smtClean="0"/>
              <a:t>ЧТОБЫ, С ТЕМ ЧТОБЫ, ДЛЯ ТОГО ЧТОБЫ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5. Условия: </a:t>
            </a:r>
            <a:r>
              <a:rPr lang="ru-RU" sz="2000" b="1" smtClean="0"/>
              <a:t>ЕСЛИ, РАЗ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6. Сравнительные: </a:t>
            </a:r>
            <a:r>
              <a:rPr lang="ru-RU" sz="2000" b="1" smtClean="0"/>
              <a:t>(КАК) БУДТО, СЛОВНО, ТОЧНО, ЧЕМ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7. Уступительные: </a:t>
            </a:r>
            <a:r>
              <a:rPr lang="ru-RU" sz="2000" b="1" smtClean="0"/>
              <a:t>ХОТЯ, НЕСМОТРЯ НА ТО ЧТО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8. Сопоставительные: </a:t>
            </a:r>
            <a:r>
              <a:rPr lang="ru-RU" sz="2000" b="1" smtClean="0"/>
              <a:t>ЧЕМ, ТЕМ; ПО МЕРЕ ТОГО, КАК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ru-RU" sz="2400" smtClean="0"/>
              <a:t>9. Следствия: </a:t>
            </a:r>
            <a:r>
              <a:rPr lang="ru-RU" sz="2000" b="1" smtClean="0"/>
              <a:t>ТАК ЧТО</a:t>
            </a:r>
            <a:endParaRPr lang="ru-RU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242</TotalTime>
  <Words>1087</Words>
  <Application>Microsoft Office PowerPoint</Application>
  <PresentationFormat>Экран (4:3)</PresentationFormat>
  <Paragraphs>139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Verdana</vt:lpstr>
      <vt:lpstr>Arial</vt:lpstr>
      <vt:lpstr>Wingdings</vt:lpstr>
      <vt:lpstr>Calibri</vt:lpstr>
      <vt:lpstr>Arial Black</vt:lpstr>
      <vt:lpstr>Comic Sans MS</vt:lpstr>
      <vt:lpstr>Профиль</vt:lpstr>
      <vt:lpstr>СЛОЖНОЕ ПРЕДЛОЖЕНИЕ</vt:lpstr>
      <vt:lpstr>Цели урока</vt:lpstr>
      <vt:lpstr>Повторим:</vt:lpstr>
      <vt:lpstr>ВИДЫ СЛОЖНЫХ ПРЕДЛОЖЕНИЙ</vt:lpstr>
      <vt:lpstr>Сложное бессоюзное предложение </vt:lpstr>
      <vt:lpstr>Проверь себя.</vt:lpstr>
      <vt:lpstr>Сложносочиненное предложение</vt:lpstr>
      <vt:lpstr>Сложноподчиненные предложения</vt:lpstr>
      <vt:lpstr>Виды подчинительных союзов</vt:lpstr>
      <vt:lpstr>Проверь себя</vt:lpstr>
      <vt:lpstr>В И Д Ы      С П П</vt:lpstr>
      <vt:lpstr>Найдите предложения  с придаточными определительными. Укажите средства связи.</vt:lpstr>
      <vt:lpstr>Укажите сложноподчиненные предложения, придаточную часть которых нельзя заменить причастным оборотом.</vt:lpstr>
      <vt:lpstr>Какой частью речи является  слово ВОЗЛЕ в предложении 7?</vt:lpstr>
      <vt:lpstr>Среди предложений найдите сложное, одна из частей которого является односоставным назывным предложением.</vt:lpstr>
      <vt:lpstr>Среди предложений найдите сложноподчиненное с придаточным изъяснительным. Укажите номер предложения.</vt:lpstr>
      <vt:lpstr>В каких предложениях придаточное причины?</vt:lpstr>
      <vt:lpstr>В каком предложении придаточное цели?</vt:lpstr>
      <vt:lpstr>Запишите предложения. Графически объясните пунктуацию.</vt:lpstr>
    </vt:vector>
  </TitlesOfParts>
  <Company>noname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СЛОЖНОЕ ПРЕДЛОЖЕНИЕ</dc:title>
  <cp:lastModifiedBy>ant</cp:lastModifiedBy>
  <cp:revision>37</cp:revision>
  <dcterms:created xsi:type="dcterms:W3CDTF">2009-02-06T18:00:37Z</dcterms:created>
  <dcterms:modified xsi:type="dcterms:W3CDTF">2012-03-19T07:26:42Z</dcterms:modified>
</cp:coreProperties>
</file>