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2" r:id="rId7"/>
    <p:sldId id="276" r:id="rId8"/>
    <p:sldId id="274" r:id="rId9"/>
    <p:sldId id="264" r:id="rId10"/>
    <p:sldId id="265" r:id="rId11"/>
    <p:sldId id="266" r:id="rId12"/>
    <p:sldId id="269" r:id="rId13"/>
    <p:sldId id="270" r:id="rId14"/>
    <p:sldId id="279" r:id="rId15"/>
    <p:sldId id="267" r:id="rId16"/>
    <p:sldId id="268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user" initials="u" lastIdx="0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38" d="100"/>
          <a:sy n="38" d="100"/>
        </p:scale>
        <p:origin x="-75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0CEEA8-8BA4-4FFC-873B-4C25EAC78812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3C447C5-6D7F-4037-AD61-81F1D0611FAE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3C447C5-6D7F-4037-AD61-81F1D0611FAE}" type="slidenum">
              <a:rPr lang="ru-RU" smtClean="0"/>
              <a:pPr/>
              <a:t>11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Заголовок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6" name="Дата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2" name="Нижний колонтитул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7" name="Содержимое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Текст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11" name="Нижний колонтитул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Заголовок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1" name="Дата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Заголовок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25" name="Текст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8" name="Содержимое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ая соединительная линия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Заголовок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Дата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21" name="Нижний колонтитул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24" name="Нижний колонтитул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ая соединительная линия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Заголовок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14" name="Содержимое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29" name="Нижний колонтитул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Рисунок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1" name="Номер слайда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6" name="Текст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ая соединительная линия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Текст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1" name="Дата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94C7D18B-5C89-4E94-A079-E2266FA995B0}" type="datetimeFigureOut">
              <a:rPr lang="ru-RU" smtClean="0"/>
              <a:pPr/>
              <a:t>05.11.2012</a:t>
            </a:fld>
            <a:endParaRPr lang="ru-RU"/>
          </a:p>
        </p:txBody>
      </p:sp>
      <p:sp>
        <p:nvSpPr>
          <p:cNvPr id="28" name="Нижний колонтитул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1B23BBC-946B-45C2-B567-FF1303514ABB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0" name="Заголовок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9" name="Прямая соединительная линия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Прямая соединительная линия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7;&#1083;&#1086;&#1074;&#1086;%20&#1086;%20&#1087;&#1086;&#1083;&#1082;&#1091;%20&#1048;&#1075;&#1086;&#1088;&#1077;&#1074;&#1077;\Plach_YAroslavny_na_drevnerusskom.mp3" TargetMode="Externa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hyperlink" Target="http://ru.wikipedia.org/wiki/%D0%A4%D0%B0%D0%B9%D0%BB:Borodin.jpg" TargetMode="Externa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7;&#1083;&#1086;&#1074;&#1086;%20&#1086;%20&#1087;&#1086;&#1083;&#1082;&#1091;%20&#1048;&#1075;&#1086;&#1088;&#1077;&#1074;&#1077;\Knyaz_Igor_Borodin_Opera_Ariya_Igorya.mp3" TargetMode="External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audio" Target="file:///C:\Users\user\Desktop\&#1057;&#1083;&#1086;&#1074;&#1086;%20&#1086;%20&#1087;&#1086;&#1083;&#1082;&#1091;%20&#1048;&#1075;&#1086;&#1088;&#1077;&#1074;&#1077;\09_-_deistvie_1_plyaski_polovetckih_devushek.mp3" TargetMode="External"/><Relationship Id="rId4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hyperlink" Target="http://ru.wikipedia.org/wiki/%D0%A4%D0%B0%D0%B9%D0%BB:Prince_Igor_Campaign.jpg" TargetMode="Externa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hyperlink" Target="http://ru.wikipedia.org/wiki/%D0%A4%D0%B0%D0%B9%D0%BB:Favorsky1920e01.jpg" TargetMode="Externa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7" Type="http://schemas.openxmlformats.org/officeDocument/2006/relationships/image" Target="../media/image2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jpeg"/><Relationship Id="rId4" Type="http://schemas.openxmlformats.org/officeDocument/2006/relationships/image" Target="../media/image26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hyperlink" Target="http://ru.wikipedia.org/wiki/%D0%A4%D0%B0%D0%B9%D0%BB:Wiktor_Michajlowitsch_Wassnezow_003.jpg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381000" y="285728"/>
            <a:ext cx="8458200" cy="1143008"/>
          </a:xfrm>
        </p:spPr>
        <p:txBody>
          <a:bodyPr>
            <a:noAutofit/>
          </a:bodyPr>
          <a:lstStyle/>
          <a:p>
            <a:pPr algn="ctr"/>
            <a:r>
              <a:rPr lang="ru-RU" sz="4000" b="1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Интегрированный урок по МХК</a:t>
            </a:r>
            <a:endParaRPr lang="ru-RU" sz="4000" b="1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00034" y="1928802"/>
            <a:ext cx="8143932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36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«Слово о полку Игореве» в литературе, музыке и живописи.</a:t>
            </a:r>
            <a:endParaRPr lang="ru-RU" sz="36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6" name="Заголовок 5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cap="none" dirty="0" smtClean="0">
                <a:ln w="18000">
                  <a:solidFill>
                    <a:schemeClr val="accent2">
                      <a:satMod val="140000"/>
                    </a:schemeClr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«Слово» в литературе.</a:t>
            </a:r>
            <a:endParaRPr lang="ru-RU" b="1" cap="none" dirty="0">
              <a:ln w="18000">
                <a:solidFill>
                  <a:schemeClr val="accent2">
                    <a:satMod val="140000"/>
                  </a:schemeClr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«Слово о полку Игореве» стало живым явлением не только литературы древней, но и новой –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XIX- XX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веков. С удивительным искусством использованы образы «Слова» в  поэзии Радищева в «Песнях, петых на состязаниях в честь древним славянским божествам», В. Жуковского в «Певце во стане русских воинов», А. С. Пушкина в поэме «Руслан и Людмила», К. Рылеева в стихах «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Боян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», «Владимир Святой», «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Рогнеда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», в драме-сказке Островского «Снегурочка», в стихах о России А. Блока, в повести Б. Лавренёва «Кровавый узел», также «Слово» звучит  в стихах Прокофьева, Тычины, Рыльского, Бажана и многих других.</a:t>
            </a:r>
          </a:p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«Слово о полку Игореве» переводили многие художники слова: Жуковский, Майков, </a:t>
            </a:r>
            <a:r>
              <a:rPr lang="ru-RU" b="1" spc="50" dirty="0" err="1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Мей</a:t>
            </a: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, Бальмонт, Заболоцкий.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>
    <p:wedg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Плач Ярославны</a:t>
            </a:r>
            <a:endParaRPr lang="ru-RU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pic>
        <p:nvPicPr>
          <p:cNvPr id="5" name="Содержимое 4" descr="748b99272396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642910" y="1571612"/>
            <a:ext cx="3286147" cy="450851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6" name="Рисунок 5" descr="5853e9ee0eb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14876" y="1571612"/>
            <a:ext cx="3429024" cy="449103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7" name="Plach_YAroslavny_na_drevnerusskom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5"/>
          <a:stretch>
            <a:fillRect/>
          </a:stretch>
        </p:blipFill>
        <p:spPr>
          <a:xfrm>
            <a:off x="8572528" y="6286520"/>
            <a:ext cx="304800" cy="2952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28728" y="6286520"/>
            <a:ext cx="10355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err="1" smtClean="0"/>
              <a:t>Боян</a:t>
            </a:r>
            <a:endParaRPr lang="ru-RU" b="1" i="1" dirty="0"/>
          </a:p>
        </p:txBody>
      </p:sp>
      <p:sp>
        <p:nvSpPr>
          <p:cNvPr id="9" name="TextBox 8"/>
          <p:cNvSpPr txBox="1"/>
          <p:nvPr/>
        </p:nvSpPr>
        <p:spPr>
          <a:xfrm>
            <a:off x="5786446" y="6286520"/>
            <a:ext cx="171451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/>
              <a:t>Ярославна</a:t>
            </a:r>
            <a:endParaRPr lang="ru-RU" b="1" i="1" dirty="0"/>
          </a:p>
        </p:txBody>
      </p:sp>
    </p:spTree>
  </p:cSld>
  <p:clrMapOvr>
    <a:masterClrMapping/>
  </p:clrMapOvr>
  <p:transition>
    <p:dissolv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55" presetClass="entr" presetSubtype="0" fill="hold" nodeType="afterEffect">
                                  <p:stCondLst>
                                    <p:cond delay="62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35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cap="none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«Слово» в музыке.</a:t>
            </a:r>
            <a:endParaRPr lang="ru-RU" b="1" cap="none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750715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5" name="Содержимое 4" descr="http://upload.wikimedia.org/wikipedia/commons/thumb/7/70/Borodin.jpg/120px-Borodin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57158" y="1428736"/>
            <a:ext cx="2643206" cy="33940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6"/>
          <p:cNvSpPr txBox="1"/>
          <p:nvPr/>
        </p:nvSpPr>
        <p:spPr>
          <a:xfrm>
            <a:off x="642910" y="5000636"/>
            <a:ext cx="214314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А.П.Бородин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14678" y="1285860"/>
            <a:ext cx="5143536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«Первоклассный химик, которому  многим обязана химия…»</a:t>
            </a:r>
          </a:p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«Равно могуч и талантлив как  в симфонии, так и в опере, и в романсе».</a:t>
            </a:r>
          </a:p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«Основатель, охранитель, поборник женских врачебных курсов, опора и друг учащихся».</a:t>
            </a:r>
          </a:p>
          <a:p>
            <a:r>
              <a:rPr lang="ru-RU" sz="2000" b="1" dirty="0" smtClean="0">
                <a:ln w="10541" cmpd="sng">
                  <a:solidFill>
                    <a:srgbClr val="7D7D7D">
                      <a:tint val="100000"/>
                      <a:shade val="100000"/>
                      <a:satMod val="110000"/>
                    </a:srgbClr>
                  </a:solidFill>
                  <a:prstDash val="solid"/>
                </a:ln>
                <a:gradFill>
                  <a:gsLst>
                    <a:gs pos="0">
                      <a:srgbClr val="FFFFFF">
                        <a:tint val="40000"/>
                        <a:satMod val="250000"/>
                      </a:srgbClr>
                    </a:gs>
                    <a:gs pos="9000">
                      <a:srgbClr val="FFFFFF">
                        <a:tint val="52000"/>
                        <a:satMod val="300000"/>
                      </a:srgbClr>
                    </a:gs>
                    <a:gs pos="50000">
                      <a:srgbClr val="FFFFFF">
                        <a:shade val="20000"/>
                        <a:satMod val="300000"/>
                      </a:srgbClr>
                    </a:gs>
                    <a:gs pos="79000">
                      <a:srgbClr val="FFFFFF">
                        <a:tint val="52000"/>
                        <a:satMod val="300000"/>
                      </a:srgbClr>
                    </a:gs>
                    <a:gs pos="100000">
                      <a:srgbClr val="FFFFFF">
                        <a:tint val="40000"/>
                        <a:satMod val="250000"/>
                      </a:srgbClr>
                    </a:gs>
                  </a:gsLst>
                  <a:lin ang="5400000"/>
                </a:gradFill>
              </a:rPr>
              <a:t>    Так говорили современники,  Д.И. Менделеев, В.В. Стасов и первые  русские женщины-врачи об одном и том же человеке – об Александре Порфирьевиче Бородине, который был и гениальным композитором, и одним из создателей органической химии, и выдающимся педагогом.</a:t>
            </a:r>
            <a:endParaRPr lang="ru-RU" sz="2000" b="1" dirty="0">
              <a:ln w="10541" cmpd="sng">
                <a:solidFill>
                  <a:srgbClr val="7D7D7D">
                    <a:tint val="100000"/>
                    <a:shade val="100000"/>
                    <a:satMod val="110000"/>
                  </a:srgbClr>
                </a:solidFill>
                <a:prstDash val="solid"/>
              </a:ln>
              <a:gradFill>
                <a:gsLst>
                  <a:gs pos="0">
                    <a:srgbClr val="FFFFFF">
                      <a:tint val="40000"/>
                      <a:satMod val="250000"/>
                    </a:srgbClr>
                  </a:gs>
                  <a:gs pos="9000">
                    <a:srgbClr val="FFFFFF">
                      <a:tint val="52000"/>
                      <a:satMod val="300000"/>
                    </a:srgbClr>
                  </a:gs>
                  <a:gs pos="50000">
                    <a:srgbClr val="FFFFFF">
                      <a:shade val="20000"/>
                      <a:satMod val="300000"/>
                    </a:srgbClr>
                  </a:gs>
                  <a:gs pos="79000">
                    <a:srgbClr val="FFFFFF">
                      <a:tint val="52000"/>
                      <a:satMod val="300000"/>
                    </a:srgbClr>
                  </a:gs>
                  <a:gs pos="100000">
                    <a:srgbClr val="FFFFFF">
                      <a:tint val="40000"/>
                      <a:satMod val="250000"/>
                    </a:srgbClr>
                  </a:gs>
                </a:gsLst>
                <a:lin ang="5400000"/>
              </a:gra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86800" cy="838200"/>
          </a:xfrm>
        </p:spPr>
        <p:txBody>
          <a:bodyPr/>
          <a:lstStyle/>
          <a:p>
            <a:pPr algn="ctr"/>
            <a:r>
              <a:rPr lang="ru-RU" b="1" cap="none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Опера «Князь Игорь»</a:t>
            </a:r>
            <a:endParaRPr lang="ru-RU" b="1" cap="none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355831" y="2967335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ru-RU" sz="54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Рисунок 5" descr="_announcements_26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472" y="1643050"/>
            <a:ext cx="4429156" cy="3357586"/>
          </a:xfrm>
          <a:prstGeom prst="rect">
            <a:avLst/>
          </a:prstGeom>
        </p:spPr>
      </p:pic>
      <p:pic>
        <p:nvPicPr>
          <p:cNvPr id="7" name="Knyaz_Igor_Borodin_Opera_Ariya_Igory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4"/>
          <a:stretch>
            <a:fillRect/>
          </a:stretch>
        </p:blipFill>
        <p:spPr>
          <a:xfrm>
            <a:off x="8839200" y="6429396"/>
            <a:ext cx="304800" cy="3048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786447" y="1714488"/>
            <a:ext cx="3000396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«Князь Игорь» - опера А. Бородина в  4 действиях с прологом, либретто композитора на основе сценария В. Стасова по «Слову о полку Игореве». Закончена Н. Римским-Корсаковым и А. Глазуновым.</a:t>
            </a:r>
          </a:p>
          <a:p>
            <a:r>
              <a:rPr lang="ru-RU" dirty="0" smtClean="0"/>
              <a:t> 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0" y="5143512"/>
            <a:ext cx="564357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000" dirty="0" smtClean="0"/>
              <a:t>Центральным образом оперы является </a:t>
            </a:r>
          </a:p>
          <a:p>
            <a:pPr algn="ctr"/>
            <a:r>
              <a:rPr lang="ru-RU" sz="2000" dirty="0" smtClean="0"/>
              <a:t>образ князя Игоря</a:t>
            </a:r>
            <a:r>
              <a:rPr lang="ru-RU" dirty="0" smtClean="0"/>
              <a:t>.</a:t>
            </a:r>
            <a:endParaRPr lang="ru-RU" dirty="0"/>
          </a:p>
        </p:txBody>
      </p:sp>
      <p:sp>
        <p:nvSpPr>
          <p:cNvPr id="10" name="Содержимое 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0528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audi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52548"/>
          </a:xfrm>
        </p:spPr>
        <p:txBody>
          <a:bodyPr/>
          <a:lstStyle/>
          <a:p>
            <a:pPr algn="ctr"/>
            <a:r>
              <a:rPr lang="ru-RU" b="1" cap="none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Половецкие пляски</a:t>
            </a:r>
            <a:endParaRPr lang="ru-RU" b="1" cap="none" dirty="0">
              <a:ln w="18000">
                <a:solidFill>
                  <a:srgbClr val="FF0000"/>
                </a:solidFill>
                <a:prstDash val="solid"/>
                <a:miter lim="800000"/>
              </a:ln>
              <a:noFill/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pic>
        <p:nvPicPr>
          <p:cNvPr id="6" name="09_-_deistvie_1_plyaski_polovetckih_devushek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3"/>
          <a:stretch>
            <a:fillRect/>
          </a:stretch>
        </p:blipFill>
        <p:spPr>
          <a:xfrm>
            <a:off x="8501090" y="6286520"/>
            <a:ext cx="304800" cy="304800"/>
          </a:xfrm>
          <a:prstGeom prst="rect">
            <a:avLst/>
          </a:prstGeom>
        </p:spPr>
      </p:pic>
      <p:pic>
        <p:nvPicPr>
          <p:cNvPr id="7" name="Содержимое 6" descr="img_1282241268.jpg"/>
          <p:cNvPicPr>
            <a:picLocks noGrp="1" noChangeAspect="1"/>
          </p:cNvPicPr>
          <p:nvPr>
            <p:ph idx="1"/>
          </p:nvPr>
        </p:nvPicPr>
        <p:blipFill>
          <a:blip r:embed="rId4"/>
          <a:stretch>
            <a:fillRect/>
          </a:stretch>
        </p:blipFill>
        <p:spPr>
          <a:xfrm>
            <a:off x="1251605" y="1554163"/>
            <a:ext cx="6793189" cy="452596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numSld="3">
                <p:cTn id="7" fill="hold" display="0">
                  <p:stCondLst>
                    <p:cond delay="indefinite"/>
                  </p:stCondLst>
                  <p:endCondLst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52548"/>
          </a:xfrm>
        </p:spPr>
        <p:txBody>
          <a:bodyPr/>
          <a:lstStyle/>
          <a:p>
            <a:pPr algn="ctr"/>
            <a:r>
              <a:rPr lang="ru-RU" b="1" cap="none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Половецкие пляски</a:t>
            </a:r>
            <a:endParaRPr lang="ru-RU" dirty="0"/>
          </a:p>
        </p:txBody>
      </p:sp>
      <p:pic>
        <p:nvPicPr>
          <p:cNvPr id="4" name="Содержимое 3" descr="512ce9d8c1501f118e94c3a70a4ffc0e-1887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605" y="1554163"/>
            <a:ext cx="6793189" cy="452596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blinds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04800" y="142852"/>
            <a:ext cx="8686800" cy="1152548"/>
          </a:xfrm>
        </p:spPr>
        <p:txBody>
          <a:bodyPr/>
          <a:lstStyle/>
          <a:p>
            <a:pPr algn="ctr"/>
            <a:r>
              <a:rPr lang="ru-RU" b="1" cap="none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noFill/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Половецкие пляски</a:t>
            </a:r>
            <a:endParaRPr lang="ru-RU" dirty="0"/>
          </a:p>
        </p:txBody>
      </p:sp>
      <p:pic>
        <p:nvPicPr>
          <p:cNvPr id="4" name="Содержимое 3" descr="2половецкие пляски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251605" y="1554163"/>
            <a:ext cx="6793189" cy="4525962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85720" y="357166"/>
            <a:ext cx="8686800" cy="838200"/>
          </a:xfrm>
        </p:spPr>
        <p:txBody>
          <a:bodyPr/>
          <a:lstStyle/>
          <a:p>
            <a:pPr algn="ctr"/>
            <a:r>
              <a:rPr lang="ru-RU" dirty="0" smtClean="0"/>
              <a:t>«Слово» в живописи</a:t>
            </a:r>
            <a:endParaRPr lang="ru-RU" dirty="0"/>
          </a:p>
        </p:txBody>
      </p:sp>
      <p:pic>
        <p:nvPicPr>
          <p:cNvPr id="5" name="Содержимое 4" descr="Стены Путивля. Илья Глазунов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643570" y="1142984"/>
            <a:ext cx="3036002" cy="2571768"/>
          </a:xfrm>
        </p:spPr>
      </p:pic>
      <p:pic>
        <p:nvPicPr>
          <p:cNvPr id="6" name="Рисунок 5" descr="Двор Галицкого.Илья Глазунов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4000496" y="3786190"/>
            <a:ext cx="3357586" cy="2670242"/>
          </a:xfrm>
          <a:prstGeom prst="rect">
            <a:avLst/>
          </a:prstGeom>
        </p:spPr>
      </p:pic>
      <p:pic>
        <p:nvPicPr>
          <p:cNvPr id="7" name="Рисунок 6" descr="Затмение солнца. Илья Глазунов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1142984"/>
            <a:ext cx="3357586" cy="257176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428596" y="3643314"/>
            <a:ext cx="30718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Эскиз к декорации «Затмение солнца» Илья Глазунов</a:t>
            </a:r>
            <a:endParaRPr lang="ru-RU" dirty="0"/>
          </a:p>
        </p:txBody>
      </p:sp>
      <p:sp>
        <p:nvSpPr>
          <p:cNvPr id="9" name="TextBox 8"/>
          <p:cNvSpPr txBox="1"/>
          <p:nvPr/>
        </p:nvSpPr>
        <p:spPr>
          <a:xfrm>
            <a:off x="4143373" y="1571612"/>
            <a:ext cx="135732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Эскиз к декорации «Стены Путивля» Илья Глазунов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7429520" y="3786190"/>
            <a:ext cx="157160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Эскиз к декорации «Двор Галицкого» Илья Глазунов</a:t>
            </a:r>
            <a:endParaRPr lang="ru-RU" dirty="0"/>
          </a:p>
        </p:txBody>
      </p:sp>
      <p:pic>
        <p:nvPicPr>
          <p:cNvPr id="11" name="Рисунок 10" descr="http://upload.wikimedia.org/wikipedia/commons/thumb/d/df/Prince_Igor_Campaign.jpg/320px-Prince_Igor_Campaign.jpg">
            <a:hlinkClick r:id="rId5"/>
          </p:cNvPr>
          <p:cNvPicPr/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500034" y="4500570"/>
            <a:ext cx="3048000" cy="17275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642910" y="6215082"/>
            <a:ext cx="335758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Эскиз к декорации «Поход Игоря» Н.К. Рерих</a:t>
            </a:r>
            <a:endParaRPr lang="ru-RU" dirty="0"/>
          </a:p>
        </p:txBody>
      </p:sp>
    </p:spTree>
  </p:cSld>
  <p:clrMapOvr>
    <a:masterClrMapping/>
  </p:clrMapOvr>
  <p:transition>
    <p:blinds dir="vert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sz="4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В.А.</a:t>
            </a:r>
            <a:r>
              <a:rPr lang="ru-RU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 </a:t>
            </a:r>
            <a:r>
              <a:rPr lang="ru-RU" sz="4000" b="1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Фаворский</a:t>
            </a:r>
            <a:endParaRPr lang="ru-RU" sz="4000" b="1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pic>
        <p:nvPicPr>
          <p:cNvPr id="4" name="Содержимое 3" descr="http://upload.wikimedia.org/wikipedia/commons/thumb/d/df/Favorsky1920e01.jpg/200px-Favorsky1920e01.jpg">
            <a:hlinkClick r:id="rId2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714348" y="1714488"/>
            <a:ext cx="3238520" cy="4143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4857752" y="1142984"/>
            <a:ext cx="385765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       Владимир Андреевич Фаворский(15 марта 1886 – 29 декабря 1964) – русский, советский художник, мастер ксилографии и книжной графики, искусствовед, сценограф, живописец-монументалист, педагог и теоретик изобразительного искусства. Действительный член Академии художеств СССР. Народный художник СССР.</a:t>
            </a:r>
          </a:p>
          <a:p>
            <a:r>
              <a:rPr lang="ru-RU" sz="2000" dirty="0" smtClean="0"/>
              <a:t>      В художественном наследии Фаворского большое место занимают иллюстрации к «Слову о полку Игореве», за которые был удостоен Ленинской премии.</a:t>
            </a:r>
            <a:endParaRPr lang="ru-RU" sz="2000" dirty="0"/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Гравюры В. А. Фаворского</a:t>
            </a:r>
            <a:endParaRPr lang="ru-RU" dirty="0"/>
          </a:p>
        </p:txBody>
      </p:sp>
      <p:pic>
        <p:nvPicPr>
          <p:cNvPr id="4" name="Содержимое 3" descr="000002.jpg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428596" y="1500174"/>
            <a:ext cx="2571768" cy="3500462"/>
          </a:xfrm>
        </p:spPr>
      </p:pic>
      <p:pic>
        <p:nvPicPr>
          <p:cNvPr id="5" name="Рисунок 4" descr="2f82f4a596bc6c982ba70c8ad42050b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285852" y="4143380"/>
            <a:ext cx="2786082" cy="2714620"/>
          </a:xfrm>
          <a:prstGeom prst="rect">
            <a:avLst/>
          </a:prstGeom>
        </p:spPr>
      </p:pic>
      <p:pic>
        <p:nvPicPr>
          <p:cNvPr id="6" name="Рисунок 5" descr="000337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43306" y="1500174"/>
            <a:ext cx="2643206" cy="3428976"/>
          </a:xfrm>
          <a:prstGeom prst="rect">
            <a:avLst/>
          </a:prstGeom>
        </p:spPr>
      </p:pic>
      <p:pic>
        <p:nvPicPr>
          <p:cNvPr id="7" name="Рисунок 6" descr="5331.jp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72198" y="4000504"/>
            <a:ext cx="2498718" cy="2624138"/>
          </a:xfrm>
          <a:prstGeom prst="rect">
            <a:avLst/>
          </a:prstGeom>
        </p:spPr>
      </p:pic>
      <p:pic>
        <p:nvPicPr>
          <p:cNvPr id="8" name="Рисунок 7" descr="Zolotoe_slovo.jp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929454" y="1428736"/>
            <a:ext cx="1928826" cy="2562223"/>
          </a:xfrm>
          <a:prstGeom prst="rect">
            <a:avLst/>
          </a:prstGeom>
        </p:spPr>
      </p:pic>
    </p:spTree>
  </p:cSld>
  <p:clrMapOvr>
    <a:masterClrMapping/>
  </p:clrMapOvr>
  <p:transition>
    <p:wheel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И. И. Голиков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86116" y="1214422"/>
            <a:ext cx="5705484" cy="5143536"/>
          </a:xfrm>
        </p:spPr>
        <p:txBody>
          <a:bodyPr>
            <a:normAutofit fontScale="77500" lnSpcReduction="20000"/>
          </a:bodyPr>
          <a:lstStyle/>
          <a:p>
            <a:pPr>
              <a:buNone/>
            </a:pPr>
            <a:r>
              <a:rPr lang="ru-RU" dirty="0" smtClean="0"/>
              <a:t>            Иван Иванович Голиков(25 декабря1886 – 31 марта 1937) – русский, советский художник, мастер палехской миниатюры, заслуженный деятель искусств РСФСР. Учился и работал в иконописных мастерских с. Палех, Москвы и Петербурга, затем преподавал в Палехском художественном училище.</a:t>
            </a:r>
          </a:p>
          <a:p>
            <a:pPr>
              <a:buNone/>
            </a:pPr>
            <a:r>
              <a:rPr lang="ru-RU" dirty="0" smtClean="0"/>
              <a:t>             Создатель оригинального стиля миниатюрной живописи темперой на лаковых изделиях, ему принадлежат декоративные панно и книжные иллюстрации темперой. Особенно удачно им выполнены иллюстрации к «Слову о полку Игореве».</a:t>
            </a:r>
            <a:endParaRPr lang="ru-RU" dirty="0"/>
          </a:p>
        </p:txBody>
      </p:sp>
      <p:pic>
        <p:nvPicPr>
          <p:cNvPr id="4" name="Рисунок 3" descr="C:\Users\user\Pictures\портрет Голикова.jpg"/>
          <p:cNvPicPr/>
          <p:nvPr/>
        </p:nvPicPr>
        <p:blipFill>
          <a:blip r:embed="rId2"/>
          <a:srcRect l="6713" t="14706" r="50694" b="40161"/>
          <a:stretch>
            <a:fillRect/>
          </a:stretch>
        </p:blipFill>
        <p:spPr bwMode="auto">
          <a:xfrm>
            <a:off x="357158" y="1500174"/>
            <a:ext cx="2928958" cy="28575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wheel spokes="3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Иллюстрации И. И. Голикова</a:t>
            </a:r>
            <a:endParaRPr lang="ru-RU" dirty="0"/>
          </a:p>
        </p:txBody>
      </p:sp>
      <p:pic>
        <p:nvPicPr>
          <p:cNvPr id="4" name="Содержимое 3" descr="igor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720" y="1285860"/>
            <a:ext cx="2214578" cy="3357586"/>
          </a:xfrm>
        </p:spPr>
      </p:pic>
      <p:pic>
        <p:nvPicPr>
          <p:cNvPr id="7" name="Рисунок 6" descr="ca7839fde5ea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14612" y="1357298"/>
            <a:ext cx="2286016" cy="3357586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4282" y="4786322"/>
            <a:ext cx="221457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err="1" smtClean="0"/>
              <a:t>Боян</a:t>
            </a:r>
            <a:r>
              <a:rPr lang="ru-RU" dirty="0" smtClean="0"/>
              <a:t>, Игорь и Ярославна</a:t>
            </a:r>
            <a:endParaRPr lang="ru-RU" dirty="0"/>
          </a:p>
        </p:txBody>
      </p:sp>
      <p:sp>
        <p:nvSpPr>
          <p:cNvPr id="10" name="TextBox 9"/>
          <p:cNvSpPr txBox="1"/>
          <p:nvPr/>
        </p:nvSpPr>
        <p:spPr>
          <a:xfrm>
            <a:off x="2857488" y="4714884"/>
            <a:ext cx="20717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Затмение солнца</a:t>
            </a:r>
            <a:endParaRPr lang="ru-RU" dirty="0"/>
          </a:p>
        </p:txBody>
      </p:sp>
      <p:pic>
        <p:nvPicPr>
          <p:cNvPr id="8" name="Содержимое 3" descr="igorpoho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72066" y="1285860"/>
            <a:ext cx="3929090" cy="2643206"/>
          </a:xfrm>
          <a:prstGeom prst="rect">
            <a:avLst/>
          </a:prstGeom>
        </p:spPr>
      </p:pic>
      <p:pic>
        <p:nvPicPr>
          <p:cNvPr id="11" name="Рисунок 10" descr="igor_vsev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143504" y="4143380"/>
            <a:ext cx="3786214" cy="2571744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6072198" y="3857628"/>
            <a:ext cx="7719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Поход</a:t>
            </a:r>
            <a:endParaRPr lang="ru-RU" dirty="0"/>
          </a:p>
        </p:txBody>
      </p:sp>
      <p:sp>
        <p:nvSpPr>
          <p:cNvPr id="14" name="TextBox 13"/>
          <p:cNvSpPr txBox="1"/>
          <p:nvPr/>
        </p:nvSpPr>
        <p:spPr>
          <a:xfrm>
            <a:off x="1714481" y="6286520"/>
            <a:ext cx="321471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Встреча Игоря с  Всеволодом</a:t>
            </a:r>
            <a:endParaRPr lang="ru-RU" dirty="0"/>
          </a:p>
        </p:txBody>
      </p:sp>
    </p:spTree>
  </p:cSld>
  <p:clrMapOvr>
    <a:masterClrMapping/>
  </p:clrMapOvr>
  <p:transition>
    <p:checker dir="vert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Иллюстрации И. И. Голикова</a:t>
            </a:r>
            <a:endParaRPr lang="ru-RU" dirty="0"/>
          </a:p>
        </p:txBody>
      </p:sp>
      <p:pic>
        <p:nvPicPr>
          <p:cNvPr id="4" name="Содержимое 3" descr="0874bc8253c6t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596" y="1214422"/>
            <a:ext cx="3500462" cy="2428892"/>
          </a:xfrm>
        </p:spPr>
      </p:pic>
      <p:sp>
        <p:nvSpPr>
          <p:cNvPr id="7" name="TextBox 6"/>
          <p:cNvSpPr txBox="1"/>
          <p:nvPr/>
        </p:nvSpPr>
        <p:spPr>
          <a:xfrm>
            <a:off x="857224" y="4143380"/>
            <a:ext cx="292895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Битва</a:t>
            </a:r>
            <a:endParaRPr lang="ru-RU" dirty="0"/>
          </a:p>
        </p:txBody>
      </p:sp>
      <p:pic>
        <p:nvPicPr>
          <p:cNvPr id="8" name="Содержимое 3" descr="igorson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48" y="1142984"/>
            <a:ext cx="2143140" cy="342902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4286248" y="4643446"/>
            <a:ext cx="22860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Святослав рассказывает о своем сне</a:t>
            </a:r>
            <a:endParaRPr lang="ru-RU" dirty="0"/>
          </a:p>
        </p:txBody>
      </p:sp>
      <p:pic>
        <p:nvPicPr>
          <p:cNvPr id="11" name="Рисунок 10" descr="igorplach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29454" y="1214422"/>
            <a:ext cx="1785950" cy="3286148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7000892" y="4643446"/>
            <a:ext cx="19288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Плач Ярославны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В. М. Васнецов</a:t>
            </a:r>
            <a:endParaRPr lang="ru-RU" dirty="0"/>
          </a:p>
        </p:txBody>
      </p:sp>
      <p:pic>
        <p:nvPicPr>
          <p:cNvPr id="4" name="Содержимое 3" descr="Автопортрет. 1873">
            <a:hlinkClick r:id="rId2" tooltip="&quot;Автопортрет. 1873&quot;"/>
          </p:cNvPr>
          <p:cNvPicPr>
            <a:picLocks noGrp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500034" y="1643050"/>
            <a:ext cx="3429024" cy="4164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4357685" y="1571612"/>
            <a:ext cx="4000529" cy="4678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Виктор Михайлович Васнецов(15 мая 1848 – 23 июля 1926) – русский художник и архитектор, мастер живописи на исторические и фольклорные сюжеты.</a:t>
            </a:r>
          </a:p>
          <a:p>
            <a:r>
              <a:rPr lang="ru-RU" sz="2000" dirty="0" smtClean="0"/>
              <a:t>Одно из главных направлений в его творчестве – былинно-историческое: «Витязь на распутье», «Богатыри», «Царь Иван Васильевич Грозный». Особенно знаменита картина В. М. Васнецова «После побоища Игоря </a:t>
            </a:r>
            <a:r>
              <a:rPr lang="ru-RU" sz="2000" dirty="0" err="1" smtClean="0"/>
              <a:t>Святославича</a:t>
            </a:r>
            <a:r>
              <a:rPr lang="ru-RU" sz="2000" dirty="0" smtClean="0"/>
              <a:t> с половцами».</a:t>
            </a:r>
          </a:p>
          <a:p>
            <a:endParaRPr lang="ru-RU" dirty="0"/>
          </a:p>
        </p:txBody>
      </p:sp>
    </p:spTree>
  </p:cSld>
  <p:clrMapOvr>
    <a:masterClrMapping/>
  </p:clrMapOvr>
  <p:transition>
    <p:zo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/>
              <a:t>В. М. Васнецов</a:t>
            </a:r>
            <a:endParaRPr lang="ru-RU" dirty="0"/>
          </a:p>
        </p:txBody>
      </p:sp>
      <p:pic>
        <p:nvPicPr>
          <p:cNvPr id="5" name="Содержимое 4" descr="Vasneccov_Posle_poboischa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14480" y="1928802"/>
            <a:ext cx="6572296" cy="4429156"/>
          </a:xfrm>
        </p:spPr>
      </p:pic>
      <p:sp>
        <p:nvSpPr>
          <p:cNvPr id="6" name="TextBox 5"/>
          <p:cNvSpPr txBox="1"/>
          <p:nvPr/>
        </p:nvSpPr>
        <p:spPr>
          <a:xfrm>
            <a:off x="1643042" y="6429396"/>
            <a:ext cx="6572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/>
              <a:t>После побоища Игоря </a:t>
            </a:r>
            <a:r>
              <a:rPr lang="ru-RU" dirty="0" err="1" smtClean="0"/>
              <a:t>Святославича</a:t>
            </a:r>
            <a:r>
              <a:rPr lang="ru-RU" dirty="0" smtClean="0"/>
              <a:t> с половцами</a:t>
            </a:r>
            <a:endParaRPr lang="ru-RU" dirty="0"/>
          </a:p>
        </p:txBody>
      </p:sp>
      <p:sp>
        <p:nvSpPr>
          <p:cNvPr id="8" name="TextBox 7"/>
          <p:cNvSpPr txBox="1"/>
          <p:nvPr/>
        </p:nvSpPr>
        <p:spPr>
          <a:xfrm>
            <a:off x="214282" y="1000108"/>
            <a:ext cx="385765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Пали полки Игоревы. </a:t>
            </a:r>
          </a:p>
          <a:p>
            <a:r>
              <a:rPr lang="ru-RU" dirty="0" smtClean="0"/>
              <a:t>Тут кровавого вина недостало,</a:t>
            </a:r>
          </a:p>
          <a:p>
            <a:r>
              <a:rPr lang="ru-RU" dirty="0" smtClean="0"/>
              <a:t>Тут пир окончили храбрые русские, </a:t>
            </a:r>
          </a:p>
          <a:p>
            <a:r>
              <a:rPr lang="ru-RU" dirty="0" smtClean="0"/>
              <a:t>Сватов напоили и сами полегли</a:t>
            </a:r>
          </a:p>
          <a:p>
            <a:r>
              <a:rPr lang="ru-RU" dirty="0" smtClean="0"/>
              <a:t>За землю Русскую.</a:t>
            </a:r>
            <a:endParaRPr lang="ru-RU" dirty="0"/>
          </a:p>
        </p:txBody>
      </p:sp>
    </p:spTree>
  </p:cSld>
  <p:clrMapOvr>
    <a:masterClrMapping/>
  </p:clrMapOvr>
  <p:transition>
    <p:zoom dir="in"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Трек">
  <a:themeElements>
    <a:clrScheme name="Трек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Трек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Трек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691</TotalTime>
  <Words>668</Words>
  <Application>Microsoft Office PowerPoint</Application>
  <PresentationFormat>Экран (4:3)</PresentationFormat>
  <Paragraphs>54</Paragraphs>
  <Slides>16</Slides>
  <Notes>1</Notes>
  <HiddenSlides>0</HiddenSlides>
  <MMClips>3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Трек</vt:lpstr>
      <vt:lpstr>Слайд 1</vt:lpstr>
      <vt:lpstr>«Слово» в литературе.</vt:lpstr>
      <vt:lpstr>Плач Ярославны</vt:lpstr>
      <vt:lpstr>«Слово» в музыке.</vt:lpstr>
      <vt:lpstr>Опера «Князь Игорь»</vt:lpstr>
      <vt:lpstr>Половецкие пляски</vt:lpstr>
      <vt:lpstr>Половецкие пляски</vt:lpstr>
      <vt:lpstr>Половецкие пляски</vt:lpstr>
      <vt:lpstr>«Слово» в живописи</vt:lpstr>
      <vt:lpstr>В.А. Фаворский</vt:lpstr>
      <vt:lpstr>Гравюры В. А. Фаворского</vt:lpstr>
      <vt:lpstr>И. И. Голиков</vt:lpstr>
      <vt:lpstr>Иллюстрации И. И. Голикова</vt:lpstr>
      <vt:lpstr>Иллюстрации И. И. Голикова</vt:lpstr>
      <vt:lpstr>В. М. Васнецов</vt:lpstr>
      <vt:lpstr>В. М. Васнецов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home</cp:lastModifiedBy>
  <cp:revision>90</cp:revision>
  <dcterms:created xsi:type="dcterms:W3CDTF">2011-10-05T14:29:11Z</dcterms:created>
  <dcterms:modified xsi:type="dcterms:W3CDTF">2012-11-05T14:30:49Z</dcterms:modified>
</cp:coreProperties>
</file>