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35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86" r:id="rId21"/>
    <p:sldId id="274" r:id="rId22"/>
    <p:sldId id="275" r:id="rId23"/>
    <p:sldId id="276" r:id="rId24"/>
    <p:sldId id="277" r:id="rId25"/>
    <p:sldId id="284" r:id="rId26"/>
    <p:sldId id="288" r:id="rId27"/>
    <p:sldId id="278" r:id="rId28"/>
    <p:sldId id="279" r:id="rId29"/>
    <p:sldId id="280" r:id="rId30"/>
    <p:sldId id="281" r:id="rId31"/>
    <p:sldId id="282" r:id="rId32"/>
    <p:sldId id="283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99FF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5124F-0754-4611-A173-1139D66DA2F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BB739-AE9D-4094-9E38-62592CD90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42F32-4D5B-479A-99F5-7789DCF9115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6CCEF-188D-4007-ADC4-75DBA47E0F7D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675005-AD1B-44F6-AAF2-068680E9E8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67017A-3C19-437E-89FB-9C0191A7FC7B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14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642910" y="714356"/>
            <a:ext cx="7772400" cy="5286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Қайнау .</a:t>
            </a:r>
          </a:p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Меншікті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булану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жылуы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 b="17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116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6314" y="1285860"/>
            <a:ext cx="4038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/>
              <a:t>  </a:t>
            </a:r>
            <a:r>
              <a:rPr lang="ru-RU" sz="2800" dirty="0" smtClean="0"/>
              <a:t>  </a:t>
            </a:r>
            <a:r>
              <a:rPr lang="ru-RU" b="1" dirty="0" err="1" smtClean="0">
                <a:latin typeface="Times New Roman" pitchFamily="18" charset="0"/>
              </a:rPr>
              <a:t>Сұйықтың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булануы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кезіндегі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салқындауы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ылғалдылықты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өлшейтін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құралдарда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қалай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қолданылады</a:t>
            </a:r>
            <a:r>
              <a:rPr lang="ru-RU" b="1" dirty="0" smtClean="0">
                <a:latin typeface="Times New Roman" pitchFamily="18" charset="0"/>
              </a:rPr>
              <a:t>?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9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1142976" y="2428868"/>
            <a:ext cx="6858048" cy="1762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Ауа</a:t>
            </a:r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ылғалдылығын</a:t>
            </a:r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өлшеу</a:t>
            </a:r>
            <a:endParaRPr lang="ru-RU" sz="5400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5" descr="bird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30003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ird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57166"/>
            <a:ext cx="264317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Ылғалдылықтың</a:t>
            </a: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маңызы</a:t>
            </a:r>
            <a:endParaRPr lang="ru-RU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315" name="Picture 3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37314"/>
            <a:ext cx="1857404" cy="2110686"/>
          </a:xfrm>
          <a:prstGeom prst="rect">
            <a:avLst/>
          </a:prstGeom>
          <a:noFill/>
        </p:spPr>
      </p:pic>
      <p:pic>
        <p:nvPicPr>
          <p:cNvPr id="13316" name="Picture 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63" y="928670"/>
            <a:ext cx="1780237" cy="2119330"/>
          </a:xfrm>
          <a:prstGeom prst="rect">
            <a:avLst/>
          </a:prstGeom>
          <a:noFill/>
        </p:spPr>
      </p:pic>
      <p:pic>
        <p:nvPicPr>
          <p:cNvPr id="13317" name="Picture 5" descr="konf_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455" y="928670"/>
            <a:ext cx="1802145" cy="2119330"/>
          </a:xfrm>
          <a:prstGeom prst="rect">
            <a:avLst/>
          </a:prstGeom>
          <a:noFill/>
        </p:spPr>
      </p:pic>
      <p:pic>
        <p:nvPicPr>
          <p:cNvPr id="13318" name="Picture 6" descr="image001_0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813342"/>
            <a:ext cx="1654863" cy="216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17715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</a:rPr>
              <a:t>Ауа райын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</a:rPr>
              <a:t>болжау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57463" y="3048000"/>
            <a:ext cx="24345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</a:rPr>
              <a:t>Мата,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қағаз</a:t>
            </a:r>
            <a:r>
              <a:rPr lang="ru-RU" sz="2200" b="1" dirty="0" smtClean="0">
                <a:latin typeface="Times New Roman" pitchFamily="18" charset="0"/>
              </a:rPr>
              <a:t>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</a:rPr>
              <a:t>конфет т.б </a:t>
            </a:r>
            <a:r>
              <a:rPr lang="ru-RU" sz="2200" b="1" dirty="0" err="1" smtClean="0">
                <a:latin typeface="Times New Roman" pitchFamily="18" charset="0"/>
              </a:rPr>
              <a:t>өндіру</a:t>
            </a:r>
            <a:r>
              <a:rPr lang="ru-RU" sz="2200" b="1" dirty="0" smtClean="0">
                <a:latin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876800" y="3048000"/>
            <a:ext cx="2111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</a:rPr>
              <a:t>Кітапханалар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086600" y="3048000"/>
            <a:ext cx="2007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</a:rPr>
              <a:t>Мұражайлар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3323" name="Picture 11" descr="pi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857628"/>
            <a:ext cx="2448113" cy="175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428860" y="5715016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Қалыпты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ылғалдылық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40- 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60 %</a:t>
            </a:r>
          </a:p>
        </p:txBody>
      </p:sp>
      <p:pic>
        <p:nvPicPr>
          <p:cNvPr id="13325" name="Picture 13" descr="овощ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857628"/>
            <a:ext cx="2786082" cy="1950258"/>
          </a:xfrm>
          <a:prstGeom prst="rect">
            <a:avLst/>
          </a:prstGeom>
          <a:noFill/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638800" y="5857892"/>
            <a:ext cx="350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 dirty="0" err="1" smtClean="0">
                <a:latin typeface="Times New Roman" pitchFamily="18" charset="0"/>
              </a:rPr>
              <a:t>Көкөніс,жемістерді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және</a:t>
            </a:r>
            <a:endParaRPr lang="ru-RU" sz="2200" b="1" dirty="0" smtClean="0">
              <a:latin typeface="Times New Roman" pitchFamily="18" charset="0"/>
            </a:endParaRPr>
          </a:p>
          <a:p>
            <a:pPr algn="ctr"/>
            <a:r>
              <a:rPr lang="ru-RU" sz="2200" b="1" dirty="0" err="1" smtClean="0">
                <a:latin typeface="Times New Roman" pitchFamily="18" charset="0"/>
              </a:rPr>
              <a:t>сақтау</a:t>
            </a:r>
            <a:r>
              <a:rPr lang="ru-RU" sz="2200" b="1" dirty="0" smtClean="0">
                <a:latin typeface="Times New Roman" pitchFamily="18" charset="0"/>
              </a:rPr>
              <a:t> т.б.</a:t>
            </a:r>
            <a:endParaRPr lang="ru-RU" sz="2200" b="1" dirty="0">
              <a:latin typeface="Times New Roman" pitchFamily="18" charset="0"/>
            </a:endParaRPr>
          </a:p>
        </p:txBody>
      </p:sp>
      <p:pic>
        <p:nvPicPr>
          <p:cNvPr id="13327" name="Picture 15" descr="Get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304" y="3857628"/>
            <a:ext cx="2451096" cy="183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28596" y="5715016"/>
            <a:ext cx="1869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</a:rPr>
              <a:t>Аурухана,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</a:rPr>
              <a:t>дәріханалар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00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0"/>
            <a:ext cx="9296400" cy="6858000"/>
          </a:xfrm>
          <a:noFill/>
          <a:ln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6a00d83451bd5e69e20120a77a99e6970b-800wi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5429256" cy="38576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9702" name="Picture 6" descr="6a00d83451bd5e69e20120a77a99e6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5214942" cy="41433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571836" y="785794"/>
            <a:ext cx="5572164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</a:rPr>
              <a:t>1.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Қандай</a:t>
            </a:r>
            <a:r>
              <a:rPr lang="ru-RU" sz="2800" b="1" dirty="0" smtClean="0">
                <a:latin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</a:rPr>
              <a:t>процесс </a:t>
            </a:r>
          </a:p>
          <a:p>
            <a:pPr lvl="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</a:rPr>
              <a:t>конденсация </a:t>
            </a:r>
          </a:p>
          <a:p>
            <a:pPr lvl="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 err="1" smtClean="0">
                <a:latin typeface="Times New Roman" pitchFamily="18" charset="0"/>
              </a:rPr>
              <a:t>деп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аталады</a:t>
            </a:r>
            <a:r>
              <a:rPr lang="ru-RU" sz="2800" b="1" dirty="0" smtClean="0">
                <a:latin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14282" y="4286256"/>
            <a:ext cx="457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2.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Конденсация </a:t>
            </a:r>
            <a:r>
              <a:rPr lang="ru-RU" sz="2800" b="1" dirty="0" err="1" smtClean="0">
                <a:latin typeface="Times New Roman" pitchFamily="18" charset="0"/>
              </a:rPr>
              <a:t>кезінде</a:t>
            </a:r>
            <a:r>
              <a:rPr lang="ru-RU" sz="2800" b="1" dirty="0" smtClean="0">
                <a:latin typeface="Times New Roman" pitchFamily="18" charset="0"/>
              </a:rPr>
              <a:t> энергия </a:t>
            </a:r>
            <a:r>
              <a:rPr lang="ru-RU" sz="2800" b="1" dirty="0" err="1" smtClean="0">
                <a:latin typeface="Times New Roman" pitchFamily="18" charset="0"/>
              </a:rPr>
              <a:t>жұтылады</a:t>
            </a:r>
            <a:r>
              <a:rPr lang="ru-RU" sz="2800" b="1" dirty="0" smtClean="0">
                <a:latin typeface="Times New Roman" pitchFamily="18" charset="0"/>
              </a:rPr>
              <a:t>   </a:t>
            </a:r>
            <a:r>
              <a:rPr lang="ru-RU" sz="2800" b="1" dirty="0" err="1" smtClean="0">
                <a:latin typeface="Times New Roman" pitchFamily="18" charset="0"/>
              </a:rPr>
              <a:t>ма</a:t>
            </a:r>
            <a:r>
              <a:rPr lang="ru-RU" sz="2800" b="1" dirty="0" smtClean="0">
                <a:latin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</a:rPr>
              <a:t>бөлінеді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ме</a:t>
            </a:r>
            <a:r>
              <a:rPr lang="ru-RU" sz="2800" b="1" dirty="0" smtClean="0">
                <a:latin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28600" y="4267200"/>
            <a:ext cx="396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/>
      <p:bldP spid="297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78893_1954"/>
          <p:cNvPicPr>
            <a:picLocks noChangeAspect="1" noChangeArrowheads="1"/>
          </p:cNvPicPr>
          <p:nvPr/>
        </p:nvPicPr>
        <p:blipFill>
          <a:blip r:embed="rId2" cstate="print"/>
          <a:srcRect r="206"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929190" y="0"/>
            <a:ext cx="350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Қайнау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733800" y="642918"/>
            <a:ext cx="51244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Қайнау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бұл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сұйықтың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тек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үстіңгі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бетінен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ғана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емес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сонымен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бірге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оның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ішінде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де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көпіршіктерінің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пайда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болуымен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жүретін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қарқынды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булану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процесі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Қайнауды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жалғастыру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үшін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сұйықтыққа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сырттан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энергия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беріп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отыру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керек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Қайнау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әрбір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сұйық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үшін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температурасы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деп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аталатын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температурада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жүреді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18" descr="fir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643446"/>
            <a:ext cx="6436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93037" cy="15113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Неліктен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бу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көпіршіктері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ұлғаяды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және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жоғары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көтеріледі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1148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</a:rPr>
              <a:t>Жауабы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   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Ауа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көпіршіктерінің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іші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су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буымен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толады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да,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олардың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өлшемдері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үлкейе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береді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сонымен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бірге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сұйық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тарапынан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әрекет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ететін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ығыстырушы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күш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те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артады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да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бу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көпіршіктері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жоғары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көтеріле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бастайды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486400" y="2971800"/>
            <a:ext cx="2514600" cy="23622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477000" y="3810000"/>
            <a:ext cx="1447800" cy="533400"/>
          </a:xfrm>
          <a:prstGeom prst="leftArrow">
            <a:avLst>
              <a:gd name="adj1" fmla="val 50000"/>
              <a:gd name="adj2" fmla="val 67857"/>
            </a:avLst>
          </a:prstGeom>
          <a:solidFill>
            <a:schemeClr val="bg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err="1" smtClean="0">
                <a:solidFill>
                  <a:srgbClr val="FF9933"/>
                </a:solidFill>
                <a:latin typeface="Tahoma" pitchFamily="34" charset="0"/>
              </a:rPr>
              <a:t>Булану</a:t>
            </a:r>
            <a:endParaRPr lang="ru-RU" b="1" dirty="0">
              <a:solidFill>
                <a:srgbClr val="FF9933"/>
              </a:solidFill>
              <a:latin typeface="Tahoma" pitchFamily="34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6781800" y="2209800"/>
            <a:ext cx="0" cy="1828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781800" y="4038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994525" y="1987550"/>
            <a:ext cx="550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Tahoma" pitchFamily="34" charset="0"/>
              </a:rPr>
              <a:t>F</a:t>
            </a:r>
            <a:r>
              <a:rPr lang="ru-RU" sz="2000" b="1" dirty="0" err="1" smtClean="0">
                <a:solidFill>
                  <a:srgbClr val="000066"/>
                </a:solidFill>
                <a:latin typeface="Tahoma" pitchFamily="34" charset="0"/>
              </a:rPr>
              <a:t>ы</a:t>
            </a:r>
            <a:endParaRPr lang="ru-RU" sz="20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934200" y="4572000"/>
            <a:ext cx="84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latin typeface="Tahoma" pitchFamily="34" charset="0"/>
              </a:rPr>
              <a:t>F</a:t>
            </a:r>
            <a:r>
              <a:rPr lang="ru-RU" sz="2000" b="1" dirty="0" smtClean="0">
                <a:latin typeface="Tahoma" pitchFamily="34" charset="0"/>
              </a:rPr>
              <a:t>ау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086600" y="1981200"/>
            <a:ext cx="2286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010400" y="4572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445 L -0.00417 -0.42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0" grpId="0" animBg="1"/>
      <p:bldP spid="14340" grpId="1" animBg="1"/>
      <p:bldP spid="14340" grpId="2" animBg="1"/>
      <p:bldP spid="14340" grpId="3" animBg="1"/>
      <p:bldP spid="14340" grpId="4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  <p:bldP spid="14344" grpId="0"/>
      <p:bldP spid="14344" grpId="1"/>
      <p:bldP spid="14345" grpId="0"/>
      <p:bldP spid="14345" grpId="1"/>
      <p:bldP spid="14346" grpId="0" animBg="1"/>
      <p:bldP spid="14346" grpId="1" animBg="1"/>
      <p:bldP spid="14346" grpId="2" animBg="1"/>
      <p:bldP spid="14347" grpId="0" animBg="1"/>
      <p:bldP spid="1434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911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</a:rPr>
              <a:t>Неліктен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</a:rPr>
              <a:t>шу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</a:rPr>
              <a:t>естіледі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17713"/>
            <a:ext cx="3814763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Жауабы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kk-KZ" sz="2800" dirty="0" smtClean="0">
                <a:solidFill>
                  <a:srgbClr val="000066"/>
                </a:solidFill>
                <a:latin typeface="Times New Roman" pitchFamily="18" charset="0"/>
              </a:rPr>
              <a:t>Көпіршіктер ыдыс қабырғасынан ажырайды да , жоғары көтеріледі.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Осыған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сәйкес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қайнар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алдында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ызыл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естіледі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ru-RU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5105400" y="2438400"/>
            <a:ext cx="3505200" cy="34290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629400" y="3162300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err="1" smtClean="0">
                <a:latin typeface="Tahoma" pitchFamily="34" charset="0"/>
              </a:rPr>
              <a:t>булану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705600" y="4114800"/>
            <a:ext cx="1828800" cy="609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ahoma" pitchFamily="34" charset="0"/>
              </a:rPr>
              <a:t>конденсация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6781800" y="2438400"/>
            <a:ext cx="0" cy="9906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781800" y="4953000"/>
            <a:ext cx="0" cy="914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5105400" y="4114800"/>
            <a:ext cx="990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7620000" y="4114800"/>
            <a:ext cx="990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000760" y="378619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latin typeface="Tahoma" pitchFamily="34" charset="0"/>
              </a:rPr>
              <a:t>Р</a:t>
            </a:r>
            <a:r>
              <a:rPr lang="ru-RU" sz="2400" baseline="-250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ru-RU" sz="2400" baseline="-25000" dirty="0" err="1" smtClean="0">
                <a:solidFill>
                  <a:srgbClr val="000066"/>
                </a:solidFill>
                <a:latin typeface="Tahoma" pitchFamily="34" charset="0"/>
              </a:rPr>
              <a:t>Қаныққан</a:t>
            </a:r>
            <a:r>
              <a:rPr lang="ru-RU" sz="2400" baseline="-25000" dirty="0" smtClean="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lang="ru-RU" sz="2400" baseline="-25000" dirty="0" err="1" smtClean="0">
                <a:solidFill>
                  <a:srgbClr val="000066"/>
                </a:solidFill>
                <a:latin typeface="Tahoma" pitchFamily="34" charset="0"/>
              </a:rPr>
              <a:t>бу</a:t>
            </a:r>
            <a:endParaRPr lang="ru-RU" sz="2400" baseline="-25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781800" y="1447800"/>
            <a:ext cx="0" cy="9906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4114800" y="4114800"/>
            <a:ext cx="9144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6781800" y="5867400"/>
            <a:ext cx="0" cy="7620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10600" y="4114800"/>
            <a:ext cx="5334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223125" y="1404938"/>
            <a:ext cx="917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0066"/>
                </a:solidFill>
                <a:latin typeface="Tahoma" pitchFamily="34" charset="0"/>
              </a:rPr>
              <a:t>Р</a:t>
            </a:r>
            <a:r>
              <a:rPr lang="ru-RU" sz="2400" baseline="-25000" dirty="0" err="1" smtClean="0">
                <a:solidFill>
                  <a:srgbClr val="000066"/>
                </a:solidFill>
                <a:latin typeface="Tahoma" pitchFamily="34" charset="0"/>
              </a:rPr>
              <a:t>сұйық</a:t>
            </a:r>
            <a:endParaRPr lang="ru-RU" sz="2400" baseline="-250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3" grpId="0" animBg="1"/>
      <p:bldP spid="17413" grpId="1" animBg="1"/>
      <p:bldP spid="17413" grpId="2" animBg="1"/>
      <p:bldP spid="17414" grpId="0" animBg="1"/>
      <p:bldP spid="17414" grpId="1" animBg="1"/>
      <p:bldP spid="17415" grpId="0" animBg="1"/>
      <p:bldP spid="17415" grpId="1" animBg="1"/>
      <p:bldP spid="17416" grpId="0" animBg="1"/>
      <p:bldP spid="17416" grpId="1" animBg="1"/>
      <p:bldP spid="17417" grpId="0" animBg="1"/>
      <p:bldP spid="17417" grpId="1" animBg="1"/>
      <p:bldP spid="17418" grpId="0" animBg="1"/>
      <p:bldP spid="17418" grpId="1" animBg="1"/>
      <p:bldP spid="17419" grpId="0" animBg="1"/>
      <p:bldP spid="17419" grpId="1" animBg="1"/>
      <p:bldP spid="17420" grpId="0"/>
      <p:bldP spid="17420" grpId="1"/>
      <p:bldP spid="17421" grpId="0" animBg="1"/>
      <p:bldP spid="17421" grpId="1" animBg="1"/>
      <p:bldP spid="17422" grpId="0" animBg="1"/>
      <p:bldP spid="17422" grpId="1" animBg="1"/>
      <p:bldP spid="17423" grpId="0" animBg="1"/>
      <p:bldP spid="17423" grpId="1" animBg="1"/>
      <p:bldP spid="17424" grpId="0" animBg="1"/>
      <p:bldP spid="17424" grpId="1" animBg="1"/>
      <p:bldP spid="17425" grpId="0"/>
      <p:bldP spid="174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ort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3714744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94728" y="785794"/>
            <a:ext cx="9049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Қайнау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температурасы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сұйықтың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еркін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бетіне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түсетін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сыртқы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қысымға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тәуелді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болады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85720" y="2000240"/>
            <a:ext cx="5867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Қысым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төмендегенде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сұйықтың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температурасы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төмендейді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85720" y="3571876"/>
            <a:ext cx="43476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Қысым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артқанда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температурасы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артады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23471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38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Меншікті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булану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жылуы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71480"/>
            <a:ext cx="8183880" cy="418795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28596" y="1071547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</a:rPr>
              <a:t>Сұйықтықтың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бірлік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массасын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қайнау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температурасында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буға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айналдыруға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қажетті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жылу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мөлшерін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меншікті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булану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жылуы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деп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атайды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</a:endParaRPr>
          </a:p>
          <a:p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</a:rPr>
              <a:t>Меншікті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булану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жылу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kk-KZ" sz="4000" b="1" dirty="0" smtClean="0">
                <a:latin typeface="Times New Roman" pitchFamily="18" charset="0"/>
              </a:rPr>
              <a:t>әрпімен</a:t>
            </a:r>
            <a:r>
              <a:rPr lang="kk-KZ" sz="40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kk-KZ" sz="4000" b="1" dirty="0" smtClean="0">
                <a:latin typeface="Times New Roman" pitchFamily="18" charset="0"/>
              </a:rPr>
              <a:t>белгіленеді</a:t>
            </a:r>
            <a:r>
              <a:rPr lang="ru-RU" sz="3200" b="1" dirty="0" smtClean="0">
                <a:latin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өлшем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бірлігі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Дж/кг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3200" b="1" dirty="0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</a:rPr>
              <a:t>Конденсациялана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отырып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</a:t>
            </a:r>
            <a:r>
              <a:rPr lang="ru-RU" sz="3200" b="1" dirty="0" smtClean="0">
                <a:latin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булануға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кеткен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жылу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мөлшерін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бөліп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шығарады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</a:endParaRPr>
          </a:p>
        </p:txBody>
      </p:sp>
      <p:pic>
        <p:nvPicPr>
          <p:cNvPr id="5" name="Picture 17" descr="CANDL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714620"/>
            <a:ext cx="1357322" cy="233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31073" y="3350933"/>
            <a:ext cx="2098244" cy="1824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Сұйықтықты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буға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айналдыруға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қажетті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жылу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мөлшерін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есептеу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үшін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28802"/>
            <a:ext cx="8229600" cy="447199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Қайнау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температурасында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алынған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келген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сұйықтықтың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келген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массасын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буға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айналдыру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үшінқажетті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жылу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мөлшерін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есептеу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үшін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меншікті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булану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жылуын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сұйықтың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массасына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көбейту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керек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FF"/>
                </a:solidFill>
                <a:latin typeface="Times New Roman" pitchFamily="18" charset="0"/>
              </a:rPr>
              <a:t>Q=</a:t>
            </a:r>
            <a:r>
              <a:rPr lang="en-US" sz="6000" b="1" dirty="0" err="1" smtClean="0">
                <a:solidFill>
                  <a:srgbClr val="FF00FF"/>
                </a:solidFill>
                <a:latin typeface="Times New Roman" pitchFamily="18" charset="0"/>
              </a:rPr>
              <a:t>rm</a:t>
            </a:r>
            <a:endParaRPr lang="en-US" sz="44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Қайнау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температурасындағы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будың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конденсациясы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кезінде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бөлетін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жылу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мөлшерін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де осы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формуламен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</a:t>
            </a: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се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птейміз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latin typeface="Times New Roman" pitchFamily="18" charset="0"/>
              </a:rPr>
              <a:t>Арасандар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64516" name="Picture 4" descr="6a00e551c4c4d8883300e553da84e18834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8737630" cy="464344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285860"/>
            <a:ext cx="8286808" cy="1785950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Арасандар ыстық су мен буды үнемі шығарып отыратын көзі болып табылады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2910" y="1500174"/>
            <a:ext cx="18573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Кебу</a:t>
            </a:r>
            <a:endParaRPr lang="ru-RU" sz="4000" b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072198" y="1428736"/>
            <a:ext cx="24288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Қайнау</a:t>
            </a:r>
            <a:endParaRPr lang="ru-RU" sz="4000" b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000768"/>
            <a:ext cx="6643734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857759"/>
            <a:ext cx="714380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4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428604"/>
            <a:ext cx="6773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Салыстырайық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4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4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GUEST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786322"/>
            <a:ext cx="414337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73749" name="Group 21"/>
          <p:cNvGraphicFramePr>
            <a:graphicFrameLocks noGrp="1"/>
          </p:cNvGraphicFramePr>
          <p:nvPr/>
        </p:nvGraphicFramePr>
        <p:xfrm>
          <a:off x="214282" y="785794"/>
          <a:ext cx="8715435" cy="44291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1227"/>
                <a:gridCol w="2864648"/>
                <a:gridCol w="3339560"/>
              </a:tblGrid>
              <a:tr h="788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білемін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Бүгін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білдім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Білгім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келеді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4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00B0F0"/>
            </a:gs>
            <a:gs pos="100000">
              <a:srgbClr val="00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</a:rPr>
              <a:t>Кестені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толтырайық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33890" name="Group 9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endParaRPr kumimoji="0" lang="ru-RU" sz="7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4,6*10</a:t>
                      </a: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4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Дж  </a:t>
                      </a: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4,5*10</a:t>
                      </a: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ru-RU" sz="4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Дж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ru-RU" sz="8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2,3*10</a:t>
                      </a:r>
                      <a:r>
                        <a:rPr kumimoji="0" lang="ru-RU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Дж/кг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2,3*10</a:t>
                      </a: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Дж/кг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0,2кг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0,5кг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91" name="Text Box 99"/>
          <p:cNvSpPr txBox="1">
            <a:spLocks noChangeArrowheads="1"/>
          </p:cNvSpPr>
          <p:nvPr/>
        </p:nvSpPr>
        <p:spPr bwMode="auto">
          <a:xfrm>
            <a:off x="3124200" y="4953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" name="Picture 96" descr="0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079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7" descr="029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57166"/>
            <a:ext cx="8175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71472" y="500042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i="1" dirty="0"/>
              <a:t> </a:t>
            </a:r>
            <a:r>
              <a:rPr lang="ru-RU" sz="2800" b="1" dirty="0" err="1" smtClean="0">
                <a:latin typeface="Times New Roman" pitchFamily="18" charset="0"/>
              </a:rPr>
              <a:t>Графиктерде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бірдей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массадағы</a:t>
            </a:r>
            <a:r>
              <a:rPr lang="ru-RU" sz="2800" b="1" dirty="0" smtClean="0">
                <a:latin typeface="Times New Roman" pitchFamily="18" charset="0"/>
              </a:rPr>
              <a:t> спирт пен </a:t>
            </a:r>
            <a:r>
              <a:rPr lang="ru-RU" sz="2800" b="1" dirty="0" err="1" smtClean="0">
                <a:latin typeface="Times New Roman" pitchFamily="18" charset="0"/>
              </a:rPr>
              <a:t>судың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қыздырылуы</a:t>
            </a:r>
            <a:r>
              <a:rPr lang="ru-RU" sz="2800" b="1" dirty="0" smtClean="0">
                <a:latin typeface="Times New Roman" pitchFamily="18" charset="0"/>
              </a:rPr>
              <a:t> мен </a:t>
            </a:r>
            <a:r>
              <a:rPr lang="ru-RU" sz="2800" b="1" dirty="0" err="1" smtClean="0">
                <a:latin typeface="Times New Roman" pitchFamily="18" charset="0"/>
              </a:rPr>
              <a:t>қайнауы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көрсетілген</a:t>
            </a:r>
            <a:r>
              <a:rPr lang="ru-RU" sz="2800" b="1" dirty="0" smtClean="0">
                <a:latin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9144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914400" y="54864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7620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7620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7620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762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>
            <a:off x="762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304800" y="4876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20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228600" y="4343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40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228600" y="3810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60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228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80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228600" y="27432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100</a:t>
            </a:r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V="1">
            <a:off x="914400" y="3048000"/>
            <a:ext cx="2438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3352800" y="3048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flipV="1">
            <a:off x="914400" y="36576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>
            <a:off x="1828800" y="3657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5181600" y="1928802"/>
            <a:ext cx="3962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1. </a:t>
            </a:r>
            <a:r>
              <a:rPr lang="ru-RU" sz="2800" b="1" dirty="0" err="1" smtClean="0">
                <a:latin typeface="Times New Roman" pitchFamily="18" charset="0"/>
              </a:rPr>
              <a:t>Спирттің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графигін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көрсетіңдер</a:t>
            </a:r>
            <a:endParaRPr lang="en-US" sz="2800" b="1" dirty="0">
              <a:latin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</a:rPr>
              <a:t>2.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Суды </a:t>
            </a:r>
            <a:r>
              <a:rPr lang="ru-RU" sz="2800" b="1" dirty="0" err="1" smtClean="0">
                <a:latin typeface="Times New Roman" pitchFamily="18" charset="0"/>
              </a:rPr>
              <a:t>буландыруға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қажетті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жылу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мөлшерін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есептеп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табыңдар.Судың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массасын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5 </a:t>
            </a:r>
            <a:r>
              <a:rPr lang="ru-RU" sz="2800" b="1" dirty="0" smtClean="0">
                <a:latin typeface="Times New Roman" pitchFamily="18" charset="0"/>
              </a:rPr>
              <a:t>кг </a:t>
            </a:r>
            <a:r>
              <a:rPr lang="ru-RU" sz="2800" b="1" dirty="0" err="1" smtClean="0">
                <a:latin typeface="Times New Roman" pitchFamily="18" charset="0"/>
              </a:rPr>
              <a:t>деп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алыңдар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</a:endParaRPr>
          </a:p>
          <a:p>
            <a:endParaRPr 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3870325" y="3541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ru-RU"/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4708525" y="2932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990600" y="48768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3048000" y="2743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3" grpId="0"/>
      <p:bldP spid="563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071546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Қайнау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барысында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берілген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э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</a:rPr>
              <a:t>не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ргия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неге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жұмсалады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Судың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меншікті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булану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жылуы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 2,3*10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Дж/кг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дегенді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қалай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түсінесің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78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С-тағы спирт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буының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конденсациясы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кезінде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қанша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жылу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бөлінеді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3600" b="1" baseline="660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Конденсация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кезінде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энергияның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бөлінетінін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тәжірибеде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қалай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дәлелдеуге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болады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b="1" baseline="660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57290" y="285728"/>
            <a:ext cx="6708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FF"/>
                </a:solidFill>
                <a:latin typeface="Times New Roman" pitchFamily="18" charset="0"/>
              </a:rPr>
              <a:t>Сұрақтарға</a:t>
            </a:r>
            <a:r>
              <a:rPr lang="ru-RU" sz="3200" b="1" cap="all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FF00FF"/>
                </a:solidFill>
                <a:latin typeface="Times New Roman" pitchFamily="18" charset="0"/>
              </a:rPr>
              <a:t>жауап</a:t>
            </a:r>
            <a:r>
              <a:rPr lang="ru-RU" sz="3200" b="1" cap="all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FF00FF"/>
                </a:solidFill>
                <a:latin typeface="Times New Roman" pitchFamily="18" charset="0"/>
              </a:rPr>
              <a:t>беріңдер</a:t>
            </a:r>
            <a:endParaRPr lang="ru-RU" sz="3200" b="1" cap="all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4" name="Picture 12" descr="arr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arr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arr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29000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rr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643446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Group 2"/>
          <p:cNvGraphicFramePr>
            <a:graphicFrameLocks noGrp="1"/>
          </p:cNvGraphicFramePr>
          <p:nvPr/>
        </p:nvGraphicFramePr>
        <p:xfrm>
          <a:off x="357158" y="857232"/>
          <a:ext cx="8501122" cy="4721145"/>
        </p:xfrm>
        <a:graphic>
          <a:graphicData uri="http://schemas.openxmlformats.org/drawingml/2006/table">
            <a:tbl>
              <a:tblPr/>
              <a:tblGrid>
                <a:gridCol w="2595328"/>
                <a:gridCol w="2734733"/>
                <a:gridCol w="3171061"/>
              </a:tblGrid>
              <a:tr h="72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білемін</a:t>
                      </a:r>
                      <a:endParaRPr kumimoji="0" lang="ru-RU" sz="3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Бүгін</a:t>
                      </a: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білдім</a:t>
                      </a:r>
                      <a:endParaRPr kumimoji="0" lang="ru-RU" sz="3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Білгім</a:t>
                      </a: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келеді</a:t>
                      </a:r>
                      <a:endParaRPr kumimoji="0" lang="ru-RU" sz="3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55169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6" descr="paint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571504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Үй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жұмысы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857364"/>
            <a:ext cx="6500858" cy="3214710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§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18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ІІ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тарауды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қайталау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11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-жаттығу 4,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5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7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endParaRPr lang="en-US" sz="44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7" descr="MCj04348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643314"/>
            <a:ext cx="471490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428736"/>
            <a:ext cx="2857520" cy="520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714488"/>
            <a:ext cx="750380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Boyarsky" pitchFamily="34" charset="0"/>
              </a:rPr>
              <a:t>Назар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Boyarsky" pitchFamily="34" charset="0"/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Boyarsky" pitchFamily="34" charset="0"/>
              </a:rPr>
              <a:t>аударғаныңызға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Boyarsky" pitchFamily="34" charset="0"/>
            </a:endParaRP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Boyarsky" pitchFamily="34" charset="0"/>
              </a:rPr>
              <a:t>рахмет!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Boyarsk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14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4343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2347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140200" cy="311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012873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4000528" cy="289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551696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4267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9" name="Group 29"/>
          <p:cNvGraphicFramePr>
            <a:graphicFrameLocks noGrp="1"/>
          </p:cNvGraphicFramePr>
          <p:nvPr/>
        </p:nvGraphicFramePr>
        <p:xfrm>
          <a:off x="928662" y="785794"/>
          <a:ext cx="7367582" cy="4857784"/>
        </p:xfrm>
        <a:graphic>
          <a:graphicData uri="http://schemas.openxmlformats.org/drawingml/2006/table">
            <a:tbl>
              <a:tblPr/>
              <a:tblGrid>
                <a:gridCol w="2455861"/>
                <a:gridCol w="2088629"/>
                <a:gridCol w="2823092"/>
              </a:tblGrid>
              <a:tr h="1381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    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білемін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Бүгін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білдім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Білгім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келеді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7" descr="j0436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72396" y="3175009"/>
            <a:ext cx="1571604" cy="36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0_6c4b_a03776d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5720720" cy="47863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143504" y="2143116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Қандай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процесс</a:t>
            </a:r>
          </a:p>
          <a:p>
            <a:pPr marL="342900" indent="-342900"/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булану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деп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аталады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?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00068" y="5214950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2.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Буланудың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қандай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екі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түрі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бар?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35572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000100" y="5857892"/>
            <a:ext cx="3313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3.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Кебу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деген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не?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5791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8" grpId="0"/>
      <p:bldP spid="194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4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15" y="0"/>
            <a:ext cx="91519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57400" y="762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>
              <a:solidFill>
                <a:srgbClr val="003399"/>
              </a:solidFill>
              <a:latin typeface="Script MT Bold" pitchFamily="66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53340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000" b="1">
              <a:solidFill>
                <a:srgbClr val="003399"/>
              </a:solidFill>
              <a:latin typeface="Script MT Bold" pitchFamily="66" charset="0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571472" y="1071546"/>
            <a:ext cx="809628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Қайнау.</a:t>
            </a:r>
            <a:endParaRPr lang="ru-RU" sz="48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Меншікті</a:t>
            </a:r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булану</a:t>
            </a:r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жылуы</a:t>
            </a:r>
            <a:endParaRPr lang="ru-RU" sz="48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08k-i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071546"/>
            <a:ext cx="487680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42844" y="2857496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тепе-теңдігі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бұзылады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72000" y="3500438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сұйықтар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153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Сұрақтарға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беріңдер</a:t>
            </a:r>
            <a:endParaRPr lang="ru-RU" sz="4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08k-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8335420" cy="106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85720" y="592933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тарелкедегі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су тез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буланады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951816"/>
            <a:ext cx="3643313" cy="259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14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tp-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67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00430" y="500042"/>
            <a:ext cx="5357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</a:rPr>
              <a:t>Булану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кезінде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сұйықтың</a:t>
            </a:r>
            <a:endParaRPr lang="ru-RU" sz="3200" b="1" dirty="0" smtClean="0"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температурасы</a:t>
            </a:r>
            <a:endParaRPr lang="ru-RU" sz="3200" b="1" dirty="0" smtClean="0"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қалай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өзгереді</a:t>
            </a:r>
            <a:r>
              <a:rPr lang="ru-RU" sz="3200" b="1" dirty="0" smtClean="0">
                <a:latin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96300" y="2500306"/>
            <a:ext cx="5647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</a:rPr>
              <a:t>Неліктен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сұйықтың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булануы</a:t>
            </a:r>
            <a:endParaRPr lang="ru-RU" sz="3200" b="1" dirty="0" smtClean="0"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кезінде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температурасы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</a:p>
          <a:p>
            <a:r>
              <a:rPr lang="ru-RU" sz="3200" b="1" dirty="0" err="1" smtClean="0">
                <a:latin typeface="Times New Roman" pitchFamily="18" charset="0"/>
              </a:rPr>
              <a:t>төмендейді</a:t>
            </a:r>
            <a:r>
              <a:rPr lang="ru-RU" sz="3200" b="1" dirty="0" smtClean="0">
                <a:latin typeface="Times New Roman" pitchFamily="18" charset="0"/>
              </a:rPr>
              <a:t>?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38600" y="2819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557</Words>
  <Application>Microsoft Office PowerPoint</Application>
  <PresentationFormat>Экран (4:3)</PresentationFormat>
  <Paragraphs>138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Поток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Ылғалдылықтың маңызы</vt:lpstr>
      <vt:lpstr>Слайд 13</vt:lpstr>
      <vt:lpstr>Слайд 14</vt:lpstr>
      <vt:lpstr>Слайд 15</vt:lpstr>
      <vt:lpstr>Слайд 16</vt:lpstr>
      <vt:lpstr>Неліктен бу көпіршіктері ұлғаяды және жоғары көтеріледі?</vt:lpstr>
      <vt:lpstr>Неліктен шу естіледі?</vt:lpstr>
      <vt:lpstr>Слайд 19</vt:lpstr>
      <vt:lpstr>Меншікті булану жылуы.</vt:lpstr>
      <vt:lpstr>Сұйықтықты буға айналдыруға қажетті жылу мөлшерін есептеу үшін:</vt:lpstr>
      <vt:lpstr>Арасандар</vt:lpstr>
      <vt:lpstr>Слайд 23</vt:lpstr>
      <vt:lpstr>Слайд 24</vt:lpstr>
      <vt:lpstr>Слайд 25</vt:lpstr>
      <vt:lpstr>Кестені толтырайық</vt:lpstr>
      <vt:lpstr>Слайд 27</vt:lpstr>
      <vt:lpstr>Слайд 28</vt:lpstr>
      <vt:lpstr>Слайд 29</vt:lpstr>
      <vt:lpstr>Үй жұмысы: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ДИНАРА</dc:creator>
  <cp:lastModifiedBy> </cp:lastModifiedBy>
  <cp:revision>92</cp:revision>
  <dcterms:created xsi:type="dcterms:W3CDTF">2010-10-19T13:48:34Z</dcterms:created>
  <dcterms:modified xsi:type="dcterms:W3CDTF">2011-11-14T03:12:57Z</dcterms:modified>
</cp:coreProperties>
</file>