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</p:sldMasterIdLst>
  <p:notesMasterIdLst>
    <p:notesMasterId r:id="rId35"/>
  </p:notesMasterIdLst>
  <p:sldIdLst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5" r:id="rId20"/>
    <p:sldId id="286" r:id="rId21"/>
    <p:sldId id="274" r:id="rId22"/>
    <p:sldId id="275" r:id="rId23"/>
    <p:sldId id="276" r:id="rId24"/>
    <p:sldId id="277" r:id="rId25"/>
    <p:sldId id="284" r:id="rId26"/>
    <p:sldId id="288" r:id="rId27"/>
    <p:sldId id="278" r:id="rId28"/>
    <p:sldId id="279" r:id="rId29"/>
    <p:sldId id="280" r:id="rId30"/>
    <p:sldId id="281" r:id="rId31"/>
    <p:sldId id="282" r:id="rId32"/>
    <p:sldId id="283" r:id="rId33"/>
    <p:sldId id="28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FF99FF"/>
    <a:srgbClr val="FF7C80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5124F-0754-4611-A173-1139D66DA2F9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BB739-AE9D-4094-9E38-62592CD90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542F32-4D5B-479A-99F5-7789DCF9115B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16CCEF-188D-4007-ADC4-75DBA47E0F7D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675005-AD1B-44F6-AAF2-068680E9E8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867017A-3C19-437E-89FB-9C0191A7FC7B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D69F313-4A54-4243-89DB-220BE787A2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6" name="Picture 4" descr="148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9397" name="WordArt 5"/>
          <p:cNvSpPr>
            <a:spLocks noChangeArrowheads="1" noChangeShapeType="1" noTextEdit="1"/>
          </p:cNvSpPr>
          <p:nvPr/>
        </p:nvSpPr>
        <p:spPr bwMode="auto">
          <a:xfrm>
            <a:off x="642910" y="714356"/>
            <a:ext cx="7772400" cy="5286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CC0000"/>
                  </a:gs>
                </a:gsLst>
                <a:path path="rect">
                  <a:fillToRect r="100000" b="10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Қайнау .</a:t>
            </a:r>
          </a:p>
          <a:p>
            <a:pPr algn="ctr"/>
            <a:r>
              <a:rPr lang="ru-RU" sz="3600" kern="10" dirty="0" err="1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Меншікті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kern="10" dirty="0" err="1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булану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kern="10" dirty="0" err="1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жылуы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CC0000"/>
                  </a:gs>
                </a:gsLst>
                <a:path path="rect">
                  <a:fillToRect r="100000" b="10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rgbClr val="FFFF00"/>
            </a:gs>
            <a:gs pos="100000">
              <a:srgbClr val="00B0F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image"/>
          <p:cNvPicPr>
            <a:picLocks noChangeAspect="1" noChangeArrowheads="1"/>
          </p:cNvPicPr>
          <p:nvPr/>
        </p:nvPicPr>
        <p:blipFill>
          <a:blip r:embed="rId2" cstate="print"/>
          <a:srcRect b="17"/>
          <a:stretch>
            <a:fillRect/>
          </a:stretch>
        </p:blipFill>
        <p:spPr bwMode="auto">
          <a:xfrm>
            <a:off x="0" y="0"/>
            <a:ext cx="4800600" cy="685800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116" name="Rectangle 20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86314" y="1285860"/>
            <a:ext cx="4038600" cy="4525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2800" dirty="0"/>
              <a:t>  </a:t>
            </a:r>
            <a:r>
              <a:rPr lang="ru-RU" sz="2800" dirty="0" smtClean="0"/>
              <a:t>  </a:t>
            </a:r>
            <a:r>
              <a:rPr lang="ru-RU" b="1" dirty="0" err="1" smtClean="0">
                <a:latin typeface="Times New Roman" pitchFamily="18" charset="0"/>
              </a:rPr>
              <a:t>Сұйықтың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булануы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кезіндегі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салқындауы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ылғалдылықты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өлшейтін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құралдарда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қалай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қолданылады</a:t>
            </a:r>
            <a:r>
              <a:rPr lang="ru-RU" b="1" dirty="0" smtClean="0">
                <a:latin typeface="Times New Roman" pitchFamily="18" charset="0"/>
              </a:rPr>
              <a:t>?</a:t>
            </a:r>
            <a:endParaRPr lang="ru-RU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g9_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5129" name="WordArt 9"/>
          <p:cNvSpPr>
            <a:spLocks noChangeArrowheads="1" noChangeShapeType="1" noTextEdit="1"/>
          </p:cNvSpPr>
          <p:nvPr/>
        </p:nvSpPr>
        <p:spPr bwMode="auto">
          <a:xfrm>
            <a:off x="1142976" y="2428868"/>
            <a:ext cx="6858048" cy="17621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kern="10" dirty="0" err="1" smtClean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Ауа</a:t>
            </a:r>
            <a:r>
              <a:rPr lang="ru-RU" sz="5400" kern="10" dirty="0" smtClean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5400" kern="10" dirty="0" err="1" smtClean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ылғалдылығын</a:t>
            </a:r>
            <a:r>
              <a:rPr lang="ru-RU" sz="5400" kern="10" dirty="0" smtClean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5400" kern="10" dirty="0" err="1" smtClean="0">
                <a:ln w="9525">
                  <a:noFill/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өлшеу</a:t>
            </a:r>
            <a:endParaRPr lang="ru-RU" sz="5400" kern="10" dirty="0">
              <a:ln w="9525">
                <a:noFill/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" name="Picture 5" descr="bird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0"/>
            <a:ext cx="3000364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ird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357166"/>
            <a:ext cx="2643174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Ылғалдылықтың</a:t>
            </a:r>
            <a:r>
              <a:rPr lang="ru-RU" sz="4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маңызы</a:t>
            </a:r>
            <a:endParaRPr lang="ru-RU" sz="4800" b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3315" name="Picture 3" descr="wa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937314"/>
            <a:ext cx="1857404" cy="2110686"/>
          </a:xfrm>
          <a:prstGeom prst="rect">
            <a:avLst/>
          </a:prstGeom>
          <a:noFill/>
        </p:spPr>
      </p:pic>
      <p:pic>
        <p:nvPicPr>
          <p:cNvPr id="13316" name="Picture 4" descr="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2963" y="928670"/>
            <a:ext cx="1780237" cy="2119330"/>
          </a:xfrm>
          <a:prstGeom prst="rect">
            <a:avLst/>
          </a:prstGeom>
          <a:noFill/>
        </p:spPr>
      </p:pic>
      <p:pic>
        <p:nvPicPr>
          <p:cNvPr id="13317" name="Picture 5" descr="konf_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7455" y="928670"/>
            <a:ext cx="1802145" cy="2119330"/>
          </a:xfrm>
          <a:prstGeom prst="rect">
            <a:avLst/>
          </a:prstGeom>
          <a:noFill/>
        </p:spPr>
      </p:pic>
      <p:pic>
        <p:nvPicPr>
          <p:cNvPr id="13318" name="Picture 6" descr="image001_0_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813342"/>
            <a:ext cx="1654863" cy="216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533400" y="3048000"/>
            <a:ext cx="177151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</a:rPr>
              <a:t>Ауа райын 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</a:rPr>
              <a:t>болжау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557463" y="3048000"/>
            <a:ext cx="24345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</a:rPr>
              <a:t>Мата,</a:t>
            </a:r>
            <a:r>
              <a:rPr lang="en-US" sz="2200" b="1" dirty="0" smtClean="0">
                <a:latin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</a:rPr>
              <a:t>қағаз</a:t>
            </a:r>
            <a:r>
              <a:rPr lang="ru-RU" sz="2200" b="1" dirty="0" smtClean="0">
                <a:latin typeface="Times New Roman" pitchFamily="18" charset="0"/>
              </a:rPr>
              <a:t>,</a:t>
            </a:r>
          </a:p>
          <a:p>
            <a:pPr algn="ctr"/>
            <a:r>
              <a:rPr lang="ru-RU" sz="2200" b="1" dirty="0" smtClean="0">
                <a:latin typeface="Times New Roman" pitchFamily="18" charset="0"/>
              </a:rPr>
              <a:t>конфет т.б </a:t>
            </a:r>
            <a:r>
              <a:rPr lang="ru-RU" sz="2200" b="1" dirty="0" err="1" smtClean="0">
                <a:latin typeface="Times New Roman" pitchFamily="18" charset="0"/>
              </a:rPr>
              <a:t>өндіру</a:t>
            </a:r>
            <a:r>
              <a:rPr lang="ru-RU" sz="2200" b="1" dirty="0" smtClean="0">
                <a:latin typeface="Times New Roman" pitchFamily="18" charset="0"/>
              </a:rPr>
              <a:t>.</a:t>
            </a:r>
            <a:endParaRPr lang="ru-RU" sz="2200" b="1" dirty="0">
              <a:latin typeface="Times New Roman" pitchFamily="18" charset="0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4876800" y="3048000"/>
            <a:ext cx="21114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</a:rPr>
              <a:t>Кітапханалар</a:t>
            </a:r>
            <a:endParaRPr lang="ru-RU" sz="2400" b="1" dirty="0">
              <a:latin typeface="Times New Roman" pitchFamily="18" charset="0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7086600" y="3048000"/>
            <a:ext cx="20072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</a:rPr>
              <a:t>Мұражайлар</a:t>
            </a:r>
            <a:endParaRPr lang="ru-RU" sz="2400" b="1" dirty="0">
              <a:latin typeface="Times New Roman" pitchFamily="18" charset="0"/>
            </a:endParaRPr>
          </a:p>
        </p:txBody>
      </p:sp>
      <p:pic>
        <p:nvPicPr>
          <p:cNvPr id="13323" name="Picture 11" descr="pic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3857628"/>
            <a:ext cx="2448113" cy="1757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2428860" y="5715016"/>
            <a:ext cx="3505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Қалыпты</a:t>
            </a: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ылғалдылық</a:t>
            </a:r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ru-RU" sz="2400" b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40- </a:t>
            </a:r>
            <a:r>
              <a:rPr lang="ru-RU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60 %</a:t>
            </a:r>
          </a:p>
        </p:txBody>
      </p:sp>
      <p:pic>
        <p:nvPicPr>
          <p:cNvPr id="13325" name="Picture 13" descr="овощ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3857628"/>
            <a:ext cx="2786082" cy="1950258"/>
          </a:xfrm>
          <a:prstGeom prst="rect">
            <a:avLst/>
          </a:prstGeom>
          <a:noFill/>
        </p:spPr>
      </p:pic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5638800" y="5857892"/>
            <a:ext cx="3505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200" b="1" dirty="0" err="1" smtClean="0">
                <a:latin typeface="Times New Roman" pitchFamily="18" charset="0"/>
              </a:rPr>
              <a:t>Көкөніс,жемістерді</a:t>
            </a:r>
            <a:r>
              <a:rPr lang="ru-RU" sz="2200" b="1" dirty="0" smtClean="0">
                <a:latin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</a:rPr>
              <a:t>және</a:t>
            </a:r>
            <a:endParaRPr lang="ru-RU" sz="2200" b="1" dirty="0" smtClean="0">
              <a:latin typeface="Times New Roman" pitchFamily="18" charset="0"/>
            </a:endParaRPr>
          </a:p>
          <a:p>
            <a:pPr algn="ctr"/>
            <a:r>
              <a:rPr lang="ru-RU" sz="2200" b="1" dirty="0" err="1" smtClean="0">
                <a:latin typeface="Times New Roman" pitchFamily="18" charset="0"/>
              </a:rPr>
              <a:t>сақтау</a:t>
            </a:r>
            <a:r>
              <a:rPr lang="ru-RU" sz="2200" b="1" dirty="0" smtClean="0">
                <a:latin typeface="Times New Roman" pitchFamily="18" charset="0"/>
              </a:rPr>
              <a:t> т.б.</a:t>
            </a:r>
            <a:endParaRPr lang="ru-RU" sz="2200" b="1" dirty="0">
              <a:latin typeface="Times New Roman" pitchFamily="18" charset="0"/>
            </a:endParaRPr>
          </a:p>
        </p:txBody>
      </p:sp>
      <p:pic>
        <p:nvPicPr>
          <p:cNvPr id="13327" name="Picture 15" descr="GetImag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8304" y="3857628"/>
            <a:ext cx="2451096" cy="1838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428596" y="5715016"/>
            <a:ext cx="18696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</a:rPr>
              <a:t>Аурухана, </a:t>
            </a:r>
          </a:p>
          <a:p>
            <a:pPr algn="ctr"/>
            <a:r>
              <a:rPr lang="kk-KZ" sz="2400" b="1" dirty="0" smtClean="0">
                <a:latin typeface="Times New Roman" pitchFamily="18" charset="0"/>
              </a:rPr>
              <a:t>дәріханалар</a:t>
            </a:r>
            <a:endParaRPr lang="ru-RU" sz="24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006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52400" y="0"/>
            <a:ext cx="9296400" cy="6858000"/>
          </a:xfrm>
          <a:noFill/>
          <a:ln/>
          <a:effectLst>
            <a:softEdge rad="317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 descr="6a00d83451bd5e69e20120a77a99e6970b-800wi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  <a:effectLst>
            <a:softEdge rad="317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5429256" cy="385762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29702" name="Picture 6" descr="6a00d83451bd5e69e20120a77a99e6970b-800w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000372"/>
            <a:ext cx="5214942" cy="414338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3571836" y="785794"/>
            <a:ext cx="5572164" cy="142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4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ru-RU" sz="2800" b="1" dirty="0" smtClean="0">
                <a:latin typeface="Times New Roman" pitchFamily="18" charset="0"/>
              </a:rPr>
              <a:t>1.</a:t>
            </a:r>
            <a:r>
              <a:rPr lang="en-US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Қандай</a:t>
            </a:r>
            <a:r>
              <a:rPr lang="ru-RU" sz="2800" b="1" dirty="0" smtClean="0">
                <a:latin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</a:rPr>
              <a:t>процесс </a:t>
            </a:r>
          </a:p>
          <a:p>
            <a:pPr lvl="4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ru-RU" sz="2800" b="1" dirty="0" smtClean="0">
                <a:latin typeface="Times New Roman" pitchFamily="18" charset="0"/>
              </a:rPr>
              <a:t>конденсация </a:t>
            </a:r>
          </a:p>
          <a:p>
            <a:pPr lvl="4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lang="ru-RU" sz="2800" b="1" dirty="0" err="1" smtClean="0">
                <a:latin typeface="Times New Roman" pitchFamily="18" charset="0"/>
              </a:rPr>
              <a:t>деп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аталады</a:t>
            </a:r>
            <a:r>
              <a:rPr lang="ru-RU" sz="2800" b="1" dirty="0" smtClean="0">
                <a:latin typeface="Times New Roman" pitchFamily="18" charset="0"/>
              </a:rPr>
              <a:t>?</a:t>
            </a:r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214282" y="4286256"/>
            <a:ext cx="457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</a:rPr>
              <a:t>2.</a:t>
            </a:r>
            <a:r>
              <a:rPr lang="en-US" sz="2800" b="1" dirty="0" smtClean="0">
                <a:latin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</a:rPr>
              <a:t>Конденсация </a:t>
            </a:r>
            <a:r>
              <a:rPr lang="ru-RU" sz="2800" b="1" dirty="0" err="1" smtClean="0">
                <a:latin typeface="Times New Roman" pitchFamily="18" charset="0"/>
              </a:rPr>
              <a:t>кезінде</a:t>
            </a:r>
            <a:r>
              <a:rPr lang="ru-RU" sz="2800" b="1" dirty="0" smtClean="0">
                <a:latin typeface="Times New Roman" pitchFamily="18" charset="0"/>
              </a:rPr>
              <a:t> энергия </a:t>
            </a:r>
            <a:r>
              <a:rPr lang="ru-RU" sz="2800" b="1" dirty="0" err="1" smtClean="0">
                <a:latin typeface="Times New Roman" pitchFamily="18" charset="0"/>
              </a:rPr>
              <a:t>жұтылады</a:t>
            </a:r>
            <a:r>
              <a:rPr lang="ru-RU" sz="2800" b="1" dirty="0" smtClean="0">
                <a:latin typeface="Times New Roman" pitchFamily="18" charset="0"/>
              </a:rPr>
              <a:t>   </a:t>
            </a:r>
            <a:r>
              <a:rPr lang="ru-RU" sz="2800" b="1" dirty="0" err="1" smtClean="0">
                <a:latin typeface="Times New Roman" pitchFamily="18" charset="0"/>
              </a:rPr>
              <a:t>ма</a:t>
            </a:r>
            <a:r>
              <a:rPr lang="ru-RU" sz="2800" b="1" dirty="0" smtClean="0">
                <a:latin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</a:rPr>
              <a:t>бөлінеді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ме</a:t>
            </a:r>
            <a:r>
              <a:rPr lang="ru-RU" sz="2800" b="1" dirty="0" smtClean="0">
                <a:latin typeface="Times New Roman" pitchFamily="18" charset="0"/>
              </a:rPr>
              <a:t>?</a:t>
            </a:r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228600" y="4267200"/>
            <a:ext cx="3962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endParaRPr lang="ru-RU" sz="2800" b="1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5" grpId="0"/>
      <p:bldP spid="29706" grpId="0"/>
      <p:bldP spid="2970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4" name="Picture 14" descr="78893_1954"/>
          <p:cNvPicPr>
            <a:picLocks noChangeAspect="1" noChangeArrowheads="1"/>
          </p:cNvPicPr>
          <p:nvPr/>
        </p:nvPicPr>
        <p:blipFill>
          <a:blip r:embed="rId2" cstate="print"/>
          <a:srcRect r="206"/>
          <a:stretch>
            <a:fillRect/>
          </a:stretch>
        </p:blipFill>
        <p:spPr bwMode="auto">
          <a:xfrm>
            <a:off x="0" y="0"/>
            <a:ext cx="36576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4929190" y="0"/>
            <a:ext cx="3505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chemeClr val="accent2"/>
                </a:solidFill>
                <a:latin typeface="Times New Roman" pitchFamily="18" charset="0"/>
              </a:rPr>
              <a:t>  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</a:rPr>
              <a:t>Қайнау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3733800" y="642918"/>
            <a:ext cx="512448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Қайнау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бұл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сұйықтың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тек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үстіңгі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бетінен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ғана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емес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сонымен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бірге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оның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ішінде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де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бу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көпіршіктерінің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пайда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болуымен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жүретін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қарқынды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булану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процесі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just"/>
            <a:r>
              <a:rPr lang="ru-RU" sz="28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Қайнауды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жалғастыру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үшін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сұйықтыққа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сырттан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энергия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беріп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отыру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керек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.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Қайнау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әрбір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сұйық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үшін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қайнау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температурасы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деп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аталатын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температурада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жүреді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endParaRPr lang="ru-RU" sz="28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6" name="Picture 18" descr="fire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4643446"/>
            <a:ext cx="64363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4" y="214290"/>
            <a:ext cx="7793037" cy="15113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000" dirty="0" err="1" smtClean="0">
                <a:solidFill>
                  <a:srgbClr val="000066"/>
                </a:solidFill>
                <a:latin typeface="Times New Roman" pitchFamily="18" charset="0"/>
              </a:rPr>
              <a:t>Неліктен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0066"/>
                </a:solidFill>
                <a:latin typeface="Times New Roman" pitchFamily="18" charset="0"/>
              </a:rPr>
              <a:t>бу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0066"/>
                </a:solidFill>
                <a:latin typeface="Times New Roman" pitchFamily="18" charset="0"/>
              </a:rPr>
              <a:t>көпіршіктері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0066"/>
                </a:solidFill>
                <a:latin typeface="Times New Roman" pitchFamily="18" charset="0"/>
              </a:rPr>
              <a:t>ұлғаяды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0066"/>
                </a:solidFill>
                <a:latin typeface="Times New Roman" pitchFamily="18" charset="0"/>
              </a:rPr>
              <a:t>және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0066"/>
                </a:solidFill>
                <a:latin typeface="Times New Roman" pitchFamily="18" charset="0"/>
              </a:rPr>
              <a:t>жоғары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0066"/>
                </a:solidFill>
                <a:latin typeface="Times New Roman" pitchFamily="18" charset="0"/>
              </a:rPr>
              <a:t>көтеріледі</a:t>
            </a:r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4114800" cy="4114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None/>
            </a:pPr>
            <a:r>
              <a:rPr lang="ru-RU" dirty="0" err="1" smtClean="0">
                <a:solidFill>
                  <a:srgbClr val="000066"/>
                </a:solidFill>
                <a:latin typeface="Times New Roman" pitchFamily="18" charset="0"/>
              </a:rPr>
              <a:t>Жауабы</a:t>
            </a:r>
            <a:r>
              <a:rPr lang="ru-RU" dirty="0" smtClean="0">
                <a:solidFill>
                  <a:srgbClr val="000066"/>
                </a:solidFill>
                <a:latin typeface="Times New Roman" pitchFamily="18" charset="0"/>
              </a:rPr>
              <a:t>:</a:t>
            </a:r>
          </a:p>
          <a:p>
            <a:pPr eaLnBrk="1" hangingPunct="1">
              <a:buNone/>
            </a:pPr>
            <a:r>
              <a:rPr lang="en-US" sz="2800" dirty="0" smtClean="0">
                <a:solidFill>
                  <a:srgbClr val="000066"/>
                </a:solidFill>
                <a:latin typeface="Times New Roman" pitchFamily="18" charset="0"/>
              </a:rPr>
              <a:t>    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Ауа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көпіршіктерінің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іші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су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буымен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толады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да,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олардың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өлшемдері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үлкейе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береді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сонымен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бірге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сұйық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тарапынан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әрекет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ететін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ығыстырушы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күш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те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артады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да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бу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көпіршіктері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жоғары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көтеріле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бастайды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4340" name="Oval 4"/>
          <p:cNvSpPr>
            <a:spLocks noChangeArrowheads="1"/>
          </p:cNvSpPr>
          <p:nvPr/>
        </p:nvSpPr>
        <p:spPr bwMode="auto">
          <a:xfrm>
            <a:off x="5486400" y="2971800"/>
            <a:ext cx="2514600" cy="2362200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6477000" y="3810000"/>
            <a:ext cx="1447800" cy="533400"/>
          </a:xfrm>
          <a:prstGeom prst="leftArrow">
            <a:avLst>
              <a:gd name="adj1" fmla="val 50000"/>
              <a:gd name="adj2" fmla="val 67857"/>
            </a:avLst>
          </a:prstGeom>
          <a:solidFill>
            <a:schemeClr val="bg2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err="1" smtClean="0">
                <a:solidFill>
                  <a:srgbClr val="FF9933"/>
                </a:solidFill>
                <a:latin typeface="Tahoma" pitchFamily="34" charset="0"/>
              </a:rPr>
              <a:t>Булану</a:t>
            </a:r>
            <a:endParaRPr lang="ru-RU" b="1" dirty="0">
              <a:solidFill>
                <a:srgbClr val="FF9933"/>
              </a:solidFill>
              <a:latin typeface="Tahoma" pitchFamily="34" charset="0"/>
            </a:endParaRP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 flipV="1">
            <a:off x="6781800" y="2209800"/>
            <a:ext cx="0" cy="18288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6781800" y="4038600"/>
            <a:ext cx="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6994525" y="1987550"/>
            <a:ext cx="5501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 dirty="0" smtClean="0">
                <a:solidFill>
                  <a:srgbClr val="000066"/>
                </a:solidFill>
                <a:latin typeface="Tahoma" pitchFamily="34" charset="0"/>
              </a:rPr>
              <a:t>F</a:t>
            </a:r>
            <a:r>
              <a:rPr lang="ru-RU" sz="2000" b="1" dirty="0" err="1" smtClean="0">
                <a:solidFill>
                  <a:srgbClr val="000066"/>
                </a:solidFill>
                <a:latin typeface="Tahoma" pitchFamily="34" charset="0"/>
              </a:rPr>
              <a:t>ы</a:t>
            </a:r>
            <a:endParaRPr lang="ru-RU" sz="2000" b="1" dirty="0">
              <a:solidFill>
                <a:srgbClr val="000066"/>
              </a:solidFill>
              <a:latin typeface="Tahoma" pitchFamily="34" charset="0"/>
            </a:endParaRP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6934200" y="4572000"/>
            <a:ext cx="8445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1" dirty="0" smtClean="0">
                <a:latin typeface="Tahoma" pitchFamily="34" charset="0"/>
              </a:rPr>
              <a:t>F</a:t>
            </a:r>
            <a:r>
              <a:rPr lang="ru-RU" sz="2000" b="1" dirty="0" smtClean="0">
                <a:latin typeface="Tahoma" pitchFamily="34" charset="0"/>
              </a:rPr>
              <a:t>ау</a:t>
            </a:r>
            <a:endParaRPr lang="ru-RU" sz="2000" b="1" dirty="0">
              <a:latin typeface="Tahoma" pitchFamily="34" charset="0"/>
            </a:endParaRP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7086600" y="1981200"/>
            <a:ext cx="228600" cy="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7010400" y="4572000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43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14445 L -0.00417 -0.4277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  <p:bldP spid="14340" grpId="0" animBg="1"/>
      <p:bldP spid="14340" grpId="1" animBg="1"/>
      <p:bldP spid="14340" grpId="2" animBg="1"/>
      <p:bldP spid="14340" grpId="3" animBg="1"/>
      <p:bldP spid="14340" grpId="4" animBg="1"/>
      <p:bldP spid="14341" grpId="0" animBg="1"/>
      <p:bldP spid="14341" grpId="1" animBg="1"/>
      <p:bldP spid="14342" grpId="0" animBg="1"/>
      <p:bldP spid="14342" grpId="1" animBg="1"/>
      <p:bldP spid="14343" grpId="0" animBg="1"/>
      <p:bldP spid="14343" grpId="1" animBg="1"/>
      <p:bldP spid="14344" grpId="0"/>
      <p:bldP spid="14344" grpId="1"/>
      <p:bldP spid="14345" grpId="0"/>
      <p:bldP spid="14345" grpId="1"/>
      <p:bldP spid="14346" grpId="0" animBg="1"/>
      <p:bldP spid="14346" grpId="1" animBg="1"/>
      <p:bldP spid="14346" grpId="2" animBg="1"/>
      <p:bldP spid="14347" grpId="0" animBg="1"/>
      <p:bldP spid="1434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0963" y="214313"/>
            <a:ext cx="7793037" cy="9112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dirty="0" err="1" smtClean="0">
                <a:solidFill>
                  <a:srgbClr val="000066"/>
                </a:solidFill>
                <a:latin typeface="Times New Roman" pitchFamily="18" charset="0"/>
              </a:rPr>
              <a:t>Неліктен</a:t>
            </a:r>
            <a:r>
              <a:rPr lang="ru-RU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66"/>
                </a:solidFill>
                <a:latin typeface="Times New Roman" pitchFamily="18" charset="0"/>
              </a:rPr>
              <a:t>шу</a:t>
            </a:r>
            <a:r>
              <a:rPr lang="ru-RU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dirty="0" err="1" smtClean="0">
                <a:solidFill>
                  <a:srgbClr val="000066"/>
                </a:solidFill>
                <a:latin typeface="Times New Roman" pitchFamily="18" charset="0"/>
              </a:rPr>
              <a:t>естіледі</a:t>
            </a:r>
            <a:r>
              <a:rPr lang="ru-RU" dirty="0" smtClean="0">
                <a:solidFill>
                  <a:srgbClr val="000066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017713"/>
            <a:ext cx="3814763" cy="411480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 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Жауабы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:</a:t>
            </a:r>
          </a:p>
          <a:p>
            <a:pPr eaLnBrk="1" hangingPunct="1"/>
            <a:r>
              <a:rPr lang="kk-KZ" sz="2800" dirty="0" smtClean="0">
                <a:solidFill>
                  <a:srgbClr val="000066"/>
                </a:solidFill>
                <a:latin typeface="Times New Roman" pitchFamily="18" charset="0"/>
              </a:rPr>
              <a:t>Көпіршіктер ыдыс қабырғасынан ажырайды да , жоғары көтеріледі.</a:t>
            </a:r>
            <a:endParaRPr lang="ru-RU" sz="2800" dirty="0" smtClean="0">
              <a:solidFill>
                <a:srgbClr val="000066"/>
              </a:solidFill>
              <a:latin typeface="Times New Roman" pitchFamily="18" charset="0"/>
            </a:endParaRPr>
          </a:p>
          <a:p>
            <a:pPr eaLnBrk="1" hangingPunct="1"/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Осыған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сәйкес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қайнар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алдында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ызыл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0066"/>
                </a:solidFill>
                <a:latin typeface="Times New Roman" pitchFamily="18" charset="0"/>
              </a:rPr>
              <a:t>естіледі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  <a:p>
            <a:pPr eaLnBrk="1" hangingPunct="1"/>
            <a:endParaRPr lang="ru-RU" sz="2800" dirty="0" smtClean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17413" name="Oval 5"/>
          <p:cNvSpPr>
            <a:spLocks noChangeArrowheads="1"/>
          </p:cNvSpPr>
          <p:nvPr/>
        </p:nvSpPr>
        <p:spPr bwMode="auto">
          <a:xfrm>
            <a:off x="5105400" y="2438400"/>
            <a:ext cx="3505200" cy="3429000"/>
          </a:xfrm>
          <a:prstGeom prst="ellipse">
            <a:avLst/>
          </a:prstGeom>
          <a:solidFill>
            <a:srgbClr val="66CC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000">
              <a:solidFill>
                <a:srgbClr val="00FFFF"/>
              </a:solidFill>
              <a:latin typeface="Tahoma" pitchFamily="34" charset="0"/>
            </a:endParaRPr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6629400" y="3162300"/>
            <a:ext cx="1676400" cy="533400"/>
          </a:xfrm>
          <a:prstGeom prst="leftArrow">
            <a:avLst>
              <a:gd name="adj1" fmla="val 50000"/>
              <a:gd name="adj2" fmla="val 7857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 err="1" smtClean="0">
                <a:latin typeface="Tahoma" pitchFamily="34" charset="0"/>
              </a:rPr>
              <a:t>булану</a:t>
            </a:r>
            <a:endParaRPr lang="ru-RU" sz="2000" dirty="0">
              <a:latin typeface="Tahoma" pitchFamily="34" charset="0"/>
            </a:endParaRP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6705600" y="4114800"/>
            <a:ext cx="1828800" cy="6096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>
                <a:solidFill>
                  <a:srgbClr val="FFCC00"/>
                </a:solidFill>
                <a:latin typeface="Tahoma" pitchFamily="34" charset="0"/>
              </a:rPr>
              <a:t>конденсация</a:t>
            </a:r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V="1">
            <a:off x="6781800" y="2438400"/>
            <a:ext cx="0" cy="99060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>
            <a:off x="6781800" y="4953000"/>
            <a:ext cx="0" cy="91440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5105400" y="4114800"/>
            <a:ext cx="9906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7620000" y="4114800"/>
            <a:ext cx="9906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6000760" y="378619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66"/>
                </a:solidFill>
                <a:latin typeface="Tahoma" pitchFamily="34" charset="0"/>
              </a:rPr>
              <a:t>Р</a:t>
            </a:r>
            <a:r>
              <a:rPr lang="ru-RU" sz="2400" baseline="-25000" dirty="0">
                <a:solidFill>
                  <a:srgbClr val="000066"/>
                </a:solidFill>
                <a:latin typeface="Tahoma" pitchFamily="34" charset="0"/>
              </a:rPr>
              <a:t> </a:t>
            </a:r>
            <a:r>
              <a:rPr lang="ru-RU" sz="2400" baseline="-25000" dirty="0" err="1" smtClean="0">
                <a:solidFill>
                  <a:srgbClr val="000066"/>
                </a:solidFill>
                <a:latin typeface="Tahoma" pitchFamily="34" charset="0"/>
              </a:rPr>
              <a:t>Қаныққан</a:t>
            </a:r>
            <a:r>
              <a:rPr lang="ru-RU" sz="2400" baseline="-25000" dirty="0" smtClean="0">
                <a:solidFill>
                  <a:srgbClr val="000066"/>
                </a:solidFill>
                <a:latin typeface="Tahoma" pitchFamily="34" charset="0"/>
              </a:rPr>
              <a:t>  </a:t>
            </a:r>
            <a:r>
              <a:rPr lang="ru-RU" sz="2400" baseline="-25000" dirty="0" err="1" smtClean="0">
                <a:solidFill>
                  <a:srgbClr val="000066"/>
                </a:solidFill>
                <a:latin typeface="Tahoma" pitchFamily="34" charset="0"/>
              </a:rPr>
              <a:t>бу</a:t>
            </a:r>
            <a:endParaRPr lang="ru-RU" sz="2400" baseline="-25000" dirty="0">
              <a:solidFill>
                <a:srgbClr val="000066"/>
              </a:solidFill>
              <a:latin typeface="Tahoma" pitchFamily="34" charset="0"/>
            </a:endParaRPr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6781800" y="1447800"/>
            <a:ext cx="0" cy="99060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4114800" y="4114800"/>
            <a:ext cx="914400" cy="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V="1">
            <a:off x="6781800" y="5867400"/>
            <a:ext cx="0" cy="76200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10600" y="4114800"/>
            <a:ext cx="533400" cy="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7223125" y="1404938"/>
            <a:ext cx="9172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000066"/>
                </a:solidFill>
                <a:latin typeface="Tahoma" pitchFamily="34" charset="0"/>
              </a:rPr>
              <a:t>Р</a:t>
            </a:r>
            <a:r>
              <a:rPr lang="ru-RU" sz="2400" baseline="-25000" dirty="0" err="1" smtClean="0">
                <a:solidFill>
                  <a:srgbClr val="000066"/>
                </a:solidFill>
                <a:latin typeface="Tahoma" pitchFamily="34" charset="0"/>
              </a:rPr>
              <a:t>сұйық</a:t>
            </a:r>
            <a:endParaRPr lang="ru-RU" sz="2400" baseline="-25000" dirty="0">
              <a:solidFill>
                <a:srgbClr val="000066"/>
              </a:solidFill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4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4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9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4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  <p:bldP spid="17413" grpId="0" animBg="1"/>
      <p:bldP spid="17413" grpId="1" animBg="1"/>
      <p:bldP spid="17413" grpId="2" animBg="1"/>
      <p:bldP spid="17414" grpId="0" animBg="1"/>
      <p:bldP spid="17414" grpId="1" animBg="1"/>
      <p:bldP spid="17415" grpId="0" animBg="1"/>
      <p:bldP spid="17415" grpId="1" animBg="1"/>
      <p:bldP spid="17416" grpId="0" animBg="1"/>
      <p:bldP spid="17416" grpId="1" animBg="1"/>
      <p:bldP spid="17417" grpId="0" animBg="1"/>
      <p:bldP spid="17417" grpId="1" animBg="1"/>
      <p:bldP spid="17418" grpId="0" animBg="1"/>
      <p:bldP spid="17418" grpId="1" animBg="1"/>
      <p:bldP spid="17419" grpId="0" animBg="1"/>
      <p:bldP spid="17419" grpId="1" animBg="1"/>
      <p:bldP spid="17420" grpId="0"/>
      <p:bldP spid="17420" grpId="1"/>
      <p:bldP spid="17421" grpId="0" animBg="1"/>
      <p:bldP spid="17421" grpId="1" animBg="1"/>
      <p:bldP spid="17422" grpId="0" animBg="1"/>
      <p:bldP spid="17422" grpId="1" animBg="1"/>
      <p:bldP spid="17423" grpId="0" animBg="1"/>
      <p:bldP spid="17423" grpId="1" animBg="1"/>
      <p:bldP spid="17424" grpId="0" animBg="1"/>
      <p:bldP spid="17424" grpId="1" animBg="1"/>
      <p:bldP spid="17425" grpId="0"/>
      <p:bldP spid="1742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port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500174"/>
            <a:ext cx="3714744" cy="5357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94728" y="785794"/>
            <a:ext cx="90492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Қайнау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температурасы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сұйықтың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еркін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бетіне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түсетін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сыртқы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қысымға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тәуелді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болады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.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285720" y="2000240"/>
            <a:ext cx="5867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Қысым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төмендегенде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сұйықтың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қайнау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температурасы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төмендейді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.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285720" y="3571876"/>
            <a:ext cx="434766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Қысым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артқанда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қайнау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температурасы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</a:rPr>
              <a:t>артады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.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endParaRPr lang="ru-RU" sz="28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234711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73875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Меншікті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булану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</a:rPr>
              <a:t>жылуы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571480"/>
            <a:ext cx="8183880" cy="4187952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428596" y="1071547"/>
            <a:ext cx="828680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</a:rPr>
              <a:t>Сұйықтықтың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бірлік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массасын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қайнау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температурасында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буға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айналдыруға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қажетті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жылу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мөлшерін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меншікті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булану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жылуы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деп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атайды</a:t>
            </a:r>
            <a:r>
              <a:rPr lang="ru-RU" sz="3200" b="1" dirty="0" smtClean="0">
                <a:latin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</a:endParaRPr>
          </a:p>
          <a:p>
            <a:endParaRPr lang="ru-RU" sz="3200" b="1" dirty="0">
              <a:solidFill>
                <a:schemeClr val="accent2"/>
              </a:solidFill>
              <a:latin typeface="Times New Roman" pitchFamily="18" charset="0"/>
            </a:endParaRPr>
          </a:p>
          <a:p>
            <a:r>
              <a:rPr lang="ru-RU" sz="3200" b="1" dirty="0" err="1" smtClean="0">
                <a:latin typeface="Times New Roman" pitchFamily="18" charset="0"/>
              </a:rPr>
              <a:t>Меншікті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булану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жылу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sz="4000" b="1" dirty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kk-KZ" sz="4000" b="1" dirty="0" smtClean="0">
                <a:latin typeface="Times New Roman" pitchFamily="18" charset="0"/>
              </a:rPr>
              <a:t>әрпімен</a:t>
            </a:r>
            <a:r>
              <a:rPr lang="kk-KZ" sz="40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kk-KZ" sz="4000" b="1" dirty="0" smtClean="0">
                <a:latin typeface="Times New Roman" pitchFamily="18" charset="0"/>
              </a:rPr>
              <a:t>белгіленеді</a:t>
            </a:r>
            <a:r>
              <a:rPr lang="ru-RU" sz="3200" b="1" dirty="0" smtClean="0">
                <a:latin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өлшем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бірлігі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</a:rPr>
              <a:t>Дж/кг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</a:endParaRPr>
          </a:p>
          <a:p>
            <a:endParaRPr lang="ru-RU" sz="3200" b="1" dirty="0">
              <a:solidFill>
                <a:srgbClr val="CC3300"/>
              </a:solidFill>
              <a:latin typeface="Times New Roman" pitchFamily="18" charset="0"/>
            </a:endParaRPr>
          </a:p>
          <a:p>
            <a:r>
              <a:rPr lang="ru-RU" sz="3200" b="1" dirty="0" err="1" smtClean="0">
                <a:latin typeface="Times New Roman" pitchFamily="18" charset="0"/>
              </a:rPr>
              <a:t>Конденсациялана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отырып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бу</a:t>
            </a:r>
            <a:r>
              <a:rPr lang="ru-RU" sz="3200" b="1" dirty="0" smtClean="0">
                <a:latin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булануға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кеткен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жылу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мөлшерін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бөліп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шығарады</a:t>
            </a:r>
            <a:r>
              <a:rPr lang="ru-RU" sz="3200" b="1" dirty="0" smtClean="0">
                <a:latin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</a:endParaRPr>
          </a:p>
        </p:txBody>
      </p:sp>
      <p:pic>
        <p:nvPicPr>
          <p:cNvPr id="5" name="Picture 17" descr="CANDLIT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2714620"/>
            <a:ext cx="1357322" cy="233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2" descr="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331073" y="3350933"/>
            <a:ext cx="2098244" cy="18242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reflection blurRad="6350" stA="50000" endA="300" endPos="55500" dist="101600" dir="5400000" sy="-100000" algn="bl" rotWithShape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356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Сұйықтықты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буға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айналдыруға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қажетті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жылу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мөлшерін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есептеу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үшін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: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0" y="1928802"/>
            <a:ext cx="8229600" cy="447199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Қайнау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температурасында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алынған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кез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келген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сұйықтықтың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кез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келген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массасын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буға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айналдыру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үшінқажетті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жылу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мөлшерін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есептеу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үшін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меншікті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булану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жылуын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сұйықтың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массасына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көбейту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керек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: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en-US" sz="6000" b="1" dirty="0" smtClean="0">
                <a:solidFill>
                  <a:srgbClr val="FF00FF"/>
                </a:solidFill>
                <a:latin typeface="Times New Roman" pitchFamily="18" charset="0"/>
              </a:rPr>
              <a:t>Q=</a:t>
            </a:r>
            <a:r>
              <a:rPr lang="en-US" sz="6000" b="1" dirty="0" err="1" smtClean="0">
                <a:solidFill>
                  <a:srgbClr val="FF00FF"/>
                </a:solidFill>
                <a:latin typeface="Times New Roman" pitchFamily="18" charset="0"/>
              </a:rPr>
              <a:t>rm</a:t>
            </a:r>
            <a:endParaRPr lang="en-US" sz="4400" b="1" dirty="0">
              <a:solidFill>
                <a:srgbClr val="FF00FF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Қайнау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температурасындағы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будың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конденсациясы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кезінде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бөлетін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жылу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 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мөлшерін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де осы 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формуламен</a:t>
            </a:r>
            <a:endParaRPr lang="ru-RU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  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е</a:t>
            </a:r>
            <a:r>
              <a:rPr lang="kk-K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се</a:t>
            </a:r>
            <a:r>
              <a:rPr lang="ru-RU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птейміз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28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latin typeface="Times New Roman" pitchFamily="18" charset="0"/>
              </a:rPr>
              <a:t>Арасандар</a:t>
            </a:r>
            <a:endParaRPr lang="ru-RU" sz="5400" b="1" dirty="0">
              <a:latin typeface="Times New Roman" pitchFamily="18" charset="0"/>
            </a:endParaRPr>
          </a:p>
        </p:txBody>
      </p:sp>
      <p:pic>
        <p:nvPicPr>
          <p:cNvPr id="64516" name="Picture 4" descr="6a00e551c4c4d8883300e553da84e18834-320w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14554"/>
            <a:ext cx="8737630" cy="464344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42910" y="1285860"/>
            <a:ext cx="8286808" cy="1785950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Арасандар ыстық су мен буды үнемі шығарып отыратын көзі болып табылады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642910" y="1500174"/>
            <a:ext cx="185738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Кебу</a:t>
            </a:r>
            <a:endParaRPr lang="ru-RU" sz="4000" b="1" cap="all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6072198" y="1428736"/>
            <a:ext cx="242889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Plain">
              <a:avLst/>
            </a:prstTxWarp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Қайнау</a:t>
            </a:r>
            <a:endParaRPr lang="ru-RU" sz="4000" b="1" cap="all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04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6000768"/>
            <a:ext cx="6643734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a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857759"/>
            <a:ext cx="714380" cy="200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4" descr="BD20656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214414" y="428604"/>
            <a:ext cx="67733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Салыстырайық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4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4" descr="BD20656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43644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4" descr="BD20656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6" descr="GUESTAN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4786322"/>
            <a:ext cx="4143372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graphicFrame>
        <p:nvGraphicFramePr>
          <p:cNvPr id="73749" name="Group 21"/>
          <p:cNvGraphicFramePr>
            <a:graphicFrameLocks noGrp="1"/>
          </p:cNvGraphicFramePr>
          <p:nvPr/>
        </p:nvGraphicFramePr>
        <p:xfrm>
          <a:off x="214282" y="785794"/>
          <a:ext cx="8715435" cy="442915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11227"/>
                <a:gridCol w="2864648"/>
                <a:gridCol w="3339560"/>
              </a:tblGrid>
              <a:tr h="788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 </a:t>
                      </a:r>
                      <a:r>
                        <a:rPr kumimoji="0" lang="ru-RU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білемін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Бүгін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білдім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Білгім</a:t>
                      </a: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келеді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640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rgbClr val="00B0F0"/>
            </a:gs>
            <a:gs pos="100000">
              <a:srgbClr val="0000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9" name="Rectangle 2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latin typeface="Times New Roman" pitchFamily="18" charset="0"/>
              </a:rPr>
              <a:t>Кестені</a:t>
            </a:r>
            <a:r>
              <a:rPr lang="ru-RU" b="1" dirty="0" smtClean="0">
                <a:latin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</a:rPr>
              <a:t>толтырайық</a:t>
            </a:r>
            <a:endParaRPr lang="ru-RU" b="1" dirty="0">
              <a:latin typeface="Times New Roman" pitchFamily="18" charset="0"/>
            </a:endParaRPr>
          </a:p>
        </p:txBody>
      </p:sp>
      <p:graphicFrame>
        <p:nvGraphicFramePr>
          <p:cNvPr id="33890" name="Group 9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150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Q</a:t>
                      </a:r>
                      <a:endParaRPr kumimoji="0" lang="ru-RU" sz="7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4,6*10</a:t>
                      </a:r>
                      <a:r>
                        <a:rPr kumimoji="0" lang="ru-RU" sz="3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</a:t>
                      </a:r>
                      <a:r>
                        <a:rPr kumimoji="0" lang="ru-RU" sz="4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Дж  </a:t>
                      </a:r>
                      <a:r>
                        <a:rPr kumimoji="0" lang="ru-RU" sz="3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</a:t>
                      </a:r>
                      <a:endParaRPr kumimoji="0" lang="ru-RU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 ?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4,5*10</a:t>
                      </a:r>
                      <a:r>
                        <a:rPr kumimoji="0" lang="ru-RU" sz="3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</a:t>
                      </a:r>
                      <a:r>
                        <a:rPr kumimoji="0" lang="ru-RU" sz="4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Дж</a:t>
                      </a:r>
                      <a:endParaRPr kumimoji="0" lang="ru-RU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r</a:t>
                      </a:r>
                      <a:endParaRPr kumimoji="0" lang="ru-RU" sz="8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2,3*10</a:t>
                      </a:r>
                      <a:r>
                        <a:rPr kumimoji="0" lang="ru-RU" sz="36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Дж/кг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2,3*10</a:t>
                      </a:r>
                      <a:r>
                        <a:rPr kumimoji="0" lang="ru-RU" sz="3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Дж/кг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?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  <a:endParaRPr kumimoji="0" lang="ru-RU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</a:rPr>
                        <a:t>?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0,2кг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0,5кг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91" name="Text Box 99"/>
          <p:cNvSpPr txBox="1">
            <a:spLocks noChangeArrowheads="1"/>
          </p:cNvSpPr>
          <p:nvPr/>
        </p:nvSpPr>
        <p:spPr bwMode="auto">
          <a:xfrm>
            <a:off x="3124200" y="49530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5" name="Picture 96" descr="02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10795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7" descr="029a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357166"/>
            <a:ext cx="817562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571472" y="500042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000" b="1" i="1" dirty="0"/>
              <a:t> </a:t>
            </a:r>
            <a:r>
              <a:rPr lang="ru-RU" sz="2800" b="1" dirty="0" err="1" smtClean="0">
                <a:latin typeface="Times New Roman" pitchFamily="18" charset="0"/>
              </a:rPr>
              <a:t>Графиктерде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бірдей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массадағы</a:t>
            </a:r>
            <a:r>
              <a:rPr lang="ru-RU" sz="2800" b="1" dirty="0" smtClean="0">
                <a:latin typeface="Times New Roman" pitchFamily="18" charset="0"/>
              </a:rPr>
              <a:t> спирт пен </a:t>
            </a:r>
            <a:r>
              <a:rPr lang="ru-RU" sz="2800" b="1" dirty="0" err="1" smtClean="0">
                <a:latin typeface="Times New Roman" pitchFamily="18" charset="0"/>
              </a:rPr>
              <a:t>судың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қыздырылуы</a:t>
            </a:r>
            <a:r>
              <a:rPr lang="ru-RU" sz="2800" b="1" dirty="0" smtClean="0">
                <a:latin typeface="Times New Roman" pitchFamily="18" charset="0"/>
              </a:rPr>
              <a:t> мен </a:t>
            </a:r>
            <a:r>
              <a:rPr lang="ru-RU" sz="2800" b="1" dirty="0" err="1" smtClean="0">
                <a:latin typeface="Times New Roman" pitchFamily="18" charset="0"/>
              </a:rPr>
              <a:t>қайнауы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көрсетілген</a:t>
            </a:r>
            <a:r>
              <a:rPr lang="ru-RU" sz="2800" b="1" dirty="0" smtClean="0">
                <a:latin typeface="Times New Roman" pitchFamily="18" charset="0"/>
              </a:rPr>
              <a:t>. </a:t>
            </a:r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56342" name="Line 22"/>
          <p:cNvSpPr>
            <a:spLocks noChangeShapeType="1"/>
          </p:cNvSpPr>
          <p:nvPr/>
        </p:nvSpPr>
        <p:spPr bwMode="auto">
          <a:xfrm flipV="1">
            <a:off x="914400" y="1447800"/>
            <a:ext cx="0" cy="403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44" name="Line 24"/>
          <p:cNvSpPr>
            <a:spLocks noChangeShapeType="1"/>
          </p:cNvSpPr>
          <p:nvPr/>
        </p:nvSpPr>
        <p:spPr bwMode="auto">
          <a:xfrm>
            <a:off x="914400" y="5486400"/>
            <a:ext cx="3581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46" name="Line 26"/>
          <p:cNvSpPr>
            <a:spLocks noChangeShapeType="1"/>
          </p:cNvSpPr>
          <p:nvPr/>
        </p:nvSpPr>
        <p:spPr bwMode="auto">
          <a:xfrm>
            <a:off x="762000" y="3962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47" name="Line 27"/>
          <p:cNvSpPr>
            <a:spLocks noChangeShapeType="1"/>
          </p:cNvSpPr>
          <p:nvPr/>
        </p:nvSpPr>
        <p:spPr bwMode="auto">
          <a:xfrm>
            <a:off x="762000" y="4876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48" name="Line 28"/>
          <p:cNvSpPr>
            <a:spLocks noChangeShapeType="1"/>
          </p:cNvSpPr>
          <p:nvPr/>
        </p:nvSpPr>
        <p:spPr bwMode="auto">
          <a:xfrm>
            <a:off x="762000" y="44196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49" name="Line 29"/>
          <p:cNvSpPr>
            <a:spLocks noChangeShapeType="1"/>
          </p:cNvSpPr>
          <p:nvPr/>
        </p:nvSpPr>
        <p:spPr bwMode="auto">
          <a:xfrm>
            <a:off x="762000" y="35052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50" name="Line 30"/>
          <p:cNvSpPr>
            <a:spLocks noChangeShapeType="1"/>
          </p:cNvSpPr>
          <p:nvPr/>
        </p:nvSpPr>
        <p:spPr bwMode="auto">
          <a:xfrm>
            <a:off x="762000" y="30480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51" name="Text Box 31"/>
          <p:cNvSpPr txBox="1">
            <a:spLocks noChangeArrowheads="1"/>
          </p:cNvSpPr>
          <p:nvPr/>
        </p:nvSpPr>
        <p:spPr bwMode="auto">
          <a:xfrm>
            <a:off x="304800" y="48768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20</a:t>
            </a:r>
          </a:p>
        </p:txBody>
      </p:sp>
      <p:sp>
        <p:nvSpPr>
          <p:cNvPr id="56352" name="Text Box 32"/>
          <p:cNvSpPr txBox="1">
            <a:spLocks noChangeArrowheads="1"/>
          </p:cNvSpPr>
          <p:nvPr/>
        </p:nvSpPr>
        <p:spPr bwMode="auto">
          <a:xfrm>
            <a:off x="228600" y="43434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40</a:t>
            </a:r>
          </a:p>
        </p:txBody>
      </p:sp>
      <p:sp>
        <p:nvSpPr>
          <p:cNvPr id="56353" name="Text Box 33"/>
          <p:cNvSpPr txBox="1">
            <a:spLocks noChangeArrowheads="1"/>
          </p:cNvSpPr>
          <p:nvPr/>
        </p:nvSpPr>
        <p:spPr bwMode="auto">
          <a:xfrm>
            <a:off x="228600" y="38100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60</a:t>
            </a:r>
          </a:p>
        </p:txBody>
      </p:sp>
      <p:sp>
        <p:nvSpPr>
          <p:cNvPr id="56354" name="Text Box 34"/>
          <p:cNvSpPr txBox="1">
            <a:spLocks noChangeArrowheads="1"/>
          </p:cNvSpPr>
          <p:nvPr/>
        </p:nvSpPr>
        <p:spPr bwMode="auto">
          <a:xfrm>
            <a:off x="228600" y="32766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80</a:t>
            </a:r>
          </a:p>
        </p:txBody>
      </p:sp>
      <p:sp>
        <p:nvSpPr>
          <p:cNvPr id="56355" name="Text Box 35"/>
          <p:cNvSpPr txBox="1">
            <a:spLocks noChangeArrowheads="1"/>
          </p:cNvSpPr>
          <p:nvPr/>
        </p:nvSpPr>
        <p:spPr bwMode="auto">
          <a:xfrm>
            <a:off x="228600" y="2743200"/>
            <a:ext cx="56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100</a:t>
            </a:r>
          </a:p>
        </p:txBody>
      </p:sp>
      <p:sp>
        <p:nvSpPr>
          <p:cNvPr id="56356" name="Line 36"/>
          <p:cNvSpPr>
            <a:spLocks noChangeShapeType="1"/>
          </p:cNvSpPr>
          <p:nvPr/>
        </p:nvSpPr>
        <p:spPr bwMode="auto">
          <a:xfrm flipV="1">
            <a:off x="914400" y="3048000"/>
            <a:ext cx="243840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57" name="Line 37"/>
          <p:cNvSpPr>
            <a:spLocks noChangeShapeType="1"/>
          </p:cNvSpPr>
          <p:nvPr/>
        </p:nvSpPr>
        <p:spPr bwMode="auto">
          <a:xfrm>
            <a:off x="3352800" y="30480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58" name="Line 38"/>
          <p:cNvSpPr>
            <a:spLocks noChangeShapeType="1"/>
          </p:cNvSpPr>
          <p:nvPr/>
        </p:nvSpPr>
        <p:spPr bwMode="auto">
          <a:xfrm flipV="1">
            <a:off x="914400" y="3657600"/>
            <a:ext cx="9144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59" name="Line 39"/>
          <p:cNvSpPr>
            <a:spLocks noChangeShapeType="1"/>
          </p:cNvSpPr>
          <p:nvPr/>
        </p:nvSpPr>
        <p:spPr bwMode="auto">
          <a:xfrm>
            <a:off x="1828800" y="36576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6360" name="Rectangle 40"/>
          <p:cNvSpPr>
            <a:spLocks noChangeArrowheads="1"/>
          </p:cNvSpPr>
          <p:nvPr/>
        </p:nvSpPr>
        <p:spPr bwMode="auto">
          <a:xfrm>
            <a:off x="5181600" y="1928802"/>
            <a:ext cx="39624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b="1" dirty="0">
                <a:latin typeface="Times New Roman" pitchFamily="18" charset="0"/>
              </a:rPr>
              <a:t>1. </a:t>
            </a:r>
            <a:r>
              <a:rPr lang="ru-RU" sz="2800" b="1" dirty="0" err="1" smtClean="0">
                <a:latin typeface="Times New Roman" pitchFamily="18" charset="0"/>
              </a:rPr>
              <a:t>Спирттің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графигін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көрсетіңдер</a:t>
            </a:r>
            <a:endParaRPr lang="en-US" sz="2800" b="1" dirty="0">
              <a:latin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</a:rPr>
              <a:t>2.</a:t>
            </a:r>
            <a:r>
              <a:rPr lang="ru-RU" sz="2800" b="1" dirty="0">
                <a:latin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</a:rPr>
              <a:t>Суды </a:t>
            </a:r>
            <a:r>
              <a:rPr lang="ru-RU" sz="2800" b="1" dirty="0" err="1" smtClean="0">
                <a:latin typeface="Times New Roman" pitchFamily="18" charset="0"/>
              </a:rPr>
              <a:t>буландыруға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қажетті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жылу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мөлшерін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есептеп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табыңдар.Судың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массасын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</a:rPr>
              <a:t>5 </a:t>
            </a:r>
            <a:r>
              <a:rPr lang="ru-RU" sz="2800" b="1" dirty="0" smtClean="0">
                <a:latin typeface="Times New Roman" pitchFamily="18" charset="0"/>
              </a:rPr>
              <a:t>кг </a:t>
            </a:r>
            <a:r>
              <a:rPr lang="ru-RU" sz="2800" b="1" dirty="0" err="1" smtClean="0">
                <a:latin typeface="Times New Roman" pitchFamily="18" charset="0"/>
              </a:rPr>
              <a:t>деп</a:t>
            </a: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</a:rPr>
              <a:t>алыңдар</a:t>
            </a:r>
            <a:r>
              <a:rPr lang="ru-RU" sz="2800" b="1" dirty="0" smtClean="0">
                <a:latin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</a:endParaRPr>
          </a:p>
          <a:p>
            <a:endParaRPr lang="ru-RU" sz="24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56361" name="Text Box 41"/>
          <p:cNvSpPr txBox="1">
            <a:spLocks noChangeArrowheads="1"/>
          </p:cNvSpPr>
          <p:nvPr/>
        </p:nvSpPr>
        <p:spPr bwMode="auto">
          <a:xfrm>
            <a:off x="3870325" y="3541713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</a:t>
            </a:r>
            <a:endParaRPr lang="ru-RU"/>
          </a:p>
        </p:txBody>
      </p:sp>
      <p:sp>
        <p:nvSpPr>
          <p:cNvPr id="56362" name="Text Box 42"/>
          <p:cNvSpPr txBox="1">
            <a:spLocks noChangeArrowheads="1"/>
          </p:cNvSpPr>
          <p:nvPr/>
        </p:nvSpPr>
        <p:spPr bwMode="auto">
          <a:xfrm>
            <a:off x="4708525" y="2932113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B</a:t>
            </a:r>
            <a:endParaRPr lang="ru-RU"/>
          </a:p>
        </p:txBody>
      </p:sp>
      <p:sp>
        <p:nvSpPr>
          <p:cNvPr id="56363" name="Text Box 43"/>
          <p:cNvSpPr txBox="1">
            <a:spLocks noChangeArrowheads="1"/>
          </p:cNvSpPr>
          <p:nvPr/>
        </p:nvSpPr>
        <p:spPr bwMode="auto">
          <a:xfrm>
            <a:off x="990600" y="4876800"/>
            <a:ext cx="317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56364" name="Text Box 44"/>
          <p:cNvSpPr txBox="1">
            <a:spLocks noChangeArrowheads="1"/>
          </p:cNvSpPr>
          <p:nvPr/>
        </p:nvSpPr>
        <p:spPr bwMode="auto">
          <a:xfrm>
            <a:off x="3048000" y="2743200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63" grpId="0"/>
      <p:bldP spid="5636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071546"/>
            <a:ext cx="8229600" cy="5257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Қайнау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барысында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берілген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э</a:t>
            </a: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</a:rPr>
              <a:t>не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ргия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неге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жұмсалады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800" b="1" dirty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Судың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меншікті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булану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жылуы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 2,3*10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</a:rPr>
              <a:t>6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Дж/кг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дегенді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қалай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түсінесің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? 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endParaRPr lang="en-US" sz="28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78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С-тағы спирт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буының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конденсациясы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кезінде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қанша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жылу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бөлінеді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3600" b="1" baseline="66000" dirty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Конденсация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кезінде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энергияның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бөлінетінін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тәжірибеде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қалай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  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дәлелдеуге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</a:rPr>
              <a:t>болады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2800" b="1" baseline="66000" dirty="0">
              <a:solidFill>
                <a:schemeClr val="accent2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3600" dirty="0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357290" y="285728"/>
            <a:ext cx="67084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FF"/>
                </a:solidFill>
                <a:latin typeface="Times New Roman" pitchFamily="18" charset="0"/>
              </a:rPr>
              <a:t>Сұрақтарға</a:t>
            </a:r>
            <a:r>
              <a:rPr lang="ru-RU" sz="3200" b="1" cap="all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FF00FF"/>
                </a:solidFill>
                <a:latin typeface="Times New Roman" pitchFamily="18" charset="0"/>
              </a:rPr>
              <a:t>жауап</a:t>
            </a:r>
            <a:r>
              <a:rPr lang="ru-RU" sz="3200" b="1" cap="all" dirty="0" smtClean="0">
                <a:solidFill>
                  <a:srgbClr val="FF00FF"/>
                </a:solidFill>
                <a:latin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FF00FF"/>
                </a:solidFill>
                <a:latin typeface="Times New Roman" pitchFamily="18" charset="0"/>
              </a:rPr>
              <a:t>беріңдер</a:t>
            </a:r>
            <a:endParaRPr lang="ru-RU" sz="3200" b="1" cap="all" dirty="0">
              <a:solidFill>
                <a:srgbClr val="FF00FF"/>
              </a:solidFill>
              <a:latin typeface="Times New Roman" pitchFamily="18" charset="0"/>
            </a:endParaRPr>
          </a:p>
        </p:txBody>
      </p:sp>
      <p:pic>
        <p:nvPicPr>
          <p:cNvPr id="4" name="Picture 12" descr="arrowbal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71546"/>
            <a:ext cx="571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arrowbal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214554"/>
            <a:ext cx="571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arrowbal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429000"/>
            <a:ext cx="571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arrowbal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643446"/>
            <a:ext cx="571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4" name="Group 2"/>
          <p:cNvGraphicFramePr>
            <a:graphicFrameLocks noGrp="1"/>
          </p:cNvGraphicFramePr>
          <p:nvPr/>
        </p:nvGraphicFramePr>
        <p:xfrm>
          <a:off x="357158" y="857232"/>
          <a:ext cx="8501122" cy="4721145"/>
        </p:xfrm>
        <a:graphic>
          <a:graphicData uri="http://schemas.openxmlformats.org/drawingml/2006/table">
            <a:tbl>
              <a:tblPr/>
              <a:tblGrid>
                <a:gridCol w="2595328"/>
                <a:gridCol w="2734733"/>
                <a:gridCol w="3171061"/>
              </a:tblGrid>
              <a:tr h="7243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 </a:t>
                      </a:r>
                      <a:r>
                        <a:rPr kumimoji="0" lang="ru-RU" sz="2800" b="0" i="0" u="none" strike="noStrike" cap="all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білемін</a:t>
                      </a:r>
                      <a:endParaRPr kumimoji="0" lang="ru-RU" sz="3200" b="1" i="0" u="none" strike="noStrike" cap="all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ru-RU" sz="2800" b="0" i="0" u="none" strike="noStrike" cap="all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Бүгін</a:t>
                      </a:r>
                      <a:r>
                        <a:rPr kumimoji="0" lang="ru-RU" sz="2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0" i="0" u="none" strike="noStrike" cap="all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білдім</a:t>
                      </a:r>
                      <a:endParaRPr kumimoji="0" lang="ru-RU" sz="3200" b="1" i="0" u="none" strike="noStrike" cap="all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0" i="0" u="none" strike="noStrike" cap="all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Білгім</a:t>
                      </a:r>
                      <a:r>
                        <a:rPr kumimoji="0" lang="ru-RU" sz="2800" b="0" i="0" u="none" strike="noStrike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800" b="0" i="0" u="none" strike="noStrike" cap="all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келеді</a:t>
                      </a:r>
                      <a:endParaRPr kumimoji="0" lang="ru-RU" sz="3200" b="1" i="0" u="none" strike="noStrike" cap="all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62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2" name="Picture 6" descr="551696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6" descr="paint_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0"/>
            <a:ext cx="2928926" cy="6858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857232"/>
            <a:ext cx="5715040" cy="1143000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</a:rPr>
              <a:t>Үй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</a:rPr>
              <a:t>жұмысы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ru-RU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857364"/>
            <a:ext cx="6500858" cy="3214710"/>
          </a:xfrm>
        </p:spPr>
        <p:txBody>
          <a:bodyPr/>
          <a:lstStyle/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§</a:t>
            </a: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18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, ІІ </a:t>
            </a:r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тарауды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қайталау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11</a:t>
            </a: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-жаттығу 4,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5</a:t>
            </a: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,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7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Arial" charset="0"/>
            </a:endParaRPr>
          </a:p>
          <a:p>
            <a:pPr>
              <a:buFontTx/>
              <a:buNone/>
            </a:pPr>
            <a:endParaRPr lang="en-US" sz="4400" dirty="0">
              <a:solidFill>
                <a:schemeClr val="accent2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5" name="Picture 7" descr="MCj0434810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643314"/>
            <a:ext cx="4714908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0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428736"/>
            <a:ext cx="2857520" cy="5201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1714488"/>
            <a:ext cx="750380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Z Boyarsky" pitchFamily="34" charset="0"/>
              </a:rPr>
              <a:t>Назар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Z Boyarsky" pitchFamily="34" charset="0"/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Z Boyarsky" pitchFamily="34" charset="0"/>
              </a:rPr>
              <a:t>аударғаныңызға</a:t>
            </a:r>
            <a:endParaRPr lang="ru-RU" sz="54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KZ Boyarsky" pitchFamily="34" charset="0"/>
            </a:endParaRPr>
          </a:p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Z Boyarsky" pitchFamily="34" charset="0"/>
              </a:rPr>
              <a:t>рахмет!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KZ Boyarsky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148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14290"/>
            <a:ext cx="43434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5" name="Picture 7" descr="23471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4140200" cy="3113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6" name="Picture 8" descr="0128737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571876"/>
            <a:ext cx="4000528" cy="2892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60" name="Picture 12" descr="5516965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571876"/>
            <a:ext cx="4267200" cy="291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9" name="Group 29"/>
          <p:cNvGraphicFramePr>
            <a:graphicFrameLocks noGrp="1"/>
          </p:cNvGraphicFramePr>
          <p:nvPr/>
        </p:nvGraphicFramePr>
        <p:xfrm>
          <a:off x="928662" y="785794"/>
          <a:ext cx="7367582" cy="4857784"/>
        </p:xfrm>
        <a:graphic>
          <a:graphicData uri="http://schemas.openxmlformats.org/drawingml/2006/table">
            <a:tbl>
              <a:tblPr/>
              <a:tblGrid>
                <a:gridCol w="2455861"/>
                <a:gridCol w="2088629"/>
                <a:gridCol w="2823092"/>
              </a:tblGrid>
              <a:tr h="13813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Мен     </a:t>
                      </a:r>
                      <a:r>
                        <a:rPr kumimoji="0" lang="ru-RU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білемін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Бүгін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білдім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Білгім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келеді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64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" name="Picture 7" descr="j04366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572396" y="3175009"/>
            <a:ext cx="1571604" cy="368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7" name="Picture 11" descr="0_6c4b_a03776dd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5720720" cy="478634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5143504" y="2143116"/>
            <a:ext cx="4953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</a:rPr>
              <a:t>Қандай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</a:rPr>
              <a:t>процесс</a:t>
            </a:r>
          </a:p>
          <a:p>
            <a:pPr marL="342900" indent="-342900"/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</a:rPr>
              <a:t>булану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</a:rPr>
              <a:t>деп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</a:rPr>
              <a:t>аталады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?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000068" y="5214950"/>
            <a:ext cx="81439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</a:rPr>
              <a:t>2. 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</a:rPr>
              <a:t>Буланудың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</a:rPr>
              <a:t>қандай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</a:rPr>
              <a:t>екі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</a:rPr>
              <a:t>түрі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 бар?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355725" y="3160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1000100" y="5857892"/>
            <a:ext cx="33137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2"/>
                </a:solidFill>
                <a:latin typeface="Times New Roman" pitchFamily="18" charset="0"/>
              </a:rPr>
              <a:t>3. 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Кебу </a:t>
            </a:r>
            <a:r>
              <a:rPr lang="ru-RU" sz="3200" b="1" dirty="0" err="1" smtClean="0">
                <a:solidFill>
                  <a:schemeClr val="accent2"/>
                </a:solidFill>
                <a:latin typeface="Times New Roman" pitchFamily="18" charset="0"/>
              </a:rPr>
              <a:t>деген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 не?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0" y="57912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3200" b="1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3" grpId="0"/>
      <p:bldP spid="19468" grpId="0"/>
      <p:bldP spid="194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148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15" y="0"/>
            <a:ext cx="915191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057400" y="762000"/>
            <a:ext cx="487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sz="2800" b="1">
              <a:solidFill>
                <a:srgbClr val="003399"/>
              </a:solidFill>
              <a:latin typeface="Script MT Bold" pitchFamily="66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81000" y="5334000"/>
            <a:ext cx="8305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endParaRPr lang="ru-RU" sz="2000" b="1">
              <a:solidFill>
                <a:srgbClr val="003399"/>
              </a:solidFill>
              <a:latin typeface="Script MT Bold" pitchFamily="66" charset="0"/>
            </a:endParaRPr>
          </a:p>
        </p:txBody>
      </p:sp>
      <p:sp>
        <p:nvSpPr>
          <p:cNvPr id="20485" name="WordArt 5"/>
          <p:cNvSpPr>
            <a:spLocks noChangeArrowheads="1" noChangeShapeType="1" noTextEdit="1"/>
          </p:cNvSpPr>
          <p:nvPr/>
        </p:nvSpPr>
        <p:spPr bwMode="auto">
          <a:xfrm>
            <a:off x="571472" y="1071546"/>
            <a:ext cx="8096280" cy="3429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Қайнау.</a:t>
            </a:r>
            <a:endParaRPr lang="ru-RU" sz="48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CC0000"/>
                  </a:gs>
                </a:gsLst>
                <a:path path="rect">
                  <a:fillToRect r="100000" b="10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kern="10" dirty="0" err="1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Меншікті</a:t>
            </a:r>
            <a:r>
              <a:rPr lang="ru-RU" sz="4800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kern="10" dirty="0" err="1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булану</a:t>
            </a:r>
            <a:r>
              <a:rPr lang="ru-RU" sz="4800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kern="10" dirty="0" err="1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CC0000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жылуы</a:t>
            </a:r>
            <a:endParaRPr lang="ru-RU" sz="48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CC0000"/>
                  </a:gs>
                </a:gsLst>
                <a:path path="rect">
                  <a:fillToRect r="100000" b="10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08k-i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1071546"/>
            <a:ext cx="4876800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42844" y="2857496"/>
            <a:ext cx="47149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таразы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тепе-теңдігі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бұзылады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4572000" y="3500438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күннен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сұйықтар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457200" y="152400"/>
            <a:ext cx="81534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Сұрақтарға</a:t>
            </a:r>
            <a:r>
              <a:rPr lang="ru-RU" sz="4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4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беріңдер</a:t>
            </a:r>
            <a:endParaRPr lang="ru-RU" sz="48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4" descr="08k-i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786322"/>
            <a:ext cx="8335420" cy="1063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285720" y="5929330"/>
            <a:ext cx="822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Неліктен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тарелкедегі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су тез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буланады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75" y="951816"/>
            <a:ext cx="3643313" cy="2596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/>
      <p:bldP spid="26632" grpId="0"/>
      <p:bldP spid="143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3" name="Picture 13" descr="tp-6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7672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500430" y="500042"/>
            <a:ext cx="53578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</a:rPr>
              <a:t>Булану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кезінде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сұйықтың</a:t>
            </a:r>
            <a:endParaRPr lang="ru-RU" sz="3200" b="1" dirty="0" smtClean="0">
              <a:latin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температурасы</a:t>
            </a:r>
            <a:endParaRPr lang="ru-RU" sz="3200" b="1" dirty="0" smtClean="0">
              <a:latin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қалай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өзгереді</a:t>
            </a:r>
            <a:r>
              <a:rPr lang="ru-RU" sz="3200" b="1" dirty="0" smtClean="0">
                <a:latin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496300" y="2500306"/>
            <a:ext cx="56477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</a:rPr>
              <a:t>Неліктен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сұйықтың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булануы</a:t>
            </a:r>
            <a:endParaRPr lang="ru-RU" sz="3200" b="1" dirty="0" smtClean="0">
              <a:latin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кезінде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</a:rPr>
              <a:t>температурасы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</a:p>
          <a:p>
            <a:r>
              <a:rPr lang="ru-RU" sz="3200" b="1" dirty="0" err="1" smtClean="0">
                <a:latin typeface="Times New Roman" pitchFamily="18" charset="0"/>
              </a:rPr>
              <a:t>төмендейді</a:t>
            </a:r>
            <a:r>
              <a:rPr lang="ru-RU" sz="3200" b="1" dirty="0" smtClean="0">
                <a:latin typeface="Times New Roman" pitchFamily="18" charset="0"/>
              </a:rPr>
              <a:t>?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038600" y="28194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5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557</Words>
  <Application>Microsoft Office PowerPoint</Application>
  <PresentationFormat>Экран (4:3)</PresentationFormat>
  <Paragraphs>138</Paragraphs>
  <Slides>31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Тема Office</vt:lpstr>
      <vt:lpstr>Поток</vt:lpstr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Ылғалдылықтың маңызы</vt:lpstr>
      <vt:lpstr>Слайд 13</vt:lpstr>
      <vt:lpstr>Слайд 14</vt:lpstr>
      <vt:lpstr>Слайд 15</vt:lpstr>
      <vt:lpstr>Слайд 16</vt:lpstr>
      <vt:lpstr>Неліктен бу көпіршіктері ұлғаяды және жоғары көтеріледі?</vt:lpstr>
      <vt:lpstr>Неліктен шу естіледі?</vt:lpstr>
      <vt:lpstr>Слайд 19</vt:lpstr>
      <vt:lpstr>Меншікті булану жылуы.</vt:lpstr>
      <vt:lpstr>Сұйықтықты буға айналдыруға қажетті жылу мөлшерін есептеу үшін:</vt:lpstr>
      <vt:lpstr>Арасандар</vt:lpstr>
      <vt:lpstr>Слайд 23</vt:lpstr>
      <vt:lpstr>Слайд 24</vt:lpstr>
      <vt:lpstr>Слайд 25</vt:lpstr>
      <vt:lpstr>Кестені толтырайық</vt:lpstr>
      <vt:lpstr>Слайд 27</vt:lpstr>
      <vt:lpstr>Слайд 28</vt:lpstr>
      <vt:lpstr>Слайд 29</vt:lpstr>
      <vt:lpstr>Үй жұмысы:</vt:lpstr>
      <vt:lpstr>Слайд 31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ДИНАРА</dc:creator>
  <cp:lastModifiedBy> </cp:lastModifiedBy>
  <cp:revision>92</cp:revision>
  <dcterms:created xsi:type="dcterms:W3CDTF">2010-10-19T13:48:34Z</dcterms:created>
  <dcterms:modified xsi:type="dcterms:W3CDTF">2011-11-14T03:12:57Z</dcterms:modified>
</cp:coreProperties>
</file>