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1" r:id="rId13"/>
    <p:sldId id="270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88B1338-0642-4FF3-80FF-682F0CBAF9CC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38F40AF-F917-490A-8126-25338C45D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B1338-0642-4FF3-80FF-682F0CBAF9CC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8F40AF-F917-490A-8126-25338C45D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88B1338-0642-4FF3-80FF-682F0CBAF9CC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38F40AF-F917-490A-8126-25338C45D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B1338-0642-4FF3-80FF-682F0CBAF9CC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8F40AF-F917-490A-8126-25338C45D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8B1338-0642-4FF3-80FF-682F0CBAF9CC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38F40AF-F917-490A-8126-25338C45D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B1338-0642-4FF3-80FF-682F0CBAF9CC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8F40AF-F917-490A-8126-25338C45D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B1338-0642-4FF3-80FF-682F0CBAF9CC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8F40AF-F917-490A-8126-25338C45D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B1338-0642-4FF3-80FF-682F0CBAF9CC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8F40AF-F917-490A-8126-25338C45D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8B1338-0642-4FF3-80FF-682F0CBAF9CC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8F40AF-F917-490A-8126-25338C45D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B1338-0642-4FF3-80FF-682F0CBAF9CC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8F40AF-F917-490A-8126-25338C45D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B1338-0642-4FF3-80FF-682F0CBAF9CC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8F40AF-F917-490A-8126-25338C45D8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88B1338-0642-4FF3-80FF-682F0CBAF9CC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38F40AF-F917-490A-8126-25338C45D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broadcasting.ru/wiki/index.php?title=%D0%98%D0%B7%D0%BE%D0%B1%D1%80%D0%B0%D0%B6%D0%B5%D0%BD%D0%B8%D0%B5:Pechati208.gif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C%D0%B8%D0%BA%D1%80%D0%BE%D1%81%D1%85%D0%B5%D0%BC%D0%B0" TargetMode="External"/><Relationship Id="rId3" Type="http://schemas.openxmlformats.org/officeDocument/2006/relationships/hyperlink" Target="http://ru.wikipedia.org/wiki/%D0%AD%D0%BB%D0%B5%D0%BA%D1%82%D1%80%D0%BE%D0%BD%D0%BD%D0%B0%D1%8F_%D0%BB%D0%B0%D0%BC%D0%BF%D0%B0" TargetMode="External"/><Relationship Id="rId7" Type="http://schemas.openxmlformats.org/officeDocument/2006/relationships/hyperlink" Target="http://ru.wikipedia.org/wiki/1980-%D0%B5" TargetMode="External"/><Relationship Id="rId2" Type="http://schemas.openxmlformats.org/officeDocument/2006/relationships/hyperlink" Target="http://ru.wikipedia.org/w/index.php?title=%D0%A2%D0%B5%D0%BB%D0%B5%D0%B2%D0%B8%D0%B7%D0%BE%D1%80_%D1%81_%D0%BC%D0%B5%D1%85%D0%B0%D0%BD%D0%B8%D1%87%D0%B5%D1%81%D0%BA%D0%BE%D0%B9_%D1%80%D0%B0%D0%B7%D0%B2%D1%91%D1%80%D1%82%D0%BA%D0%BE%D0%B9&amp;action=edit&amp;redlink=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Sony" TargetMode="External"/><Relationship Id="rId5" Type="http://schemas.openxmlformats.org/officeDocument/2006/relationships/hyperlink" Target="http://ru.wikipedia.org/wiki/1959_%D0%B3%D0%BE%D0%B4" TargetMode="External"/><Relationship Id="rId10" Type="http://schemas.openxmlformats.org/officeDocument/2006/relationships/image" Target="../media/image12.jpeg"/><Relationship Id="rId4" Type="http://schemas.openxmlformats.org/officeDocument/2006/relationships/hyperlink" Target="http://ru.wikipedia.org/wiki/30_%D0%BE%D0%BA%D1%82%D1%8F%D0%B1%D1%80%D1%8F" TargetMode="External"/><Relationship Id="rId9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F%D0%BE%D0%BA%D1%83%D0%BF%D0%B0%D1%82%D0%B5%D0%BB%D1%8C%D0%BD%D0%B0%D1%8F_%D1%81%D0%BF%D0%BE%D1%81%D0%BE%D0%B1%D0%BD%D0%BE%D1%81%D1%82%D1%8C" TargetMode="External"/><Relationship Id="rId2" Type="http://schemas.openxmlformats.org/officeDocument/2006/relationships/hyperlink" Target="http://ru.wikipedia.org/wiki/%D0%92%D1%82%D0%BE%D1%80%D0%B0%D1%8F_%D0%BC%D0%B8%D1%80%D0%BE%D0%B2%D0%B0%D1%8F_%D0%B2%D0%BE%D0%B9%D0%BD%D0%B0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1953_%D0%B3%D0%BE%D0%B4" TargetMode="External"/><Relationship Id="rId2" Type="http://schemas.openxmlformats.org/officeDocument/2006/relationships/hyperlink" Target="http://ru.wikipedia.org/wiki/NTS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u.wikipedia.org/wiki/1960_%D0%B3%D0%BE%D0%B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/index.php?title=%D0%9C%D0%BE%D0%B4%D1%83%D0%BB%D1%8F%D1%86%D0%B8%D1%8F_%D1%81%D0%B8%D0%B3%D0%BD%D0%B0%D0%BB%D0%B0&amp;action=edit&amp;redlink=1" TargetMode="External"/><Relationship Id="rId3" Type="http://schemas.openxmlformats.org/officeDocument/2006/relationships/hyperlink" Target="http://ru.wikipedia.org/wiki/1907_%D0%B3%D0%BE%D0%B4" TargetMode="External"/><Relationship Id="rId7" Type="http://schemas.openxmlformats.org/officeDocument/2006/relationships/hyperlink" Target="http://ru.wikipedia.org/wiki/%D0%A0%D0%B0%D0%B7%D0%B2%D1%91%D1%80%D1%82%D0%BA%D0%B0" TargetMode="External"/><Relationship Id="rId2" Type="http://schemas.openxmlformats.org/officeDocument/2006/relationships/hyperlink" Target="http://ru.wikipedia.org/wiki/25_%D0%B8%D1%8E%D0%BB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CRT" TargetMode="External"/><Relationship Id="rId5" Type="http://schemas.openxmlformats.org/officeDocument/2006/relationships/hyperlink" Target="http://ru.wikipedia.org/wiki/%D0%A0%D0%BE%D0%B7%D0%B8%D0%BD%D0%B3,_%D0%91%D0%BE%D1%80%D0%B8%D1%81_%D0%9B%D1%8C%D0%B2%D0%BE%D0%B2%D0%B8%D1%87" TargetMode="External"/><Relationship Id="rId4" Type="http://schemas.openxmlformats.org/officeDocument/2006/relationships/hyperlink" Target="http://ru.wikipedia.org/wiki/%D0%9F%D0%B5%D1%82%D0%B5%D1%80%D0%B1%D1%83%D1%80%D0%B3%D1%81%D0%BA%D0%B8%D0%B9_%D1%82%D0%B5%D1%85%D0%BD%D0%BE%D0%BB%D0%BE%D0%B3%D0%B8%D1%87%D0%B5%D1%81%D0%BA%D0%B8%D0%B9_%D0%B8%D0%BD%D1%81%D1%82%D0%B8%D1%82%D1%83%D1%82" TargetMode="External"/><Relationship Id="rId9" Type="http://schemas.openxmlformats.org/officeDocument/2006/relationships/hyperlink" Target="http://ru.wikipedia.org/wiki/%D0%9A%D0%BE%D0%BD%D0%B4%D0%B5%D0%BD%D1%81%D0%B0%D1%82%D0%BE%D1%80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airdtelevision.com/" TargetMode="External"/><Relationship Id="rId3" Type="http://schemas.openxmlformats.org/officeDocument/2006/relationships/hyperlink" Target="http://ru.wikipedia.org/wiki/1911_%D0%B3%D0%BE%D0%B4" TargetMode="External"/><Relationship Id="rId7" Type="http://schemas.openxmlformats.org/officeDocument/2006/relationships/hyperlink" Target="http://ru.wikipedia.org/wiki/1920-%D0%B5" TargetMode="External"/><Relationship Id="rId2" Type="http://schemas.openxmlformats.org/officeDocument/2006/relationships/hyperlink" Target="http://ru.wikipedia.org/wiki/9_%D0%BC%D0%B0%D1%8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%D0%94%D0%B8%D1%81%D0%BA_%D0%9D%D0%B8%D0%BF%D0%BA%D0%BE%D0%B2%D0%B0" TargetMode="External"/><Relationship Id="rId5" Type="http://schemas.openxmlformats.org/officeDocument/2006/relationships/hyperlink" Target="http://ru.wikipedia.org/w/index.php?title=%D0%94%D0%B6%D0%BE%D0%BD_%D0%9B%D0%BE%D0%B4%D0%B6%D0%B8_%D0%91%D0%B5%D1%80%D0%B4&amp;action=edit&amp;redlink=1" TargetMode="External"/><Relationship Id="rId10" Type="http://schemas.openxmlformats.org/officeDocument/2006/relationships/image" Target="../media/image7.jpeg"/><Relationship Id="rId4" Type="http://schemas.openxmlformats.org/officeDocument/2006/relationships/hyperlink" Target="http://ru.wikipedia.org/wiki/%D0%A0%D1%83%D1%81%D1%81%D0%BA%D0%BE%D0%B5_%D1%82%D0%B5%D1%85%D0%BD%D0%B8%D1%87%D0%B5%D1%81%D0%BA%D0%BE%D0%B5_%D0%BE%D0%B1%D1%89%D0%B5%D1%81%D1%82%D0%B2%D0%BE" TargetMode="External"/><Relationship Id="rId9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oadcasting.ru/wiki/index.php?title=%D0%98%D0%B7%D0%BE%D0%B1%D1%80%D0%B0%D0%B6%D0%B5%D0%BD%D0%B8%D0%B5:Pechati205.gif" TargetMode="External"/><Relationship Id="rId2" Type="http://schemas.openxmlformats.org/officeDocument/2006/relationships/hyperlink" Target="http://www.broadcasting.ru/wiki/index.php?title=%D0%9E%D0%B2%D0%B0%D0%BD%D0%B5%D1%81_%D0%90%D0%B1%D0%B3%D0%B0%D1%80%D0%BE%D0%B2%D0%B8%D1%87_%D0%90%D0%B4%D0%B0%D0%BC%D1%8F%D0%B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1124744"/>
            <a:ext cx="5105400" cy="1728192"/>
          </a:xfrm>
        </p:spPr>
        <p:txBody>
          <a:bodyPr>
            <a:normAutofit/>
          </a:bodyPr>
          <a:lstStyle/>
          <a:p>
            <a:r>
              <a:rPr lang="ru-RU" sz="5400" u="sng" dirty="0" smtClean="0"/>
              <a:t>Телевидение</a:t>
            </a:r>
            <a:endParaRPr lang="ru-RU" sz="5400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000" dirty="0" smtClean="0">
                <a:solidFill>
                  <a:schemeClr val="tx1"/>
                </a:solidFill>
              </a:rPr>
              <a:t>Черно-белое и цветное.</a:t>
            </a:r>
            <a:endParaRPr lang="ru-RU" sz="4000" dirty="0">
              <a:solidFill>
                <a:schemeClr val="tx1"/>
              </a:solidFill>
            </a:endParaRPr>
          </a:p>
        </p:txBody>
      </p:sp>
      <p:pic>
        <p:nvPicPr>
          <p:cNvPr id="11266" name="Picture 2" descr="&amp;Fcy;&amp;acy;&amp;jcy;&amp;lcy;:Television USS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2699792" cy="350100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1268" name="Picture 4" descr="http://www.tedhuntington.com/shasias/crt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573016"/>
            <a:ext cx="4464496" cy="31409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770485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Телевизионная строка формируется движением электронного луча слева направо. 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Одновременно </a:t>
            </a:r>
            <a:r>
              <a:rPr lang="ru-RU" dirty="0" smtClean="0"/>
              <a:t>видимые строки называются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телевизионным растром.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Совокупность </a:t>
            </a:r>
            <a:r>
              <a:rPr lang="ru-RU" dirty="0" smtClean="0"/>
              <a:t>строк видимого изображения называется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телевизионным кадром</a:t>
            </a:r>
            <a:r>
              <a:rPr lang="ru-RU" dirty="0" smtClean="0"/>
              <a:t>. 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Наше </a:t>
            </a:r>
            <a:r>
              <a:rPr lang="ru-RU" dirty="0" smtClean="0"/>
              <a:t>зрение острее реагирует на изменение яркости, чем на изменение цвета, поэтому, как правило, яркостных сигналов передается больше, чем цветных. </a:t>
            </a:r>
            <a:endParaRPr lang="ru-RU" dirty="0"/>
          </a:p>
        </p:txBody>
      </p:sp>
      <p:pic>
        <p:nvPicPr>
          <p:cNvPr id="3" name="Рисунок 2" descr="http://www.broadcasting.ru/wiki/images/thumb/f/f0/160px-Pechati208.gif">
            <a:hlinkClick r:id="rId2" tooltip="&quot;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789040"/>
            <a:ext cx="3096344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24744"/>
            <a:ext cx="47525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Устройство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Первые телевизоры имели </a:t>
            </a:r>
            <a:r>
              <a:rPr lang="ru-RU" u="sng" dirty="0" smtClean="0">
                <a:solidFill>
                  <a:schemeClr val="bg1"/>
                </a:solidFill>
                <a:hlinkClick r:id="rId2" tooltip="Телевизор с механической развёрткой (страница отсутствует)"/>
              </a:rPr>
              <a:t>механическую развёртку</a:t>
            </a:r>
            <a:r>
              <a:rPr lang="ru-RU" dirty="0" smtClean="0">
                <a:solidFill>
                  <a:schemeClr val="bg1"/>
                </a:solidFill>
              </a:rPr>
              <a:t>. Затем появились чёрно-белые с электронной развёрткой и электронно-лучевой трубкой в качестве источника изображения. Вначале телевизоры с ЭЛТ строились на основе </a:t>
            </a:r>
            <a:r>
              <a:rPr lang="ru-RU" u="sng" dirty="0" smtClean="0">
                <a:solidFill>
                  <a:schemeClr val="bg1"/>
                </a:solidFill>
                <a:hlinkClick r:id="rId3" tooltip="Электронная лампа"/>
              </a:rPr>
              <a:t>электронных ламп</a:t>
            </a:r>
            <a:r>
              <a:rPr lang="ru-RU" dirty="0" smtClean="0">
                <a:solidFill>
                  <a:schemeClr val="bg1"/>
                </a:solidFill>
              </a:rPr>
              <a:t>, далее произошёл переход на транзисторы (</a:t>
            </a:r>
            <a:r>
              <a:rPr lang="ru-RU" u="sng" dirty="0" smtClean="0">
                <a:solidFill>
                  <a:schemeClr val="bg1"/>
                </a:solidFill>
                <a:hlinkClick r:id="rId4" tooltip="30 октября"/>
              </a:rPr>
              <a:t>30 </a:t>
            </a:r>
            <a:r>
              <a:rPr lang="ru-RU" u="sng" dirty="0" smtClean="0">
                <a:solidFill>
                  <a:schemeClr val="bg1"/>
                </a:solidFill>
                <a:hlinkClick r:id="rId4" tooltip="30 октября"/>
              </a:rPr>
              <a:t>октября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u="sng" dirty="0" smtClean="0">
                <a:solidFill>
                  <a:schemeClr val="bg1"/>
                </a:solidFill>
                <a:hlinkClick r:id="rId5" tooltip="1959 год"/>
              </a:rPr>
              <a:t>1959 года</a:t>
            </a:r>
            <a:r>
              <a:rPr lang="ru-RU" dirty="0" smtClean="0">
                <a:solidFill>
                  <a:schemeClr val="bg1"/>
                </a:solidFill>
              </a:rPr>
              <a:t> корпорация </a:t>
            </a:r>
            <a:r>
              <a:rPr lang="ru-RU" u="sng" dirty="0" err="1" smtClean="0">
                <a:solidFill>
                  <a:schemeClr val="bg1"/>
                </a:solidFill>
                <a:hlinkClick r:id="rId6" tooltip="Sony"/>
              </a:rPr>
              <a:t>Sony</a:t>
            </a:r>
            <a:r>
              <a:rPr lang="ru-RU" dirty="0" smtClean="0">
                <a:solidFill>
                  <a:schemeClr val="bg1"/>
                </a:solidFill>
              </a:rPr>
              <a:t> начала серийно производить транзисторные телевизоры). В </a:t>
            </a:r>
            <a:r>
              <a:rPr lang="ru-RU" u="sng" dirty="0" smtClean="0">
                <a:solidFill>
                  <a:schemeClr val="bg1"/>
                </a:solidFill>
                <a:hlinkClick r:id="rId7" tooltip="1980-е"/>
              </a:rPr>
              <a:t>1980-х</a:t>
            </a:r>
            <a:r>
              <a:rPr lang="ru-RU" dirty="0" smtClean="0">
                <a:solidFill>
                  <a:schemeClr val="bg1"/>
                </a:solidFill>
              </a:rPr>
              <a:t> годах происходил постепенный переход на </a:t>
            </a:r>
            <a:r>
              <a:rPr lang="ru-RU" u="sng" dirty="0" smtClean="0">
                <a:solidFill>
                  <a:schemeClr val="bg1"/>
                </a:solidFill>
                <a:hlinkClick r:id="rId8" tooltip="Микросхема"/>
              </a:rPr>
              <a:t>интегральную элементную базу</a:t>
            </a:r>
            <a:r>
              <a:rPr lang="ru-RU" dirty="0" smtClean="0">
                <a:solidFill>
                  <a:schemeClr val="bg1"/>
                </a:solidFill>
              </a:rPr>
              <a:t> (существовали переходные транзисторно-интегральные модели).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В настоящее время микросхемы являются основой </a:t>
            </a:r>
            <a:r>
              <a:rPr lang="ru-RU" dirty="0" err="1" smtClean="0">
                <a:solidFill>
                  <a:schemeClr val="bg1"/>
                </a:solidFill>
              </a:rPr>
              <a:t>схемотехники</a:t>
            </a:r>
            <a:r>
              <a:rPr lang="ru-RU" dirty="0" smtClean="0">
                <a:solidFill>
                  <a:schemeClr val="bg1"/>
                </a:solidFill>
              </a:rPr>
              <a:t> телевизоров.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332656"/>
            <a:ext cx="576064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Устройство телевизора.</a:t>
            </a:r>
            <a:endParaRPr lang="ru-RU" dirty="0"/>
          </a:p>
        </p:txBody>
      </p:sp>
      <p:pic>
        <p:nvPicPr>
          <p:cNvPr id="24578" name="Picture 2" descr="http://im6-tub-kz.yandex.net/i?id=365863583-40-72&amp;n=2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292080" y="1556792"/>
            <a:ext cx="1876425" cy="1428750"/>
          </a:xfrm>
          <a:prstGeom prst="rect">
            <a:avLst/>
          </a:prstGeom>
          <a:noFill/>
        </p:spPr>
      </p:pic>
      <p:pic>
        <p:nvPicPr>
          <p:cNvPr id="24582" name="Picture 6" descr="http://www.plan59.com/images/JPGs/rca55tv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20072" y="3284984"/>
            <a:ext cx="2592288" cy="309832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www.abcdrecords.com/catalog/articles/pochti_vse_o_televizorah/r-g-b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1724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ФАКТ.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После </a:t>
            </a:r>
            <a:r>
              <a:rPr lang="ru-RU" u="sng" dirty="0" smtClean="0">
                <a:solidFill>
                  <a:schemeClr val="bg1"/>
                </a:solidFill>
                <a:hlinkClick r:id="rId2" tooltip="Вторая мировая война"/>
              </a:rPr>
              <a:t>Второй мировой войны</a:t>
            </a:r>
            <a:r>
              <a:rPr lang="ru-RU" dirty="0" smtClean="0">
                <a:solidFill>
                  <a:schemeClr val="bg1"/>
                </a:solidFill>
              </a:rPr>
              <a:t> в США население не потеряло </a:t>
            </a:r>
            <a:r>
              <a:rPr lang="ru-RU" u="sng" dirty="0" smtClean="0">
                <a:solidFill>
                  <a:schemeClr val="bg1"/>
                </a:solidFill>
                <a:hlinkClick r:id="rId3" tooltip="Покупательная способность"/>
              </a:rPr>
              <a:t>покупательную способность</a:t>
            </a:r>
            <a:r>
              <a:rPr lang="ru-RU" dirty="0" smtClean="0">
                <a:solidFill>
                  <a:schemeClr val="bg1"/>
                </a:solidFill>
              </a:rPr>
              <a:t>, а её радиоэлектронная промышленность, нарастившая огромные мощности во время войны, и лишившаяся оборонных заказов, нашла себе поле деятельности в виде </a:t>
            </a:r>
            <a:r>
              <a:rPr lang="ru-RU" dirty="0" err="1" smtClean="0">
                <a:solidFill>
                  <a:schemeClr val="bg1"/>
                </a:solidFill>
              </a:rPr>
              <a:t>телефикации</a:t>
            </a:r>
            <a:r>
              <a:rPr lang="ru-RU" dirty="0" smtClean="0">
                <a:solidFill>
                  <a:schemeClr val="bg1"/>
                </a:solidFill>
              </a:rPr>
              <a:t> страны и быстро решила эту задачу. Если в 1947 году в США было около 180 тыс. телевизоров, то к 1953-му их число возросло до 28 миллионов! (то есть телевизор имела практически каждая вторая семья). Рынок за шесть лет был практически насыщен чёрно-белыми телевизорами, а чтобы создать новый массовый товар, американская радиопромышленность занялась всерьез цветным телевидением.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ФАКТ.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После разработки и создания </a:t>
            </a:r>
            <a:r>
              <a:rPr lang="ru-RU" u="sng" dirty="0" smtClean="0">
                <a:solidFill>
                  <a:schemeClr val="bg1">
                    <a:lumMod val="95000"/>
                    <a:lumOff val="5000"/>
                  </a:schemeClr>
                </a:solidFill>
                <a:hlinkClick r:id="rId2" tooltip="NTSC"/>
              </a:rPr>
              <a:t>системы NTSC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в </a:t>
            </a:r>
            <a:r>
              <a:rPr lang="ru-RU" u="sng" dirty="0" smtClean="0">
                <a:solidFill>
                  <a:schemeClr val="bg1">
                    <a:lumMod val="95000"/>
                    <a:lumOff val="5000"/>
                  </a:schemeClr>
                </a:solidFill>
                <a:hlinkClick r:id="rId3" tooltip="1953 год"/>
              </a:rPr>
              <a:t>1953 году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в США началось регулярное цветное телевизионное вещание. Тогда же появились и цветные телевизоры. Тогда он стоил в среднем около тысячи долларов (половина стоимости среднего автомобиля), а его обслуживание в год обходилось примерно в такую же сумму. Требовалась, например, почти еженедельная настройка специалистом (ручек управления у первых телевизоров было больше ста). Поэтому цветное телевидение в США стало массовым только через 12-15 лет (первые 10 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млн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телевизоров были проданы только к 1966 году).</a:t>
            </a:r>
          </a:p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Японская радиопромышленность довольно быстро наладила производство относительно дешевых цветных телевизоров для рынка США, и поэтому в </a:t>
            </a:r>
            <a:r>
              <a:rPr lang="ru-RU" u="sng" dirty="0" smtClean="0">
                <a:solidFill>
                  <a:schemeClr val="bg1">
                    <a:lumMod val="95000"/>
                    <a:lumOff val="5000"/>
                  </a:schemeClr>
                </a:solidFill>
                <a:hlinkClick r:id="rId4" tooltip="1960 год"/>
              </a:rPr>
              <a:t>1960 году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u="sng" dirty="0" smtClean="0">
                <a:solidFill>
                  <a:schemeClr val="bg1">
                    <a:lumMod val="95000"/>
                    <a:lumOff val="5000"/>
                  </a:schemeClr>
                </a:solidFill>
                <a:hlinkClick r:id="rId2" tooltip="NTSC"/>
              </a:rPr>
              <a:t>американскую систему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приняла и сама Япония (то есть выбор был вынужденный).   </a:t>
            </a:r>
          </a:p>
          <a:p>
            <a:endParaRPr lang="ru-RU" dirty="0"/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ТЕЛЕВИДЕНИЕ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ТЕЛЕВИДЕНИЕ (от  слова "видение"), область науки, техники, культуры, связанная с передачей на расстояние изображений объектов и звукового сопровождения  при помощи радиосигналов или электрических сигналов, передаваемых по проводам . 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 телевидения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Принцип телевидения состоит в последовательном преобразовании во времени элементов изображения в электрические сигналы передаче этих сигналов по каналам связи в пункт приема и обратном их преобразовании в видимое изображение.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67944" y="764704"/>
            <a:ext cx="352839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Цветное телевидение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764704"/>
            <a:ext cx="345638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Черно-белое </a:t>
            </a:r>
            <a:r>
              <a:rPr lang="ru-RU" dirty="0" smtClean="0"/>
              <a:t>телевидение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3968" y="1700808"/>
            <a:ext cx="291581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2 вида сигналов: </a:t>
            </a:r>
            <a:r>
              <a:rPr lang="ru-RU" u="sng" dirty="0" smtClean="0"/>
              <a:t>сигнал</a:t>
            </a:r>
            <a:r>
              <a:rPr lang="ru-RU" dirty="0" smtClean="0"/>
              <a:t> </a:t>
            </a:r>
            <a:r>
              <a:rPr lang="ru-RU" dirty="0" smtClean="0"/>
              <a:t>яркости, несущий информацию о яркости передаваемой сцены; </a:t>
            </a:r>
            <a:r>
              <a:rPr lang="ru-RU" u="sng" dirty="0" smtClean="0"/>
              <a:t>сигнал</a:t>
            </a:r>
            <a:r>
              <a:rPr lang="ru-RU" dirty="0" smtClean="0"/>
              <a:t> цветности, несущий </a:t>
            </a:r>
            <a:r>
              <a:rPr lang="ru-RU" dirty="0" smtClean="0"/>
              <a:t>информацию о ее </a:t>
            </a:r>
            <a:r>
              <a:rPr lang="ru-RU" dirty="0" smtClean="0"/>
              <a:t>цвете.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1772816"/>
            <a:ext cx="25202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/>
              <a:t>сигнал</a:t>
            </a:r>
            <a:r>
              <a:rPr lang="ru-RU" dirty="0" smtClean="0"/>
              <a:t> яркости, несущий информацию о яркости передаваемой сцены; </a:t>
            </a:r>
            <a:endParaRPr lang="ru-RU" dirty="0"/>
          </a:p>
        </p:txBody>
      </p:sp>
      <p:pic>
        <p:nvPicPr>
          <p:cNvPr id="13314" name="Picture 2" descr="http://image.made-in-china.com/2f0j00GMSaLbfWsToc/12-inch-Black-White-Televis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573016"/>
            <a:ext cx="3533775" cy="29249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3316" name="Picture 4" descr="http://www.nastol.com.ua/download.php?img=201109/1024x600/nastol.com.ua-756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4077072"/>
            <a:ext cx="3240360" cy="23687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Опыты: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№1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2060848"/>
            <a:ext cx="7344816" cy="4320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u="sng" dirty="0" smtClean="0">
                <a:hlinkClick r:id="rId2" tooltip="25 июля"/>
              </a:rPr>
              <a:t>25 июля</a:t>
            </a:r>
            <a:r>
              <a:rPr lang="ru-RU" dirty="0" smtClean="0"/>
              <a:t> </a:t>
            </a:r>
            <a:r>
              <a:rPr lang="ru-RU" u="sng" dirty="0" smtClean="0">
                <a:hlinkClick r:id="rId3" tooltip="1907 год"/>
              </a:rPr>
              <a:t>1907 года</a:t>
            </a:r>
            <a:r>
              <a:rPr lang="ru-RU" dirty="0" smtClean="0"/>
              <a:t> профессор </a:t>
            </a:r>
            <a:r>
              <a:rPr lang="ru-RU" u="sng" dirty="0" smtClean="0">
                <a:hlinkClick r:id="rId4" tooltip="Петербургский технологический институт"/>
              </a:rPr>
              <a:t>Петербургского технологического института</a:t>
            </a:r>
            <a:r>
              <a:rPr lang="ru-RU" dirty="0" smtClean="0"/>
              <a:t> </a:t>
            </a:r>
            <a:r>
              <a:rPr lang="ru-RU" u="sng" dirty="0" smtClean="0">
                <a:hlinkClick r:id="rId5" tooltip="Розинг, Борис Львович"/>
              </a:rPr>
              <a:t>Борис Львович </a:t>
            </a:r>
            <a:r>
              <a:rPr lang="ru-RU" u="sng" dirty="0" err="1" smtClean="0">
                <a:hlinkClick r:id="rId5" tooltip="Розинг, Борис Львович"/>
              </a:rPr>
              <a:t>Розинг</a:t>
            </a:r>
            <a:r>
              <a:rPr lang="ru-RU" dirty="0" smtClean="0"/>
              <a:t> подал заявку на изобретение «Способ электрической передачи изображений на расстояния», доказав возможность применения </a:t>
            </a:r>
            <a:r>
              <a:rPr lang="ru-RU" u="sng" dirty="0" smtClean="0">
                <a:hlinkClick r:id="rId6" tooltip="CRT"/>
              </a:rPr>
              <a:t>катодно-лучевой трубки</a:t>
            </a:r>
            <a:r>
              <a:rPr lang="ru-RU" dirty="0" smtClean="0"/>
              <a:t> для преобразования электрического сигнала в точки видимого изображения. </a:t>
            </a:r>
            <a:r>
              <a:rPr lang="ru-RU" u="sng" dirty="0" smtClean="0">
                <a:hlinkClick r:id="rId7" tooltip="Развёртка"/>
              </a:rPr>
              <a:t>Развёртка</a:t>
            </a:r>
            <a:r>
              <a:rPr lang="ru-RU" dirty="0" smtClean="0"/>
              <a:t> луча в трубке производилась магнитными полями, а </a:t>
            </a:r>
            <a:r>
              <a:rPr lang="ru-RU" u="sng" dirty="0" smtClean="0">
                <a:hlinkClick r:id="rId8" tooltip="Модуляция сигнала (страница отсутствует)"/>
              </a:rPr>
              <a:t>модуляция сигнала</a:t>
            </a:r>
            <a:r>
              <a:rPr lang="ru-RU" dirty="0" smtClean="0"/>
              <a:t> (изменение яркости) — с помощью </a:t>
            </a:r>
            <a:r>
              <a:rPr lang="ru-RU" u="sng" dirty="0" smtClean="0">
                <a:hlinkClick r:id="rId9" tooltip="Конденсатор"/>
              </a:rPr>
              <a:t>конденсатора</a:t>
            </a:r>
            <a:r>
              <a:rPr lang="ru-RU" dirty="0" smtClean="0"/>
              <a:t>, который мог отклонять луч по вертикали, изменяя тем самым число электронов, проходящих на экран через диафрагму.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60648"/>
            <a:ext cx="6624736" cy="6264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hlinkClick r:id="rId2" tooltip="9 мая"/>
              </a:rPr>
              <a:t>№2 ) </a:t>
            </a:r>
            <a:r>
              <a:rPr lang="ru-RU" b="1" u="sng" dirty="0" smtClean="0">
                <a:hlinkClick r:id="rId2" tooltip="9 мая"/>
              </a:rPr>
              <a:t>9</a:t>
            </a:r>
            <a:r>
              <a:rPr lang="ru-RU" u="sng" dirty="0" smtClean="0">
                <a:hlinkClick r:id="rId2" tooltip="9 мая"/>
              </a:rPr>
              <a:t> </a:t>
            </a:r>
            <a:r>
              <a:rPr lang="ru-RU" u="sng" dirty="0" smtClean="0">
                <a:hlinkClick r:id="rId2" tooltip="9 мая"/>
              </a:rPr>
              <a:t>мая</a:t>
            </a:r>
            <a:r>
              <a:rPr lang="ru-RU" u="sng" dirty="0" smtClean="0"/>
              <a:t> </a:t>
            </a:r>
            <a:r>
              <a:rPr lang="ru-RU" u="sng" dirty="0" smtClean="0">
                <a:hlinkClick r:id="rId3" tooltip="1911 год"/>
              </a:rPr>
              <a:t>1911 года</a:t>
            </a:r>
            <a:r>
              <a:rPr lang="ru-RU" dirty="0" smtClean="0"/>
              <a:t> на заседании </a:t>
            </a:r>
            <a:r>
              <a:rPr lang="ru-RU" u="sng" dirty="0" smtClean="0">
                <a:hlinkClick r:id="rId4" tooltip="Русское техническое общество"/>
              </a:rPr>
              <a:t>Русского технического общества</a:t>
            </a:r>
            <a:r>
              <a:rPr lang="ru-RU" dirty="0" smtClean="0"/>
              <a:t> </a:t>
            </a:r>
            <a:r>
              <a:rPr lang="ru-RU" dirty="0" err="1" smtClean="0"/>
              <a:t>Розинг</a:t>
            </a:r>
            <a:r>
              <a:rPr lang="ru-RU" dirty="0" smtClean="0"/>
              <a:t> продемонстрировал передачу телевизионных изображений простых геометрических фигур и приём их с воспроизведением на экране ЭЛТ. Передаваемое изображение было статичным (то есть движущиеся объекты отсутствовали</a:t>
            </a:r>
            <a:r>
              <a:rPr lang="ru-RU" dirty="0" smtClean="0"/>
              <a:t>).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№3)</a:t>
            </a:r>
            <a:r>
              <a:rPr lang="ru-RU" dirty="0" smtClean="0"/>
              <a:t> В 1925 году шотландский изобретатель </a:t>
            </a:r>
            <a:r>
              <a:rPr lang="ru-RU" u="sng" dirty="0" smtClean="0">
                <a:hlinkClick r:id="rId5" tooltip="Джон Лоджи Берд (страница отсутствует)"/>
              </a:rPr>
              <a:t>Джон </a:t>
            </a:r>
            <a:r>
              <a:rPr lang="ru-RU" u="sng" dirty="0" err="1" smtClean="0">
                <a:hlinkClick r:id="rId5" tooltip="Джон Лоджи Берд (страница отсутствует)"/>
              </a:rPr>
              <a:t>Лоджи</a:t>
            </a:r>
            <a:r>
              <a:rPr lang="ru-RU" u="sng" dirty="0" smtClean="0">
                <a:hlinkClick r:id="rId5" tooltip="Джон Лоджи Берд (страница отсутствует)"/>
              </a:rPr>
              <a:t> Берд</a:t>
            </a:r>
            <a:r>
              <a:rPr lang="ru-RU" dirty="0" smtClean="0"/>
              <a:t> впервые продемонстрировал телевизионную передачу движущихся объектов используя </a:t>
            </a:r>
            <a:r>
              <a:rPr lang="ru-RU" u="sng" dirty="0" smtClean="0">
                <a:hlinkClick r:id="rId6" tooltip="Диск Нипкова"/>
              </a:rPr>
              <a:t>диск </a:t>
            </a:r>
            <a:r>
              <a:rPr lang="ru-RU" u="sng" dirty="0" err="1" smtClean="0">
                <a:hlinkClick r:id="rId6" tooltip="Диск Нипкова"/>
              </a:rPr>
              <a:t>Нипкова</a:t>
            </a:r>
            <a:r>
              <a:rPr lang="ru-RU" dirty="0" smtClean="0"/>
              <a:t>. В конце </a:t>
            </a:r>
            <a:r>
              <a:rPr lang="ru-RU" u="sng" dirty="0" smtClean="0">
                <a:hlinkClick r:id="rId7" tooltip="1920-е"/>
              </a:rPr>
              <a:t>1920-х</a:t>
            </a:r>
            <a:r>
              <a:rPr lang="ru-RU" dirty="0" smtClean="0"/>
              <a:t> основанная им компания </a:t>
            </a:r>
            <a:r>
              <a:rPr lang="ru-RU" u="sng" dirty="0" err="1" smtClean="0">
                <a:hlinkClick r:id="rId8"/>
              </a:rPr>
              <a:t>Baird</a:t>
            </a:r>
            <a:r>
              <a:rPr lang="ru-RU" u="sng" dirty="0" smtClean="0">
                <a:hlinkClick r:id="rId8"/>
              </a:rPr>
              <a:t> </a:t>
            </a:r>
            <a:r>
              <a:rPr lang="ru-RU" u="sng" dirty="0" err="1" smtClean="0">
                <a:hlinkClick r:id="rId8"/>
              </a:rPr>
              <a:t>Corporation</a:t>
            </a:r>
            <a:r>
              <a:rPr lang="ru-RU" dirty="0" smtClean="0"/>
              <a:t> была единственным производителем телевизоров в мире.</a:t>
            </a:r>
          </a:p>
          <a:p>
            <a:endParaRPr lang="ru-RU" dirty="0"/>
          </a:p>
        </p:txBody>
      </p:sp>
      <p:pic>
        <p:nvPicPr>
          <p:cNvPr id="17410" name="Picture 2" descr="http://www.feodor.org/lj/animopticum/nnov/science-museum/nipkov-disc-tv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403648" y="2492896"/>
            <a:ext cx="2160240" cy="1944216"/>
          </a:xfrm>
          <a:prstGeom prst="rect">
            <a:avLst/>
          </a:prstGeom>
          <a:noFill/>
        </p:spPr>
      </p:pic>
      <p:pic>
        <p:nvPicPr>
          <p:cNvPr id="4" name="Picture 2" descr="http://www.dipol.com.pl/targi/anga07_06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067944" y="2492896"/>
            <a:ext cx="2592288" cy="1889423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r>
              <a:rPr lang="ru-RU" dirty="0" smtClean="0"/>
              <a:t>Черно-белое телевидение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71800" y="1124744"/>
            <a:ext cx="5400600" cy="5733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В 1907г. патент на проект двухцветного телевидения с одновременной цветовой передачей в Германии разработал </a:t>
            </a:r>
            <a:r>
              <a:rPr lang="ru-RU" dirty="0" err="1" smtClean="0"/>
              <a:t>ВЫходец</a:t>
            </a:r>
            <a:r>
              <a:rPr lang="ru-RU" dirty="0" smtClean="0"/>
              <a:t> из России </a:t>
            </a:r>
            <a:r>
              <a:rPr lang="ru-RU" u="sng" dirty="0" err="1" smtClean="0">
                <a:hlinkClick r:id="rId2" tooltip="Ованес Абгарович Адамян"/>
              </a:rPr>
              <a:t>Ованес</a:t>
            </a:r>
            <a:r>
              <a:rPr lang="ru-RU" u="sng" dirty="0" smtClean="0">
                <a:hlinkClick r:id="rId2" tooltip="Ованес Абгарович Адамян"/>
              </a:rPr>
              <a:t> </a:t>
            </a:r>
            <a:r>
              <a:rPr lang="ru-RU" u="sng" dirty="0" err="1" smtClean="0">
                <a:hlinkClick r:id="rId2" tooltip="Ованес Абгарович Адамян"/>
              </a:rPr>
              <a:t>Абгарович</a:t>
            </a:r>
            <a:r>
              <a:rPr lang="ru-RU" u="sng" dirty="0" smtClean="0">
                <a:hlinkClick r:id="rId2" tooltip="Ованес Абгарович Адамян"/>
              </a:rPr>
              <a:t> </a:t>
            </a:r>
            <a:r>
              <a:rPr lang="ru-RU" u="sng" dirty="0" err="1" smtClean="0">
                <a:hlinkClick r:id="rId2" tooltip="Ованес Абгарович Адамян"/>
              </a:rPr>
              <a:t>Адамян</a:t>
            </a:r>
            <a:r>
              <a:rPr lang="ru-RU" dirty="0" smtClean="0"/>
              <a:t> (1879-1932). Позднее он переезжает в Россию и в 1925 г. патентует трехкомпонентную последовательную передачу цветов (RGB). В развертывающем устройстве было три серии отверстий, каждое из которых закрывалось красным, синим и зеленым светофильтрами. Реализовать эту идею в 1928 г. было суждено знаменитому Дж. Берду.</a:t>
            </a:r>
            <a:endParaRPr lang="ru-RU" dirty="0"/>
          </a:p>
        </p:txBody>
      </p:sp>
      <p:pic>
        <p:nvPicPr>
          <p:cNvPr id="5" name="Рисунок 4" descr="http://www.broadcasting.ru/wiki/images/c/c4/Pechati205.gif">
            <a:hlinkClick r:id="rId3" tooltip="&quot;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340768"/>
            <a:ext cx="277180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amond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Проблемы совмещения цветного с черно-белым ТВ.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Основная проблема данной схемы заключалась в ее несовместимости с черно-белыми </a:t>
            </a:r>
            <a:r>
              <a:rPr lang="ru-RU" dirty="0" err="1" smtClean="0">
                <a:solidFill>
                  <a:schemeClr val="bg1"/>
                </a:solidFill>
              </a:rPr>
              <a:t>ТВ-приемниками</a:t>
            </a:r>
            <a:r>
              <a:rPr lang="ru-RU" dirty="0" smtClean="0">
                <a:solidFill>
                  <a:schemeClr val="bg1"/>
                </a:solidFill>
              </a:rPr>
              <a:t>, кроме того, эпоха механического телевидения приближалась к концу.  В сущности, внедрение цвета на телевизионном экране было похоже на проникновение цвета в фотографию: технологически это было уже возможно, но читателям или зрителям вполне хватало черно-белой информации на оттиске или экране. Перед странами встала дилемма: вписываться в существующий стандарт черно-белого телевидения, что с технической точки зрения было невероятно сложно, или разрабатывать совершенно новый стандарт, в этом случае обладатели черно-белых приемников не смогли бы в принципе видеть передачи цветного формата. Поэтому, несмотря на технические сложности, мир выбрал в ущерб качеству совместимость систем. 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Порция интересных фактов о телевидении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259363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Почему на заре эпохи телевидения дикторши красились зеленой помадой?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В эпоху чёрно-белого телевидения в камерах часто применялись красные фильтры, из-за чего красная помада делала губы на экранах телевизоров бледными. Поэтому дикторш и актрис гримировали зелёными румянами и помадой.</a:t>
            </a:r>
          </a:p>
          <a:p>
            <a:endParaRPr lang="ru-RU" dirty="0"/>
          </a:p>
        </p:txBody>
      </p:sp>
      <p:pic>
        <p:nvPicPr>
          <p:cNvPr id="19460" name="Picture 4" descr="http://kartiny.ucoz.ru/_ph/579/2/369599846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0318" r="10318"/>
          <a:stretch>
            <a:fillRect/>
          </a:stretch>
        </p:blipFill>
        <p:spPr bwMode="auto">
          <a:xfrm>
            <a:off x="755576" y="908720"/>
            <a:ext cx="4206240" cy="420624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505</TotalTime>
  <Words>794</Words>
  <Application>Microsoft Office PowerPoint</Application>
  <PresentationFormat>Экран (4:3)</PresentationFormat>
  <Paragraphs>45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Телевидение</vt:lpstr>
      <vt:lpstr>ТЕЛЕВИДЕНИЕ </vt:lpstr>
      <vt:lpstr>Принцип телевидения </vt:lpstr>
      <vt:lpstr>Слайд 4</vt:lpstr>
      <vt:lpstr>                 Опыты:</vt:lpstr>
      <vt:lpstr>Слайд 6</vt:lpstr>
      <vt:lpstr>Черно-белое телевидение</vt:lpstr>
      <vt:lpstr>Проблемы совмещения цветного с черно-белым ТВ.</vt:lpstr>
      <vt:lpstr>Порция интересных фактов о телевидении</vt:lpstr>
      <vt:lpstr>Слайд 10</vt:lpstr>
      <vt:lpstr>Слайд 11</vt:lpstr>
      <vt:lpstr>Слайд 12</vt:lpstr>
      <vt:lpstr>ФАКТ. </vt:lpstr>
      <vt:lpstr>ФАКТ. </vt:lpstr>
    </vt:vector>
  </TitlesOfParts>
  <Company>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Телевиденье.</dc:title>
  <dc:creator>Dmitriy Yepifanov</dc:creator>
  <cp:lastModifiedBy>Dmitriy Yepifanov</cp:lastModifiedBy>
  <cp:revision>52</cp:revision>
  <dcterms:created xsi:type="dcterms:W3CDTF">2012-10-24T12:51:33Z</dcterms:created>
  <dcterms:modified xsi:type="dcterms:W3CDTF">2012-10-25T01:21:53Z</dcterms:modified>
</cp:coreProperties>
</file>