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48F26-B71E-401A-9734-204EBBF7C2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276274"/>
      </p:ext>
    </p:extLst>
  </p:cSld>
  <p:clrMapOvr>
    <a:masterClrMapping/>
  </p:clrMapOvr>
  <p:transition spd="slow"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F0F6B-844C-4B58-812E-88BE40817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625355"/>
      </p:ext>
    </p:extLst>
  </p:cSld>
  <p:clrMapOvr>
    <a:masterClrMapping/>
  </p:clrMapOvr>
  <p:transition spd="slow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ru.wikipedia.org/wiki/%D0%A4%D0%B0%D0%B9%D0%BB:Obelisk_mestoduelipushkina_spb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pushkin.niv.ru/images/pushkin/pushkin_01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827088" y="1557338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Биография А.С. Пушкина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2743200" y="5013325"/>
            <a:ext cx="6400800" cy="1752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495324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315913"/>
            <a:ext cx="8229600" cy="1143001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Дети.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979488" y="3421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16" name="Picture 4" descr="А.А. Пушк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40415">
            <a:off x="250825" y="836613"/>
            <a:ext cx="19367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411413" y="549275"/>
            <a:ext cx="6037262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b="1" i="1">
                <a:solidFill>
                  <a:srgbClr val="003366"/>
                </a:solidFill>
              </a:rPr>
              <a:t>Старший сын, Александр Александрович Пушкин </a:t>
            </a:r>
            <a:br>
              <a:rPr lang="ru-RU" b="1" i="1">
                <a:solidFill>
                  <a:srgbClr val="003366"/>
                </a:solidFill>
              </a:rPr>
            </a:br>
            <a:r>
              <a:rPr lang="ru-RU" b="1" i="1">
                <a:solidFill>
                  <a:srgbClr val="003366"/>
                </a:solidFill>
              </a:rPr>
              <a:t>(1833-1914г.) </a:t>
            </a:r>
          </a:p>
          <a:p>
            <a:pPr algn="ctr"/>
            <a:r>
              <a:rPr lang="ru-RU" b="1">
                <a:solidFill>
                  <a:srgbClr val="003366"/>
                </a:solidFill>
              </a:rPr>
              <a:t>Воспитанник 2-ой Петербургской гимназии и Пажеского корпуса. Награжден золотым Георгиевским оружием с надписью "За храбрость" и орденом Святого Владимира IV степени с мечами и бантом. За 35 лет военной службы стал кавалером многих русских и трех иностранных орденов. В 1890г. А.А. Пушкин "за отличие по службе" был произведен в генерал-лейтенанты.</a:t>
            </a:r>
            <a:r>
              <a:rPr lang="ru-RU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1054100" y="46037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19" name="Picture 7" descr="М.А. Пушки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4552">
            <a:off x="179388" y="3500438"/>
            <a:ext cx="2303462" cy="226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Rectangle 22"/>
          <p:cNvSpPr>
            <a:spLocks noChangeArrowheads="1"/>
          </p:cNvSpPr>
          <p:nvPr/>
        </p:nvSpPr>
        <p:spPr bwMode="auto">
          <a:xfrm>
            <a:off x="2843213" y="3702050"/>
            <a:ext cx="6300787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33CC33"/>
                </a:solidFill>
              </a:rPr>
              <a:t>Старшая дочь, Мария Александровна Пушкина </a:t>
            </a:r>
            <a:br>
              <a:rPr lang="ru-RU" sz="2000" b="1">
                <a:solidFill>
                  <a:srgbClr val="33CC33"/>
                </a:solidFill>
              </a:rPr>
            </a:br>
            <a:r>
              <a:rPr lang="ru-RU" sz="2000" b="1">
                <a:solidFill>
                  <a:srgbClr val="33CC33"/>
                </a:solidFill>
              </a:rPr>
              <a:t>(1832-1919г.) </a:t>
            </a:r>
          </a:p>
          <a:p>
            <a:pPr algn="ctr"/>
            <a:r>
              <a:rPr lang="ru-RU" sz="2000" b="1">
                <a:solidFill>
                  <a:srgbClr val="33CC33"/>
                </a:solidFill>
              </a:rPr>
              <a:t>Получила домашнее образование. С 1852г. - фрейлина. С 1860г. замужем за генерал-майором Л.Н.Гартунгом. Л.Н. Толстой, знавший ее, отразил некоторые черты ее внешнего облика в Анне Карениной.</a:t>
            </a:r>
            <a:r>
              <a:rPr lang="ru-RU" sz="2000">
                <a:solidFill>
                  <a:srgbClr val="33CC3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606156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03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1624013" y="3808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39" name="Picture 4" descr="Г.А. Пушк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4567">
            <a:off x="6227763" y="404813"/>
            <a:ext cx="225425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107950" y="915988"/>
            <a:ext cx="5976938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b="1" i="1">
                <a:solidFill>
                  <a:srgbClr val="FF6600"/>
                </a:solidFill>
              </a:rPr>
              <a:t>Младший сын, Григорий Александрович Пушкин </a:t>
            </a:r>
            <a:br>
              <a:rPr lang="ru-RU" b="1" i="1">
                <a:solidFill>
                  <a:srgbClr val="FF6600"/>
                </a:solidFill>
              </a:rPr>
            </a:br>
            <a:r>
              <a:rPr lang="ru-RU" b="1" i="1">
                <a:solidFill>
                  <a:srgbClr val="FF6600"/>
                </a:solidFill>
              </a:rPr>
              <a:t>(1835-1913г.) </a:t>
            </a:r>
          </a:p>
          <a:p>
            <a:pPr algn="ctr"/>
            <a:r>
              <a:rPr lang="ru-RU" b="1">
                <a:solidFill>
                  <a:srgbClr val="FF6600"/>
                </a:solidFill>
              </a:rPr>
              <a:t>Воспитанник Пажеского корпуса. Корнет, ротмистр лейб-гвардейского Конного полка, переведен в министерство внутренних дел, где дослужился до старшего советника. С 1866 по 1899 годы жил в селе Михайловском.</a:t>
            </a:r>
            <a:r>
              <a:rPr lang="ru-RU">
                <a:solidFill>
                  <a:srgbClr val="FF6600"/>
                </a:solidFill>
              </a:rPr>
              <a:t> </a:t>
            </a:r>
          </a:p>
        </p:txBody>
      </p:sp>
      <p:sp>
        <p:nvSpPr>
          <p:cNvPr id="14341" name="Rectangle 8"/>
          <p:cNvSpPr>
            <a:spLocks noChangeArrowheads="1"/>
          </p:cNvSpPr>
          <p:nvPr/>
        </p:nvSpPr>
        <p:spPr bwMode="auto">
          <a:xfrm>
            <a:off x="1076325" y="5013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42" name="Picture 7" descr="Н.А. Пушки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4555">
            <a:off x="250825" y="3644900"/>
            <a:ext cx="2389188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3276600" y="3738563"/>
            <a:ext cx="5405438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b="1" i="1">
                <a:solidFill>
                  <a:srgbClr val="00FF00"/>
                </a:solidFill>
                <a:latin typeface="Arial" charset="0"/>
                <a:cs typeface="Times New Roman" pitchFamily="18" charset="0"/>
              </a:rPr>
              <a:t>Младшая дочь, Наталья Александровна Пушкина </a:t>
            </a:r>
            <a:br>
              <a:rPr lang="ru-RU" b="1" i="1">
                <a:solidFill>
                  <a:srgbClr val="00FF00"/>
                </a:solidFill>
                <a:latin typeface="Arial" charset="0"/>
                <a:cs typeface="Times New Roman" pitchFamily="18" charset="0"/>
              </a:rPr>
            </a:br>
            <a:r>
              <a:rPr lang="ru-RU" b="1" i="1">
                <a:solidFill>
                  <a:srgbClr val="00FF00"/>
                </a:solidFill>
                <a:latin typeface="Arial" charset="0"/>
                <a:cs typeface="Times New Roman" pitchFamily="18" charset="0"/>
              </a:rPr>
              <a:t>(1836-1913г.) </a:t>
            </a:r>
          </a:p>
          <a:p>
            <a:pPr eaLnBrk="0" hangingPunct="0"/>
            <a:r>
              <a:rPr lang="ru-RU" b="1">
                <a:solidFill>
                  <a:srgbClr val="00FF00"/>
                </a:solidFill>
                <a:latin typeface="Arial" charset="0"/>
                <a:cs typeface="Times New Roman" pitchFamily="18" charset="0"/>
              </a:rPr>
              <a:t>Получила домашнее образование. Вышла замуж за М.Л. Дубельта. Во втором браке - Меренберг. Современники называли ее "прекрасной дочерью прекрасной матери". В 1876г. Наталья Александровна предоставила И.С. Тургеневу для публикации письма отца к ее матери. Это вызвало недовольство ее братьев. </a:t>
            </a:r>
            <a:endParaRPr lang="ru-RU">
              <a:solidFill>
                <a:srgbClr val="00F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408448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3829050" y="6088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5605" name="Picture 4" descr="http://upload.wikimedia.org/wikipedia/ru/thumb/9/9d/Obelisk_mestoduelipushkina_spb.jpg/300px-Obelisk_mestoduelipushkina_spb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900113" y="6338888"/>
            <a:ext cx="7848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>
                <a:solidFill>
                  <a:srgbClr val="FF9933"/>
                </a:solidFill>
              </a:rPr>
              <a:t>Памятный обелиск на месте дуэли Пушкина.</a:t>
            </a:r>
          </a:p>
        </p:txBody>
      </p:sp>
    </p:spTree>
    <p:extLst>
      <p:ext uri="{BB962C8B-B14F-4D97-AF65-F5344CB8AC3E}">
        <p14:creationId xmlns:p14="http://schemas.microsoft.com/office/powerpoint/2010/main" val="3653883249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Биография поэта.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1800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995738" y="1268413"/>
            <a:ext cx="5148262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Александр Сергеевич Пушкин </a:t>
            </a:r>
            <a:br>
              <a:rPr lang="ru-RU" sz="2400" b="1" smtClean="0"/>
            </a:br>
            <a:r>
              <a:rPr lang="ru-RU" sz="2400" b="1" smtClean="0"/>
              <a:t>(06.06.1799 - 10.02.1837)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Величайший русский поэт и писатель, родоначальник новой русской литературы, создатель русского литературного языка. Окончил Царскосельский (Александровский) лицей (1817). Был близок к декабристам. В 1820 году под видом служебного перемещения был сослан на юг (Екатеринослав, Кавказ, Крым, Кишинев, Одесса). В 1824 году уволен со службы и выслан в село Михайловское под полицейский надзор до 1826 года. Скончался от раны, полученной на дуэли.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/>
          </a:p>
        </p:txBody>
      </p:sp>
      <p:pic>
        <p:nvPicPr>
          <p:cNvPr id="4101" name="Picture 8" descr="А.С. Пушкин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24355">
            <a:off x="0" y="1341438"/>
            <a:ext cx="33401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10"/>
          <p:cNvSpPr>
            <a:spLocks noChangeArrowheads="1"/>
          </p:cNvSpPr>
          <p:nvPr/>
        </p:nvSpPr>
        <p:spPr bwMode="auto">
          <a:xfrm>
            <a:off x="1624013" y="52609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103" name="Picture 9" descr="А.С. Пушкин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2258">
            <a:off x="1619250" y="3860800"/>
            <a:ext cx="24860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34590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 build="p"/>
      <p:bldP spid="30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Пушкин лицеист.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563938" y="1052513"/>
            <a:ext cx="5580062" cy="7632700"/>
          </a:xfrm>
        </p:spPr>
        <p:txBody>
          <a:bodyPr/>
          <a:lstStyle/>
          <a:p>
            <a:pPr eaLnBrk="1" hangingPunct="1">
              <a:defRPr/>
            </a:pPr>
            <a:r>
              <a:rPr lang="ru-RU" sz="1600" b="1" i="1" smtClean="0">
                <a:solidFill>
                  <a:schemeClr val="tx2"/>
                </a:solidFill>
              </a:rPr>
              <a:t>Дядя Пушкина, известный поэт Пушкин, как раз ехал в Петербург. Он обратился к своему знакомому А.И. Тургеневу, чтоб тот пристроил племянника в Царскосельский Лицей. </a:t>
            </a:r>
          </a:p>
          <a:p>
            <a:pPr eaLnBrk="1" hangingPunct="1">
              <a:defRPr/>
            </a:pPr>
            <a:r>
              <a:rPr lang="ru-RU" sz="1600" b="1" i="1" smtClean="0">
                <a:solidFill>
                  <a:schemeClr val="tx2"/>
                </a:solidFill>
              </a:rPr>
              <a:t>Лицей был не обычной школой, а чем-то особенным. Никто, правда, не знал, чем именно, но все понимали, что Лицей - это не гимназия какая-нибудь. В Лицее Пушкин подружился с Антоном Дельвигом, Иваном Пущиным и другими лицеистами. Вместе они шалили, сочиняли стихи и пили пунш. Пушкина в Лицее дразнили Французом, хотя он был русско-африканского происхождения. </a:t>
            </a:r>
          </a:p>
          <a:p>
            <a:pPr eaLnBrk="1" hangingPunct="1">
              <a:defRPr/>
            </a:pPr>
            <a:r>
              <a:rPr lang="ru-RU" sz="1600" b="1" i="1" smtClean="0">
                <a:solidFill>
                  <a:schemeClr val="tx2"/>
                </a:solidFill>
              </a:rPr>
              <a:t>В это время случилась Отечественная война 1812 года. Наполеон вторгся в Россию, сжег Москву и вынужден был бежать. В 1815 году Отечественная война 1812 года закончилась. А вскоре Пушкин вышел из Лицея, окончив курс учебы. К этому времени он был уже известным поэтом. Его даже благословил поэт Державин, услыхавши стихотворение "Воспоминания в Царском Селе". Державин был уже старенький, но что к чему - понимал. </a:t>
            </a: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601663" y="3421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5" name="Picture 6" descr="А.С. Пушк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44675"/>
            <a:ext cx="3273425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745141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9933"/>
                </a:solidFill>
              </a:rPr>
              <a:t>Лицейские друзья.</a:t>
            </a: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989013" y="3152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48" name="Picture 4" descr="И.И. Пущ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29946">
            <a:off x="539750" y="1700213"/>
            <a:ext cx="1716088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519113" y="3594100"/>
            <a:ext cx="1965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И.И. Пущин</a:t>
            </a:r>
          </a:p>
          <a:p>
            <a:pPr>
              <a:defRPr/>
            </a:pPr>
            <a:r>
              <a:rPr lang="ru-RU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Ф.Верне. 1817г.</a:t>
            </a: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1774825" y="5529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51" name="Picture 8" descr="А.П. Дельвиг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8486">
            <a:off x="3546475" y="1628775"/>
            <a:ext cx="1843088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6" name="Rectangle 10"/>
          <p:cNvSpPr>
            <a:spLocks noChangeArrowheads="1"/>
          </p:cNvSpPr>
          <p:nvPr/>
        </p:nvSpPr>
        <p:spPr bwMode="auto">
          <a:xfrm>
            <a:off x="3492500" y="3716338"/>
            <a:ext cx="20843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А.П. Дельвиг </a:t>
            </a:r>
            <a:br>
              <a:rPr lang="ru-RU"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В.П. Лангер. 1830г </a:t>
            </a:r>
          </a:p>
        </p:txBody>
      </p:sp>
      <p:sp>
        <p:nvSpPr>
          <p:cNvPr id="111628" name="Rectangle 12"/>
          <p:cNvSpPr>
            <a:spLocks noChangeArrowheads="1"/>
          </p:cNvSpPr>
          <p:nvPr/>
        </p:nvSpPr>
        <p:spPr bwMode="auto">
          <a:xfrm>
            <a:off x="6588125" y="3573463"/>
            <a:ext cx="2244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ru-RU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А.М. Горчаков </a:t>
            </a:r>
            <a:br>
              <a:rPr lang="ru-RU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Неизв. худ. 1810-е г.</a:t>
            </a:r>
            <a:r>
              <a:rPr lang="ru-RU">
                <a:solidFill>
                  <a:srgbClr val="FF00FF"/>
                </a:solidFill>
              </a:rPr>
              <a:t> </a:t>
            </a:r>
          </a:p>
        </p:txBody>
      </p:sp>
      <p:pic>
        <p:nvPicPr>
          <p:cNvPr id="6154" name="Picture 11" descr="А.М. Горчако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04951">
            <a:off x="6877050" y="1700213"/>
            <a:ext cx="14287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1476375" y="5876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56" name="Picture 13" descr="Анна Петровна Керн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10566">
            <a:off x="2411413" y="4581525"/>
            <a:ext cx="1860550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Rectangle 15"/>
          <p:cNvSpPr>
            <a:spLocks noChangeArrowheads="1"/>
          </p:cNvSpPr>
          <p:nvPr/>
        </p:nvSpPr>
        <p:spPr bwMode="auto">
          <a:xfrm>
            <a:off x="4500563" y="5949950"/>
            <a:ext cx="2227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Анна Петровна Керн</a:t>
            </a:r>
            <a:br>
              <a:rPr lang="ru-RU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1800-1879г. </a:t>
            </a:r>
          </a:p>
        </p:txBody>
      </p:sp>
    </p:spTree>
    <p:extLst>
      <p:ext uri="{BB962C8B-B14F-4D97-AF65-F5344CB8AC3E}">
        <p14:creationId xmlns:p14="http://schemas.microsoft.com/office/powerpoint/2010/main" val="3498335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34867E"/>
                </a:solidFill>
              </a:rPr>
              <a:t>Герб Пушкиных.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89095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140200" y="1557338"/>
            <a:ext cx="5148263" cy="65532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smtClean="0">
                <a:solidFill>
                  <a:srgbClr val="F69CF0"/>
                </a:solidFill>
              </a:rPr>
              <a:t>Щит разделен горизонталью на две части, из коих в верхней в горностаевом поле на Пурпурной подушке с золочеными кистями положена Княжеская Шапка. В нижней части в правом голубом поле изображена в серебряных латах правая Рука с мечем, вверх подъятым; в левом золотом поле голубой Орел с распростертыми Крыльями, имеющий в когтях Меч и Державу голубого  цвета. Щит увенчан обыкновенным Дворянским Шлемом с дворянской на нем Короною и тремя Страусовыми перьями. 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216025" y="3475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74" name="Picture 4" descr="Герб рода Пушкины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1628775"/>
            <a:ext cx="4022725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9173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Моя дорогая няня!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8038" y="908050"/>
            <a:ext cx="5915025" cy="58324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>
                <a:solidFill>
                  <a:srgbClr val="00FFFF"/>
                </a:solidFill>
              </a:rPr>
              <a:t>Няня Пушкина, Арина Родионовна Яковлева, родилась 10 (21) апреля 1758 года в деревне Суйда (ныне - село Воскресенское), а точнее - в полуверсте от Суйды, в деревне Лампово Копорского уезда Петербургской губернии. Мать ее, Лукерья Кириллова, и отец, Родион Яковлев, были крепостными, имели семерых детей. Арина было ее домашнее имя, а подлинное - Ирина или Иринья. Как крепостная крестьянка няня фамилии не имела. В документах (ревизские сказки, метрические церковные книги и т.д.) она названа по отцу - Родионовой, а в быту - Родионовной. Родионовной ее именовали уже под старость, как это делается иногда в деревнях. Сам Пушкин ни единого раза не назвал ее по имени, а в письмах писал "няня". 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2033588" y="63261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197" name="Picture 4" descr="Арина Родионов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773238"/>
            <a:ext cx="3490913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421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0" y="895350"/>
            <a:ext cx="5867400" cy="547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solidFill>
                  <a:srgbClr val="00FF00"/>
                </a:solidFill>
              </a:rPr>
              <a:t>В 1824-1826 годах Арина Родионовна вместе с Пушкиным прожила в Михайловском, разделив с поэтом его изгнание. В ту пору Пушкин особенно сблизился с няней, с удовольствием слушал ее сказки, записывал с ее слов народные песни. Сюжеты и мотивы услышанного он использовал в творчестве. По признанию поэта, Арина Родионовна была "оригиналом няни Татьяны" из "Евгения Онегина", няни Дубровского. Принято считать, что Арина является прототипом также мамки Ксении в "Борисе Годунове", княгининой мамки ("Русалка"), женских образов романа "Арап Петра Великого". В ноябре 1824 года Пушкин пишет брату: "Знаешь ли мои занятия? до обеда пишу записки, обедаю поздно; после обеда езжу верхом, вечером слушаю сказки - и вознаграждаю тем недостатки проклятого своего воспитания. Что за прелесть эти сказки! Каждая есть поэма!". Известно, что со слов няни Пушкин записал семь сказок, десять песен и несколько народных выражений, хотя слышал от нее, конечно, больше. Поговорки, пословицы, присказки не сходили у нее с языка. Няня знала очень много сказок и передавала их как-то особенно. Именно от нее услышал Пушкин впервые и про избушку на курьих ножках, и сказку о мертвой царевне и семи богатырях </a:t>
            </a:r>
          </a:p>
        </p:txBody>
      </p:sp>
      <p:sp>
        <p:nvSpPr>
          <p:cNvPr id="9219" name="Rectangle 9"/>
          <p:cNvSpPr>
            <a:spLocks noChangeArrowheads="1"/>
          </p:cNvSpPr>
          <p:nvPr/>
        </p:nvSpPr>
        <p:spPr bwMode="auto">
          <a:xfrm>
            <a:off x="8585200" y="3571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20" name="Picture 8" descr="Сказки Пушки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268413"/>
            <a:ext cx="3367087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1258888" y="188913"/>
            <a:ext cx="61928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/>
              <a:t>               </a:t>
            </a:r>
            <a:r>
              <a:rPr lang="ru-RU" sz="3600" i="1">
                <a:solidFill>
                  <a:srgbClr val="CC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Удивительная вещь.</a:t>
            </a:r>
          </a:p>
        </p:txBody>
      </p:sp>
    </p:spTree>
    <p:extLst>
      <p:ext uri="{BB962C8B-B14F-4D97-AF65-F5344CB8AC3E}">
        <p14:creationId xmlns:p14="http://schemas.microsoft.com/office/powerpoint/2010/main" val="2547843625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-315913"/>
            <a:ext cx="8229600" cy="1143001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Семья Александра Пушкина.</a:t>
            </a:r>
          </a:p>
        </p:txBody>
      </p:sp>
      <p:sp>
        <p:nvSpPr>
          <p:cNvPr id="11267" name="Rectangle 14"/>
          <p:cNvSpPr>
            <a:spLocks noChangeArrowheads="1"/>
          </p:cNvSpPr>
          <p:nvPr/>
        </p:nvSpPr>
        <p:spPr bwMode="auto">
          <a:xfrm>
            <a:off x="7400925" y="195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68" name="Rectangle 16"/>
          <p:cNvSpPr>
            <a:spLocks noChangeArrowheads="1"/>
          </p:cNvSpPr>
          <p:nvPr/>
        </p:nvSpPr>
        <p:spPr bwMode="auto">
          <a:xfrm>
            <a:off x="8261350" y="5067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269" name="Picture 15" descr="Сергей Львович Пушк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3789363"/>
            <a:ext cx="2638425" cy="306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Rectangle 20"/>
          <p:cNvSpPr>
            <a:spLocks noChangeArrowheads="1"/>
          </p:cNvSpPr>
          <p:nvPr/>
        </p:nvSpPr>
        <p:spPr bwMode="auto">
          <a:xfrm>
            <a:off x="1204913" y="35385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271" name="Picture 19" descr="Н.О. Пушки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150"/>
            <a:ext cx="2700338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Rectangle 21"/>
          <p:cNvSpPr>
            <a:spLocks noChangeArrowheads="1"/>
          </p:cNvSpPr>
          <p:nvPr/>
        </p:nvSpPr>
        <p:spPr bwMode="auto">
          <a:xfrm>
            <a:off x="3059113" y="981075"/>
            <a:ext cx="5616575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b="1" i="1">
                <a:solidFill>
                  <a:srgbClr val="FFFFCC"/>
                </a:solidFill>
                <a:latin typeface="Arial" charset="0"/>
                <a:cs typeface="Times New Roman" pitchFamily="18" charset="0"/>
              </a:rPr>
              <a:t>Мать, Надежда Осиповна Пушкина (1775-1836г.) </a:t>
            </a:r>
          </a:p>
          <a:p>
            <a:pPr eaLnBrk="0" hangingPunct="0"/>
            <a:r>
              <a:rPr lang="ru-RU" b="1">
                <a:solidFill>
                  <a:srgbClr val="FFFFCC"/>
                </a:solidFill>
                <a:latin typeface="Arial" charset="0"/>
                <a:cs typeface="Times New Roman" pitchFamily="18" charset="0"/>
              </a:rPr>
              <a:t>Урожденная Ганнибал, в 1796г. вышла замуж за С.Л. Пушкина, в 1814г. вместе с детьми, Ольгой и Львом, переезжает из Москвы в Петербург, постоянно навещает сына Александра в Лицее. Принимает участие в судьбе ссыльного поэта, с одобрения В.А. Жуковского и Н.М. Карамзина, но без ведома сына. </a:t>
            </a:r>
            <a:endParaRPr lang="ru-RU">
              <a:solidFill>
                <a:srgbClr val="FFFFCC"/>
              </a:solidFill>
              <a:latin typeface="Arial" charset="0"/>
            </a:endParaRPr>
          </a:p>
        </p:txBody>
      </p:sp>
      <p:sp>
        <p:nvSpPr>
          <p:cNvPr id="11273" name="Rectangle 23"/>
          <p:cNvSpPr>
            <a:spLocks noChangeArrowheads="1"/>
          </p:cNvSpPr>
          <p:nvPr/>
        </p:nvSpPr>
        <p:spPr bwMode="auto">
          <a:xfrm>
            <a:off x="0" y="3744913"/>
            <a:ext cx="6635750" cy="31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b="1" i="1">
                <a:solidFill>
                  <a:schemeClr val="tx2"/>
                </a:solidFill>
              </a:rPr>
              <a:t>Отец, Сергей Львович Пушкин (1770-1838г.) </a:t>
            </a:r>
          </a:p>
          <a:p>
            <a:pPr algn="ctr"/>
            <a:r>
              <a:rPr lang="ru-RU" b="1">
                <a:solidFill>
                  <a:schemeClr val="tx2"/>
                </a:solidFill>
              </a:rPr>
              <a:t>В 1796г. капитан-поручик лейб-гвардейского Егерского полка, с 1800г. - в Комиссариатском штате в Москве, в 1811г. - военный советник, в 1824г. - начальник Комиссариатской комиссии резервной армии в Варшаве, с 1817г. в отставке, статский советник. Сергей Львович был тесно связан с литературными кругами, знаком с Д.И. Фонвизиным, К.Н. Батюшковым, П.А. Вяземским, В.А. Жуковским, Н.М. Карамзиным и многими другими литераторами. Пушкин-отец писал стихи и даже целые поэмы, оставил краткие воспоминания о сыне</a:t>
            </a:r>
            <a:r>
              <a:rPr lang="ru-RU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00940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8" descr="Наталья Николаевна Пушки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9091">
            <a:off x="0" y="260350"/>
            <a:ext cx="2871788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9"/>
          <p:cNvSpPr>
            <a:spLocks noChangeArrowheads="1"/>
          </p:cNvSpPr>
          <p:nvPr/>
        </p:nvSpPr>
        <p:spPr bwMode="auto">
          <a:xfrm>
            <a:off x="3203575" y="325438"/>
            <a:ext cx="5770563" cy="31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b="1" i="1">
                <a:solidFill>
                  <a:srgbClr val="FF3300"/>
                </a:solidFill>
                <a:latin typeface="Arial" charset="0"/>
              </a:rPr>
              <a:t>Жена, Наталья Николаевна Пушкина (1812-1863г.) </a:t>
            </a:r>
          </a:p>
          <a:p>
            <a:r>
              <a:rPr lang="ru-RU" b="1">
                <a:solidFill>
                  <a:srgbClr val="FF3300"/>
                </a:solidFill>
                <a:latin typeface="Arial" charset="0"/>
              </a:rPr>
              <a:t>Урожденная Гончарова, вышла замуж за А.С. Пушкина в 1831г. Между супругами с самого начала сложились сердечные и дружеские отношения. К концу 1831г. Наталья Николаевна знакомится с Дантесом. При всей сдержанности в ее поведении с Дантесом, в светских кругах стала распространяться сплетня о ее, якобы, неверности мужу. Это послужило поводом к дуэли и смерти поэта. </a:t>
            </a:r>
            <a:endParaRPr lang="ru-RU">
              <a:solidFill>
                <a:srgbClr val="FF3300"/>
              </a:solidFill>
            </a:endParaRPr>
          </a:p>
        </p:txBody>
      </p:sp>
      <p:sp>
        <p:nvSpPr>
          <p:cNvPr id="12292" name="Rectangle 11"/>
          <p:cNvSpPr>
            <a:spLocks noChangeArrowheads="1"/>
          </p:cNvSpPr>
          <p:nvPr/>
        </p:nvSpPr>
        <p:spPr bwMode="auto">
          <a:xfrm>
            <a:off x="1419225" y="4743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3" name="Rectangle 13"/>
          <p:cNvSpPr>
            <a:spLocks noChangeArrowheads="1"/>
          </p:cNvSpPr>
          <p:nvPr/>
        </p:nvSpPr>
        <p:spPr bwMode="auto">
          <a:xfrm>
            <a:off x="882650" y="5486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294" name="Picture 12" descr="М.А. Ганниба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30184">
            <a:off x="6227763" y="3573463"/>
            <a:ext cx="2520950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Rectangle 14"/>
          <p:cNvSpPr>
            <a:spLocks noChangeArrowheads="1"/>
          </p:cNvSpPr>
          <p:nvPr/>
        </p:nvSpPr>
        <p:spPr bwMode="auto">
          <a:xfrm rot="210074">
            <a:off x="323850" y="3716338"/>
            <a:ext cx="5551488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2400" b="1" i="1">
                <a:solidFill>
                  <a:srgbClr val="00CCFF"/>
                </a:solidFill>
              </a:rPr>
              <a:t>Бабушка, Мария Алексеевна Ганнибал (1745-1818г.)</a:t>
            </a:r>
            <a:r>
              <a:rPr lang="ru-RU" sz="2400" b="1">
                <a:solidFill>
                  <a:srgbClr val="00CCFF"/>
                </a:solidFill>
              </a:rPr>
              <a:t> </a:t>
            </a:r>
          </a:p>
          <a:p>
            <a:pPr algn="ctr"/>
            <a:r>
              <a:rPr lang="ru-RU" sz="2400" b="1">
                <a:solidFill>
                  <a:srgbClr val="00CCFF"/>
                </a:solidFill>
              </a:rPr>
              <a:t>Урожденная Пушкина, мать Н.О. Пушкиной. По словам П.И. Бартенева, "...любила вспоминать старину, и от нее А.С. Пушкин наслышался семейных преданий, коими так дорожил впоследствии".</a:t>
            </a:r>
            <a:r>
              <a:rPr lang="ru-RU" sz="2400">
                <a:solidFill>
                  <a:srgbClr val="CC33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2954877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969</Words>
  <Application>Microsoft Office PowerPoint</Application>
  <PresentationFormat>Экран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Биография А.С. Пушкина</vt:lpstr>
      <vt:lpstr>Биография поэта.</vt:lpstr>
      <vt:lpstr>Пушкин лицеист.</vt:lpstr>
      <vt:lpstr>Лицейские друзья.</vt:lpstr>
      <vt:lpstr>Герб Пушкиных.</vt:lpstr>
      <vt:lpstr>Моя дорогая няня!</vt:lpstr>
      <vt:lpstr>Презентация PowerPoint</vt:lpstr>
      <vt:lpstr>Семья Александра Пушкина.</vt:lpstr>
      <vt:lpstr>Презентация PowerPoint</vt:lpstr>
      <vt:lpstr>Дети.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Биография А.С. Пушкина</dc:title>
  <dc:creator>Computer</dc:creator>
  <cp:lastModifiedBy>Computer</cp:lastModifiedBy>
  <cp:revision>1</cp:revision>
  <dcterms:created xsi:type="dcterms:W3CDTF">2013-01-04T12:15:13Z</dcterms:created>
  <dcterms:modified xsi:type="dcterms:W3CDTF">2013-01-04T12:20:05Z</dcterms:modified>
</cp:coreProperties>
</file>