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WordArt 5"/>
          <p:cNvSpPr>
            <a:spLocks noChangeArrowheads="1" noChangeShapeType="1" noTextEdit="1"/>
          </p:cNvSpPr>
          <p:nvPr/>
        </p:nvSpPr>
        <p:spPr bwMode="auto">
          <a:xfrm>
            <a:off x="755650" y="2060575"/>
            <a:ext cx="7704138" cy="25939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48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ПАДЕЖИ</a:t>
            </a:r>
          </a:p>
        </p:txBody>
      </p:sp>
      <p:pic>
        <p:nvPicPr>
          <p:cNvPr id="2051" name="Picture 9" descr="http://im2-tub.yandex.net/i?id=33987281-38-7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33375"/>
            <a:ext cx="2220913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481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1550" y="404813"/>
            <a:ext cx="7772400" cy="1470025"/>
          </a:xfrm>
        </p:spPr>
        <p:txBody>
          <a:bodyPr/>
          <a:lstStyle/>
          <a:p>
            <a:pPr eaLnBrk="1" hangingPunct="1"/>
            <a:r>
              <a:rPr lang="ru-RU" b="1" smtClean="0"/>
              <a:t>ПАДЕЖИ  ИМЕН  СУЩЕСТВИТЕЛЬНЫХ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2133600"/>
            <a:ext cx="6656387" cy="4724400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</a:pPr>
            <a:r>
              <a:rPr lang="ru-RU" sz="4400" b="1" smtClean="0"/>
              <a:t>Именительный  падеж</a:t>
            </a:r>
            <a:r>
              <a:rPr lang="ru-RU" sz="4400" smtClean="0"/>
              <a:t> </a:t>
            </a:r>
            <a:endParaRPr lang="ru-RU" sz="4400" b="1" smtClean="0"/>
          </a:p>
          <a:p>
            <a:pPr algn="l" eaLnBrk="1" hangingPunct="1">
              <a:lnSpc>
                <a:spcPct val="80000"/>
              </a:lnSpc>
            </a:pPr>
            <a:r>
              <a:rPr lang="ru-RU" sz="4400" b="1" smtClean="0"/>
              <a:t>Родительный  падеж</a:t>
            </a:r>
          </a:p>
          <a:p>
            <a:pPr algn="l" eaLnBrk="1" hangingPunct="1">
              <a:lnSpc>
                <a:spcPct val="80000"/>
              </a:lnSpc>
            </a:pPr>
            <a:r>
              <a:rPr lang="ru-RU" sz="4400" b="1" smtClean="0"/>
              <a:t>Дательный  падеж</a:t>
            </a:r>
          </a:p>
          <a:p>
            <a:pPr algn="l" eaLnBrk="1" hangingPunct="1">
              <a:lnSpc>
                <a:spcPct val="80000"/>
              </a:lnSpc>
            </a:pPr>
            <a:r>
              <a:rPr lang="ru-RU" sz="4400" b="1" smtClean="0"/>
              <a:t>Винительный  падеж</a:t>
            </a:r>
          </a:p>
          <a:p>
            <a:pPr algn="l" eaLnBrk="1" hangingPunct="1">
              <a:lnSpc>
                <a:spcPct val="80000"/>
              </a:lnSpc>
            </a:pPr>
            <a:r>
              <a:rPr lang="ru-RU" sz="4400" b="1" smtClean="0"/>
              <a:t>Творительный  падеж</a:t>
            </a:r>
          </a:p>
          <a:p>
            <a:pPr algn="l" eaLnBrk="1" hangingPunct="1">
              <a:lnSpc>
                <a:spcPct val="80000"/>
              </a:lnSpc>
            </a:pPr>
            <a:r>
              <a:rPr lang="ru-RU" sz="4400" b="1" smtClean="0"/>
              <a:t>Предложный  падеж</a:t>
            </a:r>
          </a:p>
        </p:txBody>
      </p:sp>
      <p:pic>
        <p:nvPicPr>
          <p:cNvPr id="3076" name="Picture 7" descr="http://im2-tub.yandex.net/i?id=33987281-38-7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018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4012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333375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/>
              <a:t>ИМЕНИТЕЛЬНЫЙ  ПАДЕЖ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/>
              <a:t>Я </a:t>
            </a:r>
            <a:r>
              <a:rPr lang="ru-RU" sz="3600" b="1" smtClean="0">
                <a:solidFill>
                  <a:srgbClr val="FF0000"/>
                </a:solidFill>
              </a:rPr>
              <a:t>Именительный </a:t>
            </a:r>
            <a:r>
              <a:rPr lang="ru-RU" sz="3600" b="1" smtClean="0"/>
              <a:t>падеж,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/>
              <a:t>И нет на мне чужих одежд.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/>
              <a:t>Меня легко все узнают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/>
              <a:t>И в подлежащие зовут.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/>
              <a:t>Предлогов с детства не люблю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/>
              <a:t>С собою рядом не терплю.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/>
              <a:t>Мои вопросы </a:t>
            </a:r>
            <a:r>
              <a:rPr lang="ru-RU" sz="3600" b="1" smtClean="0">
                <a:solidFill>
                  <a:srgbClr val="FF0000"/>
                </a:solidFill>
              </a:rPr>
              <a:t>КТО?</a:t>
            </a:r>
            <a:r>
              <a:rPr lang="ru-RU" sz="3600" b="1" smtClean="0"/>
              <a:t> и </a:t>
            </a:r>
            <a:r>
              <a:rPr lang="ru-RU" sz="3600" b="1" smtClean="0">
                <a:solidFill>
                  <a:srgbClr val="FF0000"/>
                </a:solidFill>
              </a:rPr>
              <a:t>Что?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/>
              <a:t>Ни с чем не спутает никто.</a:t>
            </a:r>
          </a:p>
        </p:txBody>
      </p:sp>
      <p:pic>
        <p:nvPicPr>
          <p:cNvPr id="4100" name="Picture 7" descr="http://im2-tub.yandex.net/i?id=33987281-38-7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16088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658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913" y="333375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/>
              <a:t>РОДИТЕЛЬНЫЙ  ПАДЕЖ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pPr lvl="1" eaLnBrk="1" hangingPunct="1">
              <a:buFontTx/>
              <a:buNone/>
            </a:pPr>
            <a:r>
              <a:rPr lang="ru-RU" sz="3600" b="1" smtClean="0"/>
              <a:t>А  я – падеж  </a:t>
            </a:r>
            <a:r>
              <a:rPr lang="ru-RU" sz="3600" b="1" smtClean="0">
                <a:solidFill>
                  <a:srgbClr val="FF0000"/>
                </a:solidFill>
              </a:rPr>
              <a:t>Родительный</a:t>
            </a:r>
            <a:r>
              <a:rPr lang="ru-RU" sz="3600" b="1" smtClean="0"/>
              <a:t>, </a:t>
            </a:r>
          </a:p>
          <a:p>
            <a:pPr lvl="1" eaLnBrk="1" hangingPunct="1">
              <a:buFontTx/>
              <a:buNone/>
            </a:pPr>
            <a:r>
              <a:rPr lang="ru-RU" sz="3600" b="1" smtClean="0"/>
              <a:t>Характер  мой – общительный.</a:t>
            </a:r>
          </a:p>
          <a:p>
            <a:pPr lvl="1" eaLnBrk="1" hangingPunct="1">
              <a:buFontTx/>
              <a:buNone/>
            </a:pPr>
            <a:r>
              <a:rPr lang="ru-RU" sz="3600" b="1" smtClean="0">
                <a:solidFill>
                  <a:srgbClr val="FF0000"/>
                </a:solidFill>
              </a:rPr>
              <a:t>КОГО?  ЧЕГО? </a:t>
            </a:r>
            <a:r>
              <a:rPr lang="ru-RU" sz="3600" b="1" smtClean="0"/>
              <a:t>– И  вот  он  я:</a:t>
            </a:r>
          </a:p>
          <a:p>
            <a:pPr lvl="1" eaLnBrk="1" hangingPunct="1">
              <a:buFontTx/>
              <a:buNone/>
            </a:pPr>
            <a:r>
              <a:rPr lang="ru-RU" sz="3600" b="1" smtClean="0"/>
              <a:t>Предлоги  часто  мне  друзья:</a:t>
            </a:r>
          </a:p>
          <a:p>
            <a:pPr lvl="1" eaLnBrk="1" hangingPunct="1">
              <a:buFontTx/>
              <a:buNone/>
            </a:pPr>
            <a:r>
              <a:rPr lang="ru-RU" sz="3600" b="1" smtClean="0"/>
              <a:t>И  «С», и  «ДО», и  «У», и  «ИЗ» – </a:t>
            </a:r>
          </a:p>
          <a:p>
            <a:pPr eaLnBrk="1" hangingPunct="1">
              <a:buFontTx/>
              <a:buNone/>
            </a:pPr>
            <a:r>
              <a:rPr lang="ru-RU" sz="3600" b="1" smtClean="0"/>
              <a:t>	«ДО»  неба  вверх  и  «С»  неба  вниз.</a:t>
            </a:r>
            <a:r>
              <a:rPr lang="ru-RU" sz="3600" smtClean="0"/>
              <a:t> </a:t>
            </a:r>
          </a:p>
        </p:txBody>
      </p:sp>
      <p:pic>
        <p:nvPicPr>
          <p:cNvPr id="5124" name="Picture 7" descr="http://im2-tub.yandex.net/i?id=33987281-38-7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5FFFF"/>
              </a:clrFrom>
              <a:clrTo>
                <a:srgbClr val="F5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0"/>
            <a:ext cx="1547813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1507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0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/>
              <a:t>ДАТЕЛЬНЫЙ  ПАДЕЖ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229600" cy="4525962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/>
              <a:t>Если  б  я  названия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/>
              <a:t>Падежам  давал,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/>
              <a:t>Я  б  тогда  дарительным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>
                <a:solidFill>
                  <a:srgbClr val="FF0000"/>
                </a:solidFill>
              </a:rPr>
              <a:t>Дательный</a:t>
            </a:r>
            <a:r>
              <a:rPr lang="ru-RU" sz="3600" b="1" smtClean="0">
                <a:solidFill>
                  <a:srgbClr val="CC3300"/>
                </a:solidFill>
              </a:rPr>
              <a:t> </a:t>
            </a:r>
            <a:r>
              <a:rPr lang="ru-RU" sz="3600" b="1" smtClean="0"/>
              <a:t> назвал!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/>
              <a:t>А  еще  как  размечтаюсь,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/>
              <a:t>Дед  Морозом  наряжаюсь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/>
              <a:t>И  подарки  всем  несу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/>
              <a:t>Братику, сестричке, псу.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/>
              <a:t>А  еще  </a:t>
            </a:r>
            <a:r>
              <a:rPr lang="ru-RU" sz="3600" b="1" smtClean="0">
                <a:solidFill>
                  <a:srgbClr val="FF0000"/>
                </a:solidFill>
              </a:rPr>
              <a:t>КОМУ? ЧЕМУ?</a:t>
            </a:r>
          </a:p>
        </p:txBody>
      </p:sp>
      <p:pic>
        <p:nvPicPr>
          <p:cNvPr id="6148" name="Picture 5" descr="http://im2-tub.yandex.net/i?id=33987281-38-7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0"/>
            <a:ext cx="142875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1814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5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260350"/>
            <a:ext cx="8316912" cy="1143000"/>
          </a:xfrm>
        </p:spPr>
        <p:txBody>
          <a:bodyPr/>
          <a:lstStyle/>
          <a:p>
            <a:pPr eaLnBrk="1" hangingPunct="1"/>
            <a:r>
              <a:rPr lang="ru-RU" b="1" smtClean="0"/>
              <a:t>ВИНИТЕЛЬНЫЙ  ПАДЕЖ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/>
              <a:t>Я </a:t>
            </a:r>
            <a:r>
              <a:rPr lang="ru-RU" sz="3600" b="1" smtClean="0">
                <a:solidFill>
                  <a:srgbClr val="CC3300"/>
                </a:solidFill>
              </a:rPr>
              <a:t> </a:t>
            </a:r>
            <a:r>
              <a:rPr lang="ru-RU" sz="3600" b="1" smtClean="0">
                <a:solidFill>
                  <a:srgbClr val="FF0000"/>
                </a:solidFill>
              </a:rPr>
              <a:t>Винительный </a:t>
            </a:r>
            <a:r>
              <a:rPr lang="ru-RU" sz="3600" b="1" smtClean="0">
                <a:solidFill>
                  <a:srgbClr val="CC3300"/>
                </a:solidFill>
              </a:rPr>
              <a:t> </a:t>
            </a:r>
            <a:r>
              <a:rPr lang="ru-RU" sz="3600" b="1" smtClean="0"/>
              <a:t>падеж,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/>
              <a:t>И  я  во  всем  виню  невежд.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/>
              <a:t>Зато  отличников  люблю,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/>
              <a:t>Для  них  «пятерки»  я  ловлю.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>
                <a:solidFill>
                  <a:srgbClr val="FF0000"/>
                </a:solidFill>
              </a:rPr>
              <a:t>КОГО</a:t>
            </a:r>
            <a:r>
              <a:rPr lang="ru-RU" sz="3600" b="1" smtClean="0">
                <a:solidFill>
                  <a:srgbClr val="CC3300"/>
                </a:solidFill>
              </a:rPr>
              <a:t> </a:t>
            </a:r>
            <a:r>
              <a:rPr lang="ru-RU" sz="3600" b="1" smtClean="0"/>
              <a:t> позвать, во  </a:t>
            </a:r>
            <a:r>
              <a:rPr lang="ru-RU" sz="3600" b="1" smtClean="0">
                <a:solidFill>
                  <a:srgbClr val="FF0000"/>
                </a:solidFill>
              </a:rPr>
              <a:t>ЧТО</a:t>
            </a:r>
            <a:r>
              <a:rPr lang="ru-RU" sz="3600" b="1" smtClean="0"/>
              <a:t>  играть,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/>
              <a:t>Готов  ребятам  подсказать.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/>
              <a:t>Не  прочь  с  предлогами  дружить,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/>
              <a:t>Но  и  без  них  могу  прожить.</a:t>
            </a:r>
          </a:p>
        </p:txBody>
      </p:sp>
      <p:pic>
        <p:nvPicPr>
          <p:cNvPr id="7172" name="Picture 5" descr="http://im2-tub.yandex.net/i?id=33987281-38-7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3848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/>
              <a:t>     ТВОРИТЕЛЬНЫЙ  ПАДЕЖ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8229600" cy="452596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/>
              <a:t>Я  </a:t>
            </a:r>
            <a:r>
              <a:rPr lang="ru-RU" sz="3600" b="1" smtClean="0">
                <a:solidFill>
                  <a:srgbClr val="FF0000"/>
                </a:solidFill>
              </a:rPr>
              <a:t>Творительный </a:t>
            </a:r>
            <a:r>
              <a:rPr lang="ru-RU" sz="3600" b="1" smtClean="0">
                <a:solidFill>
                  <a:srgbClr val="CC3300"/>
                </a:solidFill>
              </a:rPr>
              <a:t> </a:t>
            </a:r>
            <a:r>
              <a:rPr lang="ru-RU" sz="3600" b="1" smtClean="0"/>
              <a:t>падеж,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/>
              <a:t>Исполнен  всяческих  надежд.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/>
              <a:t>Творите! – </a:t>
            </a:r>
            <a:r>
              <a:rPr lang="ru-RU" sz="3600" b="1" smtClean="0">
                <a:solidFill>
                  <a:srgbClr val="FF0000"/>
                </a:solidFill>
              </a:rPr>
              <a:t>ЧЕМ?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/>
              <a:t>                    Творите  </a:t>
            </a:r>
            <a:r>
              <a:rPr lang="ru-RU" sz="3600" b="1" smtClean="0">
                <a:solidFill>
                  <a:srgbClr val="FF0000"/>
                </a:solidFill>
              </a:rPr>
              <a:t>С  КЕМ?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/>
              <a:t>Я  подскажу  вам – нет  проблем!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/>
              <a:t>Предлогам  «ПЕРЕД»,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/>
              <a:t>                            «ПОД»  и  «НАД»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/>
              <a:t>В  любой  момент  я  очень  рад.</a:t>
            </a:r>
          </a:p>
        </p:txBody>
      </p:sp>
      <p:pic>
        <p:nvPicPr>
          <p:cNvPr id="8196" name="Picture 5" descr="http://im2-tub.yandex.net/i?id=33987281-38-7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8F4F3"/>
              </a:clrFrom>
              <a:clrTo>
                <a:srgbClr val="F8F4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0757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/>
              <a:t>ПРЕДЛОЖНЫЙ ПАДЕЖ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4038" y="1341438"/>
            <a:ext cx="8589962" cy="4525962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3600" b="1" smtClean="0"/>
              <a:t>А  я  падеж  </a:t>
            </a:r>
            <a:r>
              <a:rPr lang="ru-RU" sz="3600" b="1" smtClean="0">
                <a:solidFill>
                  <a:srgbClr val="FF0000"/>
                </a:solidFill>
              </a:rPr>
              <a:t>Предложный</a:t>
            </a:r>
            <a:r>
              <a:rPr lang="ru-RU" sz="3600" b="1" smtClean="0"/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3600" b="1" smtClean="0"/>
              <a:t>Со  мною – случай  сложный!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3600" b="1" smtClean="0"/>
              <a:t>Мне  без  предлогов  свет  не  мил.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3600" b="1" smtClean="0">
                <a:solidFill>
                  <a:srgbClr val="FF0000"/>
                </a:solidFill>
              </a:rPr>
              <a:t>О  КОМ, О  ЧЕМ  </a:t>
            </a:r>
            <a:r>
              <a:rPr lang="ru-RU" sz="3600" b="1" smtClean="0"/>
              <a:t>я  говорил?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3600" b="1" smtClean="0"/>
              <a:t>Ах  да, нужны  предлоги,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3600" b="1" smtClean="0"/>
              <a:t>Без  них  мне  нет  дороги.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3600" b="1" smtClean="0"/>
              <a:t>Пусть  будет  «В», и  «О», и «ПРИ» –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3600" b="1" smtClean="0"/>
              <a:t>Ты  их  случайно  не  сотри!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3600" b="1" smtClean="0"/>
              <a:t>Тогда  смогу  я  рассказать,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3600" b="1" smtClean="0">
                <a:solidFill>
                  <a:srgbClr val="FF0000"/>
                </a:solidFill>
              </a:rPr>
              <a:t>О  ЧЕМ  </a:t>
            </a:r>
            <a:r>
              <a:rPr lang="ru-RU" sz="3600" b="1" smtClean="0"/>
              <a:t>мечтать  и  </a:t>
            </a:r>
            <a:r>
              <a:rPr lang="ru-RU" sz="3600" b="1" smtClean="0">
                <a:solidFill>
                  <a:srgbClr val="FF0000"/>
                </a:solidFill>
              </a:rPr>
              <a:t>В  ЧЕМ  </a:t>
            </a:r>
            <a:r>
              <a:rPr lang="ru-RU" sz="3600" b="1" smtClean="0"/>
              <a:t>гулять.</a:t>
            </a:r>
          </a:p>
        </p:txBody>
      </p:sp>
      <p:pic>
        <p:nvPicPr>
          <p:cNvPr id="9220" name="Picture 5" descr="http://im2-tub.yandex.net/i?id=33987281-38-7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994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5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317</Words>
  <Application>Microsoft Office PowerPoint</Application>
  <PresentationFormat>Экран (4:3)</PresentationFormat>
  <Paragraphs>63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ПАДЕЖИ  ИМЕН  СУЩЕСТВИТЕЛЬНЫХ</vt:lpstr>
      <vt:lpstr>ИМЕНИТЕЛЬНЫЙ  ПАДЕЖ</vt:lpstr>
      <vt:lpstr>РОДИТЕЛЬНЫЙ  ПАДЕЖ</vt:lpstr>
      <vt:lpstr>ДАТЕЛЬНЫЙ  ПАДЕЖ</vt:lpstr>
      <vt:lpstr>ВИНИТЕЛЬНЫЙ  ПАДЕЖ</vt:lpstr>
      <vt:lpstr>     ТВОРИТЕЛЬНЫЙ  ПАДЕЖ</vt:lpstr>
      <vt:lpstr>ПРЕДЛОЖНЫЙ ПАДЕЖ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Computer</dc:creator>
  <cp:lastModifiedBy>Computer</cp:lastModifiedBy>
  <cp:revision>1</cp:revision>
  <dcterms:created xsi:type="dcterms:W3CDTF">2013-01-04T11:56:18Z</dcterms:created>
  <dcterms:modified xsi:type="dcterms:W3CDTF">2013-01-04T12:01:11Z</dcterms:modified>
</cp:coreProperties>
</file>