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2E81B-352F-4290-BA1B-1762BA03BD3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990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4110B-6CB7-4F6D-8D2B-29975A43AB5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99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686C4-2F84-4AF0-B9C6-6638D8BBACC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505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8064E-8727-486B-8747-B99209527DF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364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8ABC5-86AE-4F3F-8B6D-14267E2056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51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8F010-C615-4914-A6C4-2A00238B596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97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A683C-5C00-4752-A3B3-2345DC0811E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85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8C89E-EED9-4075-920D-D18DA8FE343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16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600B9-2F8B-4BF9-AB07-E7D9F0F8034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91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F515D-E75A-40C8-9410-8C4ECD2552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2154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74204-DF71-4D73-9277-52555D4EEF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17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19ECAF-16D7-48AF-B599-23E6530B665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12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88" y="785813"/>
            <a:ext cx="7772400" cy="1470025"/>
          </a:xfrm>
        </p:spPr>
        <p:txBody>
          <a:bodyPr/>
          <a:lstStyle/>
          <a:p>
            <a:pPr eaLnBrk="1" hangingPunct="1"/>
            <a:r>
              <a:rPr lang="ru-RU" sz="6000" b="1" smtClean="0">
                <a:solidFill>
                  <a:srgbClr val="990099"/>
                </a:solidFill>
                <a:latin typeface="Monotype Corsiva" pitchFamily="66" charset="0"/>
              </a:rPr>
              <a:t>Урок математики</a:t>
            </a:r>
            <a:br>
              <a:rPr lang="ru-RU" sz="6000" b="1" smtClean="0">
                <a:solidFill>
                  <a:srgbClr val="990099"/>
                </a:solidFill>
                <a:latin typeface="Monotype Corsiva" pitchFamily="66" charset="0"/>
              </a:rPr>
            </a:br>
            <a:r>
              <a:rPr lang="ru-RU" sz="6000" b="1" smtClean="0">
                <a:solidFill>
                  <a:srgbClr val="990099"/>
                </a:solidFill>
                <a:latin typeface="Monotype Corsiva" pitchFamily="66" charset="0"/>
              </a:rPr>
              <a:t>«Деление»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5214938" y="5072063"/>
            <a:ext cx="39290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16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8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33CC33"/>
                </a:solidFill>
                <a:latin typeface="Times New Roman" pitchFamily="18" charset="0"/>
              </a:rPr>
              <a:t>Помогите Винни-Пуху составить примеры по образцу</a:t>
            </a:r>
          </a:p>
        </p:txBody>
      </p:sp>
      <p:pic>
        <p:nvPicPr>
          <p:cNvPr id="3075" name="Picture 5" descr="Винни-Пух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797425"/>
            <a:ext cx="122555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468313" y="1773238"/>
            <a:ext cx="273685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20 + 60 = 80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80 – 60 = 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80 – 20 =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843213" y="3933825"/>
            <a:ext cx="2808287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27 + 30 =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57 – 27 = 30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57 – 30 = 27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867400" y="1700213"/>
            <a:ext cx="280828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32 + 8 = 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40 – 32 = 8</a:t>
            </a:r>
          </a:p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40 – 8 = 32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411413" y="2565400"/>
            <a:ext cx="647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20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411413" y="3429000"/>
            <a:ext cx="647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60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7667625" y="1700213"/>
            <a:ext cx="647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40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787900" y="3933825"/>
            <a:ext cx="647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</a:rPr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114183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  <p:bldP spid="3083" grpId="0"/>
      <p:bldP spid="3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68313" y="5492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4000" b="1">
                <a:solidFill>
                  <a:srgbClr val="33CC33"/>
                </a:solidFill>
                <a:latin typeface="Times New Roman" pitchFamily="18" charset="0"/>
              </a:rPr>
              <a:t>Помогите Чебурашке ответить на вопросы. Говорите только да или нет.</a:t>
            </a:r>
          </a:p>
        </p:txBody>
      </p:sp>
      <p:pic>
        <p:nvPicPr>
          <p:cNvPr id="4099" name="Picture 3" descr="Чебурашка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157788"/>
            <a:ext cx="1655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208963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600" b="1">
                <a:latin typeface="Times New Roman" pitchFamily="18" charset="0"/>
              </a:rPr>
              <a:t>1. Результат умножения – это произведение?                      2. Высказывания могут быть истинными и ложными.                                                                            3. В записи двузначного числа есть десятки и единицы.                                                                              4. Первый компонент вычитания это слагаемое.                                               5. Сумма – это результат сложения.                                      6. Если из вычитаемого вычесть уменьшаемое, то получится разность.                                                                  7. В 1 метре 100 см.</a:t>
            </a:r>
            <a:r>
              <a:rPr lang="ru-RU" sz="2400" b="1">
                <a:latin typeface="Times New Roman" pitchFamily="18" charset="0"/>
              </a:rPr>
              <a:t>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7635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492375"/>
            <a:ext cx="1728787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221163"/>
            <a:ext cx="172878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330325" y="4221163"/>
            <a:ext cx="6194425" cy="1728787"/>
            <a:chOff x="838" y="2659"/>
            <a:chExt cx="3902" cy="1089"/>
          </a:xfrm>
        </p:grpSpPr>
        <p:pic>
          <p:nvPicPr>
            <p:cNvPr id="6167" name="Picture 2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" y="2659"/>
              <a:ext cx="1089" cy="1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8" name="Picture 2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" y="2659"/>
              <a:ext cx="1089" cy="1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49" name="Picture 2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492375"/>
            <a:ext cx="1728788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492375"/>
            <a:ext cx="1728788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2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492375"/>
            <a:ext cx="1728787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68313" y="836613"/>
            <a:ext cx="1582737" cy="1074737"/>
            <a:chOff x="295" y="527"/>
            <a:chExt cx="997" cy="677"/>
          </a:xfrm>
        </p:grpSpPr>
        <p:pic>
          <p:nvPicPr>
            <p:cNvPr id="6165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6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074863" y="836613"/>
            <a:ext cx="1560512" cy="1074737"/>
            <a:chOff x="1307" y="527"/>
            <a:chExt cx="983" cy="677"/>
          </a:xfrm>
        </p:grpSpPr>
        <p:pic>
          <p:nvPicPr>
            <p:cNvPr id="6163" name="Picture 7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6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4" name="Picture 8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7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659188" y="836613"/>
            <a:ext cx="1560512" cy="1074737"/>
            <a:chOff x="2305" y="527"/>
            <a:chExt cx="983" cy="677"/>
          </a:xfrm>
        </p:grpSpPr>
        <p:pic>
          <p:nvPicPr>
            <p:cNvPr id="6161" name="Picture 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4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10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5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243513" y="836613"/>
            <a:ext cx="1560512" cy="1074737"/>
            <a:chOff x="3303" y="527"/>
            <a:chExt cx="983" cy="677"/>
          </a:xfrm>
        </p:grpSpPr>
        <p:pic>
          <p:nvPicPr>
            <p:cNvPr id="6159" name="Picture 1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3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1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2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6827838" y="836613"/>
            <a:ext cx="1608137" cy="1074737"/>
            <a:chOff x="4301" y="527"/>
            <a:chExt cx="1013" cy="677"/>
          </a:xfrm>
        </p:grpSpPr>
        <p:pic>
          <p:nvPicPr>
            <p:cNvPr id="6157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0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8" name="Picture 1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1" y="527"/>
              <a:ext cx="484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2867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45894E-6 L 0.02379 0.23086 " pathEditMode="relative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2834E-6 L 0.06979 0.2366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118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2834E-6 L 0.12482 0.2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2834E-6 L 0.17205 0.22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2834E-6 L -0.34236 0.4779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18" y="238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95288" y="836613"/>
            <a:ext cx="842486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9600" b="1">
                <a:latin typeface="Times New Roman" pitchFamily="18" charset="0"/>
              </a:rPr>
              <a:t>10 : 2 = 5 (т.)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916238" y="2133600"/>
            <a:ext cx="0" cy="863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4213" y="2924175"/>
            <a:ext cx="446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         </a:t>
            </a:r>
            <a:r>
              <a:rPr lang="ru-RU" sz="2400" b="1">
                <a:solidFill>
                  <a:schemeClr val="accent2"/>
                </a:solidFill>
                <a:latin typeface="Times New Roman" pitchFamily="18" charset="0"/>
              </a:rPr>
              <a:t>Знак действия деления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11188" y="4221163"/>
            <a:ext cx="8137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Читаем: </a:t>
            </a:r>
            <a:r>
              <a:rPr lang="ru-RU" sz="4000" b="1">
                <a:solidFill>
                  <a:srgbClr val="FF0000"/>
                </a:solidFill>
                <a:latin typeface="Times New Roman" pitchFamily="18" charset="0"/>
              </a:rPr>
              <a:t>10 разделить на 2 равно 5</a:t>
            </a:r>
          </a:p>
        </p:txBody>
      </p:sp>
    </p:spTree>
    <p:extLst>
      <p:ext uri="{BB962C8B-B14F-4D97-AF65-F5344CB8AC3E}">
        <p14:creationId xmlns:p14="http://schemas.microsoft.com/office/powerpoint/2010/main" val="146105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/>
      <p:bldP spid="102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636838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292600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2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292600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565400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2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565400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538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836613"/>
            <a:ext cx="76835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67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9008E-6 L 0.06302 0.25191 " pathEditMode="relative" ptsTypes="AA">
                                      <p:cBhvr>
                                        <p:cTn id="6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2834E-6 L 0.24931 0.257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65" y="12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2834E-6 L 0.44618 0.2576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9" y="12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41684E-6 L -0.07084 0.514 " pathEditMode="relative" ptsTypes="AA">
                                      <p:cBhvr>
                                        <p:cTn id="18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2834E-6 L 0.14687 0.5093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44" y="25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41684E-6 L -0.28351 0.26232 " pathEditMode="relative" ptsTypes="AA">
                                      <p:cBhvr>
                                        <p:cTn id="26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2834E-6 L -0.10764 0.2576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2" y="12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2834E-6 L 0.09965 0.2576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12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4 -0.00462 L -0.42014 0.5200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49" y="26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2834E-6 L -0.19948 0.5093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25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28625" y="1357313"/>
            <a:ext cx="8424863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9600" b="1">
                <a:latin typeface="Times New Roman" pitchFamily="18" charset="0"/>
              </a:rPr>
              <a:t>10 : 5 = 2 (ябл.)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85750" y="3429000"/>
            <a:ext cx="8424863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9600" b="1">
                <a:latin typeface="Times New Roman" pitchFamily="18" charset="0"/>
              </a:rPr>
              <a:t>10 : 2 = 5 (т.)</a:t>
            </a:r>
          </a:p>
        </p:txBody>
      </p:sp>
    </p:spTree>
    <p:extLst>
      <p:ext uri="{BB962C8B-B14F-4D97-AF65-F5344CB8AC3E}">
        <p14:creationId xmlns:p14="http://schemas.microsoft.com/office/powerpoint/2010/main" val="234038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1000125" y="642938"/>
            <a:ext cx="776288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>
            <a:off x="2071688" y="928688"/>
            <a:ext cx="2159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2643188" y="1785938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0245" name="WordArt 7"/>
          <p:cNvSpPr>
            <a:spLocks noChangeArrowheads="1" noChangeShapeType="1" noTextEdit="1"/>
          </p:cNvSpPr>
          <p:nvPr/>
        </p:nvSpPr>
        <p:spPr bwMode="auto">
          <a:xfrm>
            <a:off x="3786188" y="857250"/>
            <a:ext cx="647700" cy="411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=</a:t>
            </a:r>
          </a:p>
        </p:txBody>
      </p:sp>
      <p:sp>
        <p:nvSpPr>
          <p:cNvPr id="10246" name="WordArt 8"/>
          <p:cNvSpPr>
            <a:spLocks noChangeArrowheads="1" noChangeShapeType="1" noTextEdit="1"/>
          </p:cNvSpPr>
          <p:nvPr/>
        </p:nvSpPr>
        <p:spPr bwMode="auto">
          <a:xfrm>
            <a:off x="2643188" y="642938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4786313" y="642938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>
            <a:off x="1000125" y="1785938"/>
            <a:ext cx="776288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11275" name="WordArt 11"/>
          <p:cNvSpPr>
            <a:spLocks noChangeArrowheads="1" noChangeShapeType="1" noTextEdit="1"/>
          </p:cNvSpPr>
          <p:nvPr/>
        </p:nvSpPr>
        <p:spPr bwMode="auto">
          <a:xfrm>
            <a:off x="4786313" y="1785938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3786188" y="2000250"/>
            <a:ext cx="647700" cy="411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=</a:t>
            </a:r>
          </a:p>
        </p:txBody>
      </p:sp>
      <p:sp>
        <p:nvSpPr>
          <p:cNvPr id="11277" name="WordArt 13"/>
          <p:cNvSpPr>
            <a:spLocks noChangeArrowheads="1" noChangeShapeType="1" noTextEdit="1"/>
          </p:cNvSpPr>
          <p:nvPr/>
        </p:nvSpPr>
        <p:spPr bwMode="auto">
          <a:xfrm>
            <a:off x="2071688" y="2000250"/>
            <a:ext cx="21590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11278" name="WordArt 14"/>
          <p:cNvSpPr>
            <a:spLocks noChangeArrowheads="1" noChangeShapeType="1" noTextEdit="1"/>
          </p:cNvSpPr>
          <p:nvPr/>
        </p:nvSpPr>
        <p:spPr bwMode="auto">
          <a:xfrm>
            <a:off x="1000125" y="3000375"/>
            <a:ext cx="776288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11279" name="WordArt 15"/>
          <p:cNvSpPr>
            <a:spLocks noChangeArrowheads="1" noChangeShapeType="1" noTextEdit="1"/>
          </p:cNvSpPr>
          <p:nvPr/>
        </p:nvSpPr>
        <p:spPr bwMode="auto">
          <a:xfrm>
            <a:off x="2071688" y="3214688"/>
            <a:ext cx="215900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11280" name="WordArt 16"/>
          <p:cNvSpPr>
            <a:spLocks noChangeArrowheads="1" noChangeShapeType="1" noTextEdit="1"/>
          </p:cNvSpPr>
          <p:nvPr/>
        </p:nvSpPr>
        <p:spPr bwMode="auto">
          <a:xfrm>
            <a:off x="4786313" y="3000375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1281" name="WordArt 17"/>
          <p:cNvSpPr>
            <a:spLocks noChangeArrowheads="1" noChangeShapeType="1" noTextEdit="1"/>
          </p:cNvSpPr>
          <p:nvPr/>
        </p:nvSpPr>
        <p:spPr bwMode="auto">
          <a:xfrm>
            <a:off x="2643188" y="3000375"/>
            <a:ext cx="776287" cy="84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1282" name="WordArt 18"/>
          <p:cNvSpPr>
            <a:spLocks noChangeArrowheads="1" noChangeShapeType="1" noTextEdit="1"/>
          </p:cNvSpPr>
          <p:nvPr/>
        </p:nvSpPr>
        <p:spPr bwMode="auto">
          <a:xfrm>
            <a:off x="3786188" y="3214688"/>
            <a:ext cx="647700" cy="41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=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642938" y="4357688"/>
            <a:ext cx="8137525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4400" b="1">
                <a:solidFill>
                  <a:srgbClr val="990099"/>
                </a:solidFill>
                <a:latin typeface="Times New Roman" pitchFamily="18" charset="0"/>
              </a:rPr>
              <a:t>Вывод:</a:t>
            </a:r>
            <a:r>
              <a:rPr lang="ru-RU">
                <a:latin typeface="Times New Roman" pitchFamily="18" charset="0"/>
              </a:rPr>
              <a:t> </a:t>
            </a:r>
            <a:r>
              <a:rPr lang="ru-RU" sz="3600" b="1">
                <a:solidFill>
                  <a:schemeClr val="accent2"/>
                </a:solidFill>
                <a:latin typeface="Times New Roman" pitchFamily="18" charset="0"/>
              </a:rPr>
              <a:t>Если произведение разделить на один множитель, то получим другой множитель</a:t>
            </a:r>
          </a:p>
        </p:txBody>
      </p:sp>
      <p:pic>
        <p:nvPicPr>
          <p:cNvPr id="23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1857375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30"/>
          <p:cNvGrpSpPr>
            <a:grpSpLocks/>
          </p:cNvGrpSpPr>
          <p:nvPr/>
        </p:nvGrpSpPr>
        <p:grpSpPr bwMode="auto">
          <a:xfrm>
            <a:off x="6072188" y="1143000"/>
            <a:ext cx="1804987" cy="504825"/>
            <a:chOff x="6072198" y="1142984"/>
            <a:chExt cx="1804669" cy="504821"/>
          </a:xfrm>
        </p:grpSpPr>
        <p:pic>
          <p:nvPicPr>
            <p:cNvPr id="10275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2198" y="1142984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6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8082" y="1142984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7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5140" y="1142984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Группа 29"/>
          <p:cNvGrpSpPr>
            <a:grpSpLocks/>
          </p:cNvGrpSpPr>
          <p:nvPr/>
        </p:nvGrpSpPr>
        <p:grpSpPr bwMode="auto">
          <a:xfrm>
            <a:off x="6072188" y="571500"/>
            <a:ext cx="1804987" cy="504825"/>
            <a:chOff x="6072198" y="571480"/>
            <a:chExt cx="1804669" cy="504821"/>
          </a:xfrm>
        </p:grpSpPr>
        <p:pic>
          <p:nvPicPr>
            <p:cNvPr id="10272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2198" y="571480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3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8082" y="571480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4" name="Picture 20" descr="Мячик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5140" y="571480"/>
              <a:ext cx="518785" cy="504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5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857375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857375"/>
            <a:ext cx="519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188" y="1857375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1857375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1857375"/>
            <a:ext cx="519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3071813"/>
            <a:ext cx="519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071813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071813"/>
            <a:ext cx="519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3071813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3071813"/>
            <a:ext cx="519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0" descr="Мячик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188" y="3071813"/>
            <a:ext cx="5191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84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L -0.15972 0.0768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6" y="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0.15937 0.0768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0.16667 0.0768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-0.10504 0.07824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0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222E-6 L -0.10469 0.07824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-0.21441 0.15185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29" y="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22222E-6 L -0.21406 0.15185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12" y="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8" grpId="0" animBg="1"/>
      <p:bldP spid="11279" grpId="0" animBg="1"/>
      <p:bldP spid="11280" grpId="0" animBg="1"/>
      <p:bldP spid="11281" grpId="0" animBg="1"/>
      <p:bldP spid="11282" grpId="0" animBg="1"/>
      <p:bldP spid="1128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Оформление по умолчанию</vt:lpstr>
      <vt:lpstr>Урок математики «Деление»</vt:lpstr>
      <vt:lpstr>Помогите Винни-Пуху составить примеры по образцу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«Деление»</dc:title>
  <dc:creator>Computer</dc:creator>
  <cp:lastModifiedBy>Computer</cp:lastModifiedBy>
  <cp:revision>1</cp:revision>
  <dcterms:created xsi:type="dcterms:W3CDTF">2013-01-04T09:57:59Z</dcterms:created>
  <dcterms:modified xsi:type="dcterms:W3CDTF">2013-01-04T10:03:27Z</dcterms:modified>
</cp:coreProperties>
</file>