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163B55-B6A0-4F15-93F8-276CADA3814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473613-1A15-409D-A061-D8E348738F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8929718" cy="147002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ПЛАВАНИЯ ТЕЛ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15370" cy="952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Тело погруженное в жидкость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714348" y="1500174"/>
            <a:ext cx="3000375" cy="4357671"/>
            <a:chOff x="857224" y="785794"/>
            <a:chExt cx="3000375" cy="435767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857224" y="785794"/>
              <a:ext cx="3000375" cy="71437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5" name="Группа 37"/>
            <p:cNvGrpSpPr/>
            <p:nvPr/>
          </p:nvGrpSpPr>
          <p:grpSpPr>
            <a:xfrm>
              <a:off x="928644" y="857215"/>
              <a:ext cx="2871788" cy="4286250"/>
              <a:chOff x="2143125" y="1143000"/>
              <a:chExt cx="2871788" cy="4286250"/>
            </a:xfrm>
          </p:grpSpPr>
          <p:pic>
            <p:nvPicPr>
              <p:cNvPr id="26" name="Picture 2" descr="C:\Users\Директор\Documents\Давление\Рисунок1а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43125" y="1143000"/>
                <a:ext cx="2871788" cy="428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3" descr="C:\Users\Директор\Documents\Давление\Рисунок1 и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43125" y="4143375"/>
                <a:ext cx="2857500" cy="1285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Прямоугольник 27"/>
              <p:cNvSpPr/>
              <p:nvPr/>
            </p:nvSpPr>
            <p:spPr>
              <a:xfrm>
                <a:off x="2143125" y="1928813"/>
                <a:ext cx="2857500" cy="642937"/>
              </a:xfrm>
              <a:prstGeom prst="rect">
                <a:avLst/>
              </a:prstGeom>
              <a:solidFill>
                <a:srgbClr val="5891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2143125" y="3286125"/>
                <a:ext cx="2857500" cy="857250"/>
              </a:xfrm>
              <a:prstGeom prst="rect">
                <a:avLst/>
              </a:prstGeom>
              <a:solidFill>
                <a:srgbClr val="5891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143125" y="2571750"/>
                <a:ext cx="2857500" cy="714375"/>
              </a:xfrm>
              <a:prstGeom prst="rect">
                <a:avLst/>
              </a:prstGeom>
              <a:solidFill>
                <a:srgbClr val="5891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28662" y="2285992"/>
          <a:ext cx="977900" cy="1066800"/>
        </p:xfrm>
        <a:graphic>
          <a:graphicData uri="http://schemas.openxmlformats.org/presentationml/2006/ole">
            <p:oleObj spid="_x0000_s1027" name="Формула" r:id="rId5" imgW="279360" imgH="304560" progId="Equation.3">
              <p:embed/>
            </p:oleObj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728" y="3429000"/>
            <a:ext cx="13716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143108" y="3929066"/>
            <a:ext cx="0" cy="16764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2143108" y="271462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00100" y="4572008"/>
          <a:ext cx="846138" cy="920750"/>
        </p:xfrm>
        <a:graphic>
          <a:graphicData uri="http://schemas.openxmlformats.org/presentationml/2006/ole">
            <p:oleObj spid="_x0000_s1026" name="Формула" r:id="rId6" imgW="291960" imgH="317160" progId="Equation.3">
              <p:embed/>
            </p:oleObj>
          </a:graphicData>
        </a:graphic>
      </p:graphicFrame>
      <p:sp>
        <p:nvSpPr>
          <p:cNvPr id="33" name="Овал 32"/>
          <p:cNvSpPr/>
          <p:nvPr/>
        </p:nvSpPr>
        <p:spPr>
          <a:xfrm>
            <a:off x="2071670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929058" y="2214554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Условия плавания тела зависит от величины силы тяжести и выталкивающей силы.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8" grpId="0" animBg="1"/>
      <p:bldP spid="33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7224" y="1357298"/>
            <a:ext cx="2214578" cy="121444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Тело плавает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внутри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жидкости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1357298"/>
            <a:ext cx="2214578" cy="121444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Тело тонет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1357298"/>
            <a:ext cx="2214578" cy="121444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Тело плавает на поверхности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жидкости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071538" y="357166"/>
            <a:ext cx="6858048" cy="785818"/>
            <a:chOff x="1071538" y="357166"/>
            <a:chExt cx="6858048" cy="78581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1538" y="357166"/>
              <a:ext cx="6858048" cy="7858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85852" y="571480"/>
              <a:ext cx="6429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УСЛОВИЯ ПЛАВАНИЯ ТЕЛ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428992" y="3143248"/>
            <a:ext cx="2143140" cy="1285884"/>
            <a:chOff x="3428992" y="3143248"/>
            <a:chExt cx="2143140" cy="128588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428992" y="3143248"/>
              <a:ext cx="2143140" cy="12858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3571868" y="3429000"/>
            <a:ext cx="1785950" cy="694979"/>
          </p:xfrm>
          <a:graphic>
            <a:graphicData uri="http://schemas.openxmlformats.org/presentationml/2006/ole">
              <p:oleObj spid="_x0000_s2050" name="Формула" r:id="rId3" imgW="685800" imgH="266400" progId="Equation.3">
                <p:embed/>
              </p:oleObj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857224" y="3143248"/>
            <a:ext cx="2143140" cy="1285884"/>
            <a:chOff x="857224" y="3143248"/>
            <a:chExt cx="2143140" cy="128588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57224" y="3143248"/>
              <a:ext cx="2143140" cy="12858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1000100" y="3286124"/>
            <a:ext cx="1928826" cy="750578"/>
          </p:xfrm>
          <a:graphic>
            <a:graphicData uri="http://schemas.openxmlformats.org/presentationml/2006/ole">
              <p:oleObj spid="_x0000_s2051" name="Формула" r:id="rId4" imgW="685800" imgH="266400" progId="Equation.3">
                <p:embed/>
              </p:oleObj>
            </a:graphicData>
          </a:graphic>
        </p:graphicFrame>
      </p:grpSp>
      <p:grpSp>
        <p:nvGrpSpPr>
          <p:cNvPr id="36" name="Группа 35"/>
          <p:cNvGrpSpPr/>
          <p:nvPr/>
        </p:nvGrpSpPr>
        <p:grpSpPr>
          <a:xfrm>
            <a:off x="6000760" y="3214686"/>
            <a:ext cx="2143140" cy="1285884"/>
            <a:chOff x="6000760" y="3214686"/>
            <a:chExt cx="2143140" cy="12858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000760" y="3214686"/>
              <a:ext cx="2143140" cy="12858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6215074" y="3500438"/>
            <a:ext cx="1714512" cy="679108"/>
          </p:xfrm>
          <a:graphic>
            <a:graphicData uri="http://schemas.openxmlformats.org/presentationml/2006/ole">
              <p:oleObj spid="_x0000_s2052" name="Формула" r:id="rId5" imgW="672840" imgH="266400" progId="Equation.3">
                <p:embed/>
              </p:oleObj>
            </a:graphicData>
          </a:graphic>
        </p:graphicFrame>
      </p:grpSp>
      <p:sp>
        <p:nvSpPr>
          <p:cNvPr id="19" name="Стрелка вниз 18"/>
          <p:cNvSpPr/>
          <p:nvPr/>
        </p:nvSpPr>
        <p:spPr>
          <a:xfrm>
            <a:off x="1785918" y="271462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858016" y="271462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357686" y="271462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929454" y="4572008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4572008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785918" y="450057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3571868" y="5000636"/>
            <a:ext cx="2071702" cy="928694"/>
            <a:chOff x="3571868" y="5000636"/>
            <a:chExt cx="2071702" cy="92869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571868" y="5000636"/>
              <a:ext cx="207170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3643306" y="5072074"/>
            <a:ext cx="1928826" cy="684512"/>
          </p:xfrm>
          <a:graphic>
            <a:graphicData uri="http://schemas.openxmlformats.org/presentationml/2006/ole">
              <p:oleObj spid="_x0000_s2053" name="Формула" r:id="rId6" imgW="787320" imgH="279360" progId="Equation.3">
                <p:embed/>
              </p:oleObj>
            </a:graphicData>
          </a:graphic>
        </p:graphicFrame>
      </p:grpSp>
      <p:grpSp>
        <p:nvGrpSpPr>
          <p:cNvPr id="37" name="Группа 36"/>
          <p:cNvGrpSpPr/>
          <p:nvPr/>
        </p:nvGrpSpPr>
        <p:grpSpPr>
          <a:xfrm>
            <a:off x="6072198" y="5000636"/>
            <a:ext cx="2084688" cy="928694"/>
            <a:chOff x="6072198" y="5000636"/>
            <a:chExt cx="2084688" cy="92869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072198" y="5000636"/>
              <a:ext cx="207170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6072198" y="5072074"/>
            <a:ext cx="2084688" cy="739775"/>
          </p:xfrm>
          <a:graphic>
            <a:graphicData uri="http://schemas.openxmlformats.org/presentationml/2006/ole">
              <p:oleObj spid="_x0000_s2054" name="Формула" r:id="rId7" imgW="787320" imgH="279360" progId="Equation.3">
                <p:embed/>
              </p:oleObj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857224" y="4929198"/>
            <a:ext cx="2071702" cy="928694"/>
            <a:chOff x="857224" y="4929198"/>
            <a:chExt cx="2071702" cy="92869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857224" y="4929198"/>
              <a:ext cx="207170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928662" y="5072074"/>
            <a:ext cx="1932316" cy="685800"/>
          </p:xfrm>
          <a:graphic>
            <a:graphicData uri="http://schemas.openxmlformats.org/presentationml/2006/ole">
              <p:oleObj spid="_x0000_s2055" name="Формула" r:id="rId8" imgW="787320" imgH="2793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501122" cy="10715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Ареометр</a:t>
            </a:r>
            <a:r>
              <a:rPr lang="ru-RU" dirty="0" smtClean="0"/>
              <a:t> – прибор для измерения плотностей жидкостей.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438153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572264" y="4643446"/>
            <a:ext cx="200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Металлическая дробь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335756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Стеклянная колбочка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07167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Трубчатый стержень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335756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Шкала плотности</a:t>
            </a:r>
            <a:endParaRPr lang="ru-RU" dirty="0"/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10800000" flipV="1">
            <a:off x="714348" y="2500306"/>
            <a:ext cx="1785950" cy="2143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0800000" flipV="1">
            <a:off x="1071538" y="3429000"/>
            <a:ext cx="2786082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flipV="1">
            <a:off x="5143504" y="3929066"/>
            <a:ext cx="2571768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>
            <a:off x="6000760" y="4929198"/>
            <a:ext cx="1214446" cy="3571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Водный транспорт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643182"/>
            <a:ext cx="4386829" cy="29336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143372" y="1071546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Основное условие плавания тел: </a:t>
            </a:r>
            <a:r>
              <a:rPr lang="ru-RU" dirty="0" smtClean="0"/>
              <a:t>вес воды, вытесненной частью судна, находящейся в воде, должен быть равен силе тяжести, действующей на судно.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5643570" y="3143248"/>
            <a:ext cx="2786082" cy="1000132"/>
            <a:chOff x="5643570" y="3143248"/>
            <a:chExt cx="2786082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643570" y="3143248"/>
              <a:ext cx="2786082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5715008" y="3357562"/>
            <a:ext cx="2593990" cy="614366"/>
          </p:xfrm>
          <a:graphic>
            <a:graphicData uri="http://schemas.openxmlformats.org/presentationml/2006/ole">
              <p:oleObj spid="_x0000_s4099" name="Формула" r:id="rId4" imgW="9651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596" y="714356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Осадка</a:t>
            </a:r>
            <a:r>
              <a:rPr lang="ru-RU" dirty="0" smtClean="0"/>
              <a:t> – глубина, на которую судно погружается в воду.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34290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Ватерлиния</a:t>
            </a:r>
            <a:r>
              <a:rPr lang="ru-RU" dirty="0" smtClean="0"/>
              <a:t> – безопасная глубина, отмечается красной линией.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714884"/>
            <a:ext cx="47863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Водоизмещение судна </a:t>
            </a:r>
            <a:r>
              <a:rPr lang="ru-RU" dirty="0" smtClean="0"/>
              <a:t>– вес вытесненной судном воды при погружении его до ватерлинии, равный весу судна с грузом.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2071670" y="1928802"/>
            <a:ext cx="5048014" cy="2538402"/>
            <a:chOff x="2071670" y="1928802"/>
            <a:chExt cx="5048014" cy="253840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1670" y="1928802"/>
              <a:ext cx="5048014" cy="2538402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>
              <a:off x="2643174" y="4000504"/>
              <a:ext cx="3214710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15370" cy="857256"/>
          </a:xfrm>
        </p:spPr>
        <p:txBody>
          <a:bodyPr/>
          <a:lstStyle/>
          <a:p>
            <a:pPr algn="ctr"/>
            <a:r>
              <a:rPr lang="ru-RU" dirty="0" smtClean="0"/>
              <a:t>Подлодка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2143117"/>
            <a:ext cx="311101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14810" y="157161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Условия плавания, как у обычного судна:</a:t>
            </a:r>
            <a:endParaRPr lang="ru-RU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86182" y="3286124"/>
          <a:ext cx="2314384" cy="428627"/>
        </p:xfrm>
        <a:graphic>
          <a:graphicData uri="http://schemas.openxmlformats.org/presentationml/2006/ole">
            <p:oleObj spid="_x0000_s6147" name="Формула" r:id="rId4" imgW="685800" imgH="2664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57620" y="2500306"/>
          <a:ext cx="2286016" cy="423338"/>
        </p:xfrm>
        <a:graphic>
          <a:graphicData uri="http://schemas.openxmlformats.org/presentationml/2006/ole">
            <p:oleObj spid="_x0000_s6148" name="Формула" r:id="rId5" imgW="685800" imgH="2664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786182" y="3929066"/>
          <a:ext cx="2273727" cy="428629"/>
        </p:xfrm>
        <a:graphic>
          <a:graphicData uri="http://schemas.openxmlformats.org/presentationml/2006/ole">
            <p:oleObj spid="_x0000_s6149" name="Формула" r:id="rId6" imgW="672840" imgH="2664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15074" y="25003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плавание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321468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всплывание на поверхность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4143381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опускание на дно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</TotalTime>
  <Words>136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Аспект</vt:lpstr>
      <vt:lpstr>Microsoft Equation 3.0</vt:lpstr>
      <vt:lpstr>УСЛОВИЯ ПЛАВАНИЯ ТЕЛА</vt:lpstr>
      <vt:lpstr>Тело погруженное в жидкость</vt:lpstr>
      <vt:lpstr>Слайд 3</vt:lpstr>
      <vt:lpstr>Слайд 4</vt:lpstr>
      <vt:lpstr>Водный транспорт</vt:lpstr>
      <vt:lpstr>Слайд 6</vt:lpstr>
      <vt:lpstr>Подлодка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ПЛАВАНИЯ ТЕЛА</dc:title>
  <dc:creator>Людмила</dc:creator>
  <cp:lastModifiedBy>Людмила</cp:lastModifiedBy>
  <cp:revision>30</cp:revision>
  <dcterms:created xsi:type="dcterms:W3CDTF">2011-02-16T12:38:09Z</dcterms:created>
  <dcterms:modified xsi:type="dcterms:W3CDTF">2011-02-16T17:29:04Z</dcterms:modified>
</cp:coreProperties>
</file>