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6ADED00-8E92-45E6-B662-95001AA74087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2D47040-E8AB-4309-AEEF-6BA84213AB2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-214346" y="0"/>
            <a:ext cx="8715436" cy="316865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66"/>
                </a:solidFill>
              </a:rPr>
              <a:t>Метрическая система мер. Приблизительная </a:t>
            </a:r>
            <a:r>
              <a:rPr lang="ru-RU" sz="4000" b="1" dirty="0" smtClean="0">
                <a:solidFill>
                  <a:srgbClr val="FF0066"/>
                </a:solidFill>
              </a:rPr>
              <a:t>запись больших и малых чисел.</a:t>
            </a:r>
            <a:endParaRPr lang="ru-RU" sz="4000" b="1" dirty="0">
              <a:solidFill>
                <a:srgbClr val="FF0066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29058" y="5715016"/>
            <a:ext cx="1500198" cy="5715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357166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Для записи очень больших и малых чисел используют запись в виде двух множителей.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128586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Пример:</a:t>
            </a:r>
            <a:endParaRPr lang="ru-RU" b="1" dirty="0"/>
          </a:p>
        </p:txBody>
      </p:sp>
      <p:grpSp>
        <p:nvGrpSpPr>
          <p:cNvPr id="6" name="Группа 15"/>
          <p:cNvGrpSpPr/>
          <p:nvPr/>
        </p:nvGrpSpPr>
        <p:grpSpPr>
          <a:xfrm>
            <a:off x="642910" y="1714488"/>
            <a:ext cx="5715040" cy="1600438"/>
            <a:chOff x="357158" y="1857364"/>
            <a:chExt cx="7000924" cy="1861696"/>
          </a:xfrm>
        </p:grpSpPr>
        <p:sp>
          <p:nvSpPr>
            <p:cNvPr id="3" name="TextBox 2"/>
            <p:cNvSpPr txBox="1"/>
            <p:nvPr/>
          </p:nvSpPr>
          <p:spPr>
            <a:xfrm>
              <a:off x="357158" y="1857364"/>
              <a:ext cx="7000924" cy="18616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 smtClean="0">
                  <a:solidFill>
                    <a:schemeClr val="tx2"/>
                  </a:solidFill>
                </a:rPr>
                <a:t>Расстояние между землей и солнцем: </a:t>
              </a:r>
            </a:p>
            <a:p>
              <a:endParaRPr lang="ru-RU" sz="1600" dirty="0" smtClean="0">
                <a:solidFill>
                  <a:schemeClr val="tx2"/>
                </a:solidFill>
              </a:endParaRPr>
            </a:p>
            <a:p>
              <a:r>
                <a:rPr lang="ru-RU" sz="1600" dirty="0" smtClean="0">
                  <a:solidFill>
                    <a:schemeClr val="tx2"/>
                  </a:solidFill>
                </a:rPr>
                <a:t>150 000 000 км=1,5*</a:t>
              </a:r>
            </a:p>
            <a:p>
              <a:endParaRPr lang="ru-RU" sz="1600" dirty="0">
                <a:solidFill>
                  <a:schemeClr val="tx2"/>
                </a:solidFill>
              </a:endParaRPr>
            </a:p>
            <a:p>
              <a:r>
                <a:rPr lang="ru-RU" sz="1600" dirty="0" smtClean="0">
                  <a:solidFill>
                    <a:schemeClr val="tx2"/>
                  </a:solidFill>
                </a:rPr>
                <a:t>Скорость света: 300 000 000 м/с = 3*</a:t>
              </a:r>
              <a:endParaRPr lang="ru-RU" dirty="0" smtClean="0">
                <a:solidFill>
                  <a:schemeClr val="tx2"/>
                </a:solidFill>
              </a:endParaRPr>
            </a:p>
            <a:p>
              <a:endParaRPr lang="ru-RU" b="1" dirty="0"/>
            </a:p>
          </p:txBody>
        </p:sp>
        <p:graphicFrame>
          <p:nvGraphicFramePr>
            <p:cNvPr id="4" name="Объект 3"/>
            <p:cNvGraphicFramePr>
              <a:graphicFrameLocks noChangeAspect="1"/>
            </p:cNvGraphicFramePr>
            <p:nvPr/>
          </p:nvGraphicFramePr>
          <p:xfrm>
            <a:off x="5432828" y="2854560"/>
            <a:ext cx="490385" cy="466712"/>
          </p:xfrm>
          <a:graphic>
            <a:graphicData uri="http://schemas.openxmlformats.org/presentationml/2006/ole">
              <p:oleObj spid="_x0000_s1026" name="Формула" r:id="rId3" imgW="253800" imgH="253800" progId="Equation.3">
                <p:embed/>
              </p:oleObj>
            </a:graphicData>
          </a:graphic>
        </p:graphicFrame>
        <p:graphicFrame>
          <p:nvGraphicFramePr>
            <p:cNvPr id="228355" name="Object 3"/>
            <p:cNvGraphicFramePr>
              <a:graphicFrameLocks noChangeAspect="1"/>
            </p:cNvGraphicFramePr>
            <p:nvPr/>
          </p:nvGraphicFramePr>
          <p:xfrm>
            <a:off x="3332551" y="2355962"/>
            <a:ext cx="490537" cy="466725"/>
          </p:xfrm>
          <a:graphic>
            <a:graphicData uri="http://schemas.openxmlformats.org/presentationml/2006/ole">
              <p:oleObj spid="_x0000_s1027" name="Формула" r:id="rId4" imgW="253800" imgH="253800" progId="Equation.3">
                <p:embed/>
              </p:oleObj>
            </a:graphicData>
          </a:graphic>
        </p:graphicFrame>
      </p:grpSp>
      <p:sp>
        <p:nvSpPr>
          <p:cNvPr id="7" name="TextBox 6"/>
          <p:cNvSpPr txBox="1"/>
          <p:nvPr/>
        </p:nvSpPr>
        <p:spPr>
          <a:xfrm>
            <a:off x="500034" y="3071810"/>
            <a:ext cx="8286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Показатель степени числа 10 показывает, сколько раз число 10 нужно  умножить  на само себя.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435769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Пример: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00034" y="4980563"/>
            <a:ext cx="735811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       =</a:t>
            </a:r>
            <a:r>
              <a:rPr lang="ru-RU" sz="1600" dirty="0" smtClean="0">
                <a:solidFill>
                  <a:schemeClr val="tx2"/>
                </a:solidFill>
              </a:rPr>
              <a:t> 10*10*10, где </a:t>
            </a:r>
            <a:r>
              <a:rPr lang="en-US" sz="1600" dirty="0" smtClean="0">
                <a:solidFill>
                  <a:schemeClr val="tx2"/>
                </a:solidFill>
              </a:rPr>
              <a:t>n =3</a:t>
            </a:r>
          </a:p>
          <a:p>
            <a:endParaRPr lang="en-US" sz="1600" dirty="0">
              <a:solidFill>
                <a:schemeClr val="tx2"/>
              </a:solidFill>
            </a:endParaRPr>
          </a:p>
          <a:p>
            <a:r>
              <a:rPr lang="en-US" sz="1600" dirty="0" smtClean="0">
                <a:solidFill>
                  <a:schemeClr val="tx2"/>
                </a:solidFill>
              </a:rPr>
              <a:t>        = 10*10*10*10*10*10</a:t>
            </a:r>
            <a:r>
              <a:rPr lang="ru-RU" sz="1600" dirty="0" smtClean="0">
                <a:solidFill>
                  <a:schemeClr val="tx2"/>
                </a:solidFill>
              </a:rPr>
              <a:t>, где </a:t>
            </a:r>
            <a:r>
              <a:rPr lang="en-US" sz="1600" dirty="0" smtClean="0">
                <a:solidFill>
                  <a:schemeClr val="tx2"/>
                </a:solidFill>
              </a:rPr>
              <a:t>n =</a:t>
            </a:r>
            <a:r>
              <a:rPr lang="ru-RU" sz="1600" dirty="0" smtClean="0">
                <a:solidFill>
                  <a:schemeClr val="tx2"/>
                </a:solidFill>
              </a:rPr>
              <a:t>6</a:t>
            </a:r>
          </a:p>
          <a:p>
            <a:endParaRPr lang="ru-RU" sz="1600" dirty="0">
              <a:solidFill>
                <a:schemeClr val="tx2"/>
              </a:solidFill>
            </a:endParaRPr>
          </a:p>
          <a:p>
            <a:r>
              <a:rPr lang="ru-RU" sz="1600" dirty="0" smtClean="0">
                <a:solidFill>
                  <a:schemeClr val="tx2"/>
                </a:solidFill>
              </a:rPr>
              <a:t>        = 1</a:t>
            </a:r>
          </a:p>
          <a:p>
            <a:endParaRPr lang="ru-RU" b="1" dirty="0"/>
          </a:p>
          <a:p>
            <a:r>
              <a:rPr lang="ru-RU" b="1" dirty="0" smtClean="0"/>
              <a:t> </a:t>
            </a:r>
            <a:endParaRPr lang="ru-RU" b="1" dirty="0"/>
          </a:p>
        </p:txBody>
      </p:sp>
      <p:graphicFrame>
        <p:nvGraphicFramePr>
          <p:cNvPr id="228356" name="Object 4"/>
          <p:cNvGraphicFramePr>
            <a:graphicFrameLocks noChangeAspect="1"/>
          </p:cNvGraphicFramePr>
          <p:nvPr/>
        </p:nvGraphicFramePr>
        <p:xfrm>
          <a:off x="571472" y="4857760"/>
          <a:ext cx="490538" cy="466725"/>
        </p:xfrm>
        <a:graphic>
          <a:graphicData uri="http://schemas.openxmlformats.org/presentationml/2006/ole">
            <p:oleObj spid="_x0000_s1028" name="Формула" r:id="rId5" imgW="253800" imgH="253800" progId="Equation.3">
              <p:embed/>
            </p:oleObj>
          </a:graphicData>
        </a:graphic>
      </p:graphicFrame>
      <p:graphicFrame>
        <p:nvGraphicFramePr>
          <p:cNvPr id="228357" name="Object 5"/>
          <p:cNvGraphicFramePr>
            <a:graphicFrameLocks noChangeAspect="1"/>
          </p:cNvGraphicFramePr>
          <p:nvPr/>
        </p:nvGraphicFramePr>
        <p:xfrm>
          <a:off x="571472" y="5357826"/>
          <a:ext cx="514350" cy="466725"/>
        </p:xfrm>
        <a:graphic>
          <a:graphicData uri="http://schemas.openxmlformats.org/presentationml/2006/ole">
            <p:oleObj spid="_x0000_s1029" name="Формула" r:id="rId6" imgW="266400" imgH="253800" progId="Equation.3">
              <p:embed/>
            </p:oleObj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571472" y="5857892"/>
          <a:ext cx="514350" cy="466725"/>
        </p:xfrm>
        <a:graphic>
          <a:graphicData uri="http://schemas.openxmlformats.org/presentationml/2006/ole">
            <p:oleObj spid="_x0000_s1030" name="Формула" r:id="rId7" imgW="266400" imgH="25380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428604"/>
            <a:ext cx="6715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Запись чисел с использованием степени 10 называют </a:t>
            </a:r>
            <a:r>
              <a:rPr lang="ru-RU" b="1" dirty="0" smtClean="0">
                <a:solidFill>
                  <a:srgbClr val="FF0000"/>
                </a:solidFill>
              </a:rPr>
              <a:t>записью числа в стандартном виде.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1285860"/>
            <a:ext cx="72866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3333FF"/>
                </a:solidFill>
              </a:rPr>
              <a:t>Для записи десятичных дробей в стандартном виде перед показателем степени числа 10 ставят минус.</a:t>
            </a:r>
            <a:endParaRPr lang="ru-RU" sz="2000" b="1" dirty="0">
              <a:solidFill>
                <a:srgbClr val="3333FF"/>
              </a:solidFill>
            </a:endParaRPr>
          </a:p>
        </p:txBody>
      </p:sp>
      <p:grpSp>
        <p:nvGrpSpPr>
          <p:cNvPr id="5" name="Группа 15"/>
          <p:cNvGrpSpPr/>
          <p:nvPr/>
        </p:nvGrpSpPr>
        <p:grpSpPr>
          <a:xfrm>
            <a:off x="714348" y="2428868"/>
            <a:ext cx="7000924" cy="1754326"/>
            <a:chOff x="857224" y="2857496"/>
            <a:chExt cx="7000924" cy="1754326"/>
          </a:xfrm>
        </p:grpSpPr>
        <p:sp>
          <p:nvSpPr>
            <p:cNvPr id="4" name="TextBox 3"/>
            <p:cNvSpPr txBox="1"/>
            <p:nvPr/>
          </p:nvSpPr>
          <p:spPr>
            <a:xfrm>
              <a:off x="857224" y="2857496"/>
              <a:ext cx="7000924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chemeClr val="tx2"/>
                  </a:solidFill>
                </a:rPr>
                <a:t>Пример:</a:t>
              </a:r>
            </a:p>
            <a:p>
              <a:endParaRPr lang="ru-RU" dirty="0">
                <a:solidFill>
                  <a:schemeClr val="tx2"/>
                </a:solidFill>
              </a:endParaRPr>
            </a:p>
            <a:p>
              <a:r>
                <a:rPr lang="ru-RU" dirty="0" smtClean="0">
                  <a:solidFill>
                    <a:schemeClr val="tx2"/>
                  </a:solidFill>
                </a:rPr>
                <a:t>0,1=1/10=</a:t>
              </a:r>
            </a:p>
            <a:p>
              <a:endParaRPr lang="ru-RU" dirty="0" smtClean="0">
                <a:solidFill>
                  <a:schemeClr val="tx2"/>
                </a:solidFill>
              </a:endParaRPr>
            </a:p>
            <a:p>
              <a:r>
                <a:rPr lang="ru-RU" dirty="0" smtClean="0">
                  <a:solidFill>
                    <a:schemeClr val="tx2"/>
                  </a:solidFill>
                </a:rPr>
                <a:t>0,0001=1/10 000=1/        = </a:t>
              </a:r>
            </a:p>
            <a:p>
              <a:endParaRPr lang="ru-RU" dirty="0"/>
            </a:p>
          </p:txBody>
        </p:sp>
        <p:graphicFrame>
          <p:nvGraphicFramePr>
            <p:cNvPr id="230402" name="Object 2"/>
            <p:cNvGraphicFramePr>
              <a:graphicFrameLocks noChangeAspect="1"/>
            </p:cNvGraphicFramePr>
            <p:nvPr/>
          </p:nvGraphicFramePr>
          <p:xfrm>
            <a:off x="2285984" y="3286124"/>
            <a:ext cx="636588" cy="466725"/>
          </p:xfrm>
          <a:graphic>
            <a:graphicData uri="http://schemas.openxmlformats.org/presentationml/2006/ole">
              <p:oleObj spid="_x0000_s2050" name="Формула" r:id="rId3" imgW="330120" imgH="253800" progId="Equation.3">
                <p:embed/>
              </p:oleObj>
            </a:graphicData>
          </a:graphic>
        </p:graphicFrame>
        <p:graphicFrame>
          <p:nvGraphicFramePr>
            <p:cNvPr id="230403" name="Object 3"/>
            <p:cNvGraphicFramePr>
              <a:graphicFrameLocks noChangeAspect="1"/>
            </p:cNvGraphicFramePr>
            <p:nvPr/>
          </p:nvGraphicFramePr>
          <p:xfrm>
            <a:off x="3500430" y="3857628"/>
            <a:ext cx="514350" cy="466725"/>
          </p:xfrm>
          <a:graphic>
            <a:graphicData uri="http://schemas.openxmlformats.org/presentationml/2006/ole">
              <p:oleObj spid="_x0000_s2051" name="Формула" r:id="rId4" imgW="266400" imgH="253800" progId="Equation.3">
                <p:embed/>
              </p:oleObj>
            </a:graphicData>
          </a:graphic>
        </p:graphicFrame>
        <p:graphicFrame>
          <p:nvGraphicFramePr>
            <p:cNvPr id="230404" name="Object 4"/>
            <p:cNvGraphicFramePr>
              <a:graphicFrameLocks noChangeAspect="1"/>
            </p:cNvGraphicFramePr>
            <p:nvPr/>
          </p:nvGraphicFramePr>
          <p:xfrm>
            <a:off x="4357686" y="3857628"/>
            <a:ext cx="685800" cy="466725"/>
          </p:xfrm>
          <a:graphic>
            <a:graphicData uri="http://schemas.openxmlformats.org/presentationml/2006/ole">
              <p:oleObj spid="_x0000_s2052" name="Формула" r:id="rId5" imgW="355320" imgH="253800" progId="Equation.3">
                <p:embed/>
              </p:oleObj>
            </a:graphicData>
          </a:graphic>
        </p:graphicFrame>
      </p:grpSp>
      <p:sp>
        <p:nvSpPr>
          <p:cNvPr id="8" name="TextBox 7"/>
          <p:cNvSpPr txBox="1"/>
          <p:nvPr/>
        </p:nvSpPr>
        <p:spPr>
          <a:xfrm>
            <a:off x="642910" y="4143380"/>
            <a:ext cx="72866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3333FF"/>
                </a:solidFill>
              </a:rPr>
              <a:t>Для суммирования и вычитания стандартных чисел показателей степени вторых множителей выравниваются.</a:t>
            </a:r>
            <a:endParaRPr lang="ru-RU" sz="2000" b="1" dirty="0">
              <a:solidFill>
                <a:srgbClr val="3333FF"/>
              </a:solidFill>
            </a:endParaRPr>
          </a:p>
        </p:txBody>
      </p:sp>
      <p:grpSp>
        <p:nvGrpSpPr>
          <p:cNvPr id="6" name="Группа 14"/>
          <p:cNvGrpSpPr/>
          <p:nvPr/>
        </p:nvGrpSpPr>
        <p:grpSpPr>
          <a:xfrm>
            <a:off x="285720" y="5286388"/>
            <a:ext cx="6786610" cy="923330"/>
            <a:chOff x="357158" y="5572140"/>
            <a:chExt cx="7000924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357158" y="5572140"/>
              <a:ext cx="700092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chemeClr val="tx2"/>
                  </a:solidFill>
                </a:rPr>
                <a:t>      Пример:</a:t>
              </a:r>
            </a:p>
            <a:p>
              <a:endParaRPr lang="ru-RU" dirty="0" smtClean="0">
                <a:solidFill>
                  <a:schemeClr val="tx2"/>
                </a:solidFill>
              </a:endParaRPr>
            </a:p>
            <a:p>
              <a:r>
                <a:rPr lang="ru-RU" dirty="0" smtClean="0">
                  <a:solidFill>
                    <a:schemeClr val="tx2"/>
                  </a:solidFill>
                </a:rPr>
                <a:t>       6*         + 4*        =0,6*        +4*        =4,6*</a:t>
              </a:r>
              <a:endParaRPr lang="ru-RU" dirty="0">
                <a:solidFill>
                  <a:schemeClr val="tx2"/>
                </a:solidFill>
              </a:endParaRPr>
            </a:p>
          </p:txBody>
        </p:sp>
        <p:graphicFrame>
          <p:nvGraphicFramePr>
            <p:cNvPr id="230405" name="Object 5"/>
            <p:cNvGraphicFramePr>
              <a:graphicFrameLocks noChangeAspect="1"/>
            </p:cNvGraphicFramePr>
            <p:nvPr/>
          </p:nvGraphicFramePr>
          <p:xfrm>
            <a:off x="1315179" y="6000768"/>
            <a:ext cx="514350" cy="466725"/>
          </p:xfrm>
          <a:graphic>
            <a:graphicData uri="http://schemas.openxmlformats.org/presentationml/2006/ole">
              <p:oleObj spid="_x0000_s2053" name="Формула" r:id="rId6" imgW="266400" imgH="253800" progId="Equation.3">
                <p:embed/>
              </p:oleObj>
            </a:graphicData>
          </a:graphic>
        </p:graphicFrame>
        <p:graphicFrame>
          <p:nvGraphicFramePr>
            <p:cNvPr id="230406" name="Object 6"/>
            <p:cNvGraphicFramePr>
              <a:graphicFrameLocks noChangeAspect="1"/>
            </p:cNvGraphicFramePr>
            <p:nvPr/>
          </p:nvGraphicFramePr>
          <p:xfrm>
            <a:off x="2641670" y="6000768"/>
            <a:ext cx="484188" cy="461963"/>
          </p:xfrm>
          <a:graphic>
            <a:graphicData uri="http://schemas.openxmlformats.org/presentationml/2006/ole">
              <p:oleObj spid="_x0000_s2054" name="Формула" r:id="rId7" imgW="253800" imgH="253800" progId="Equation.3">
                <p:embed/>
              </p:oleObj>
            </a:graphicData>
          </a:graphic>
        </p:graphicFrame>
        <p:graphicFrame>
          <p:nvGraphicFramePr>
            <p:cNvPr id="230407" name="Object 7"/>
            <p:cNvGraphicFramePr>
              <a:graphicFrameLocks noChangeAspect="1"/>
            </p:cNvGraphicFramePr>
            <p:nvPr/>
          </p:nvGraphicFramePr>
          <p:xfrm>
            <a:off x="6694837" y="6000768"/>
            <a:ext cx="484188" cy="461963"/>
          </p:xfrm>
          <a:graphic>
            <a:graphicData uri="http://schemas.openxmlformats.org/presentationml/2006/ole">
              <p:oleObj spid="_x0000_s2055" name="Формула" r:id="rId8" imgW="253800" imgH="253800" progId="Equation.3">
                <p:embed/>
              </p:oleObj>
            </a:graphicData>
          </a:graphic>
        </p:graphicFrame>
        <p:graphicFrame>
          <p:nvGraphicFramePr>
            <p:cNvPr id="230408" name="Object 8"/>
            <p:cNvGraphicFramePr>
              <a:graphicFrameLocks noChangeAspect="1"/>
            </p:cNvGraphicFramePr>
            <p:nvPr/>
          </p:nvGraphicFramePr>
          <p:xfrm>
            <a:off x="4143372" y="6000768"/>
            <a:ext cx="484188" cy="461963"/>
          </p:xfrm>
          <a:graphic>
            <a:graphicData uri="http://schemas.openxmlformats.org/presentationml/2006/ole">
              <p:oleObj spid="_x0000_s2056" name="Формула" r:id="rId9" imgW="253800" imgH="253800" progId="Equation.3">
                <p:embed/>
              </p:oleObj>
            </a:graphicData>
          </a:graphic>
        </p:graphicFrame>
        <p:graphicFrame>
          <p:nvGraphicFramePr>
            <p:cNvPr id="230409" name="Object 9"/>
            <p:cNvGraphicFramePr>
              <a:graphicFrameLocks noChangeAspect="1"/>
            </p:cNvGraphicFramePr>
            <p:nvPr/>
          </p:nvGraphicFramePr>
          <p:xfrm>
            <a:off x="5357818" y="6000768"/>
            <a:ext cx="484188" cy="461963"/>
          </p:xfrm>
          <a:graphic>
            <a:graphicData uri="http://schemas.openxmlformats.org/presentationml/2006/ole">
              <p:oleObj spid="_x0000_s2057" name="Формула" r:id="rId10" imgW="253800" imgH="253800" progId="Equation.3">
                <p:embed/>
              </p:oleObj>
            </a:graphicData>
          </a:graphic>
        </p:graphicFrame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214678" y="4714884"/>
            <a:ext cx="2571768" cy="7143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000364" y="1571612"/>
            <a:ext cx="2643206" cy="7143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12"/>
          <p:cNvGrpSpPr/>
          <p:nvPr/>
        </p:nvGrpSpPr>
        <p:grpSpPr>
          <a:xfrm>
            <a:off x="1000100" y="642918"/>
            <a:ext cx="6929486" cy="471548"/>
            <a:chOff x="500034" y="428604"/>
            <a:chExt cx="6929486" cy="471548"/>
          </a:xfrm>
        </p:grpSpPr>
        <p:sp>
          <p:nvSpPr>
            <p:cNvPr id="2" name="TextBox 1"/>
            <p:cNvSpPr txBox="1"/>
            <p:nvPr/>
          </p:nvSpPr>
          <p:spPr>
            <a:xfrm>
              <a:off x="500034" y="500042"/>
              <a:ext cx="69294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 smtClean="0"/>
                <a:t>Умножение числа          на          определяется по формуле:   </a:t>
              </a:r>
              <a:endParaRPr lang="ru-RU" sz="2000" dirty="0"/>
            </a:p>
          </p:txBody>
        </p:sp>
        <p:graphicFrame>
          <p:nvGraphicFramePr>
            <p:cNvPr id="229378" name="Object 2"/>
            <p:cNvGraphicFramePr>
              <a:graphicFrameLocks noChangeAspect="1"/>
            </p:cNvGraphicFramePr>
            <p:nvPr/>
          </p:nvGraphicFramePr>
          <p:xfrm>
            <a:off x="3071802" y="428604"/>
            <a:ext cx="514350" cy="466725"/>
          </p:xfrm>
          <a:graphic>
            <a:graphicData uri="http://schemas.openxmlformats.org/presentationml/2006/ole">
              <p:oleObj spid="_x0000_s3074" name="Формула" r:id="rId3" imgW="266400" imgH="253800" progId="Equation.3">
                <p:embed/>
              </p:oleObj>
            </a:graphicData>
          </a:graphic>
        </p:graphicFrame>
        <p:graphicFrame>
          <p:nvGraphicFramePr>
            <p:cNvPr id="229379" name="Object 3"/>
            <p:cNvGraphicFramePr>
              <a:graphicFrameLocks noChangeAspect="1"/>
            </p:cNvGraphicFramePr>
            <p:nvPr/>
          </p:nvGraphicFramePr>
          <p:xfrm>
            <a:off x="4286248" y="428604"/>
            <a:ext cx="588962" cy="466725"/>
          </p:xfrm>
          <a:graphic>
            <a:graphicData uri="http://schemas.openxmlformats.org/presentationml/2006/ole">
              <p:oleObj spid="_x0000_s3075" name="Формула" r:id="rId4" imgW="304560" imgH="253800" progId="Equation.3">
                <p:embed/>
              </p:oleObj>
            </a:graphicData>
          </a:graphic>
        </p:graphicFrame>
      </p:grpSp>
      <p:graphicFrame>
        <p:nvGraphicFramePr>
          <p:cNvPr id="229380" name="Object 4"/>
          <p:cNvGraphicFramePr>
            <a:graphicFrameLocks noChangeAspect="1"/>
          </p:cNvGraphicFramePr>
          <p:nvPr/>
        </p:nvGraphicFramePr>
        <p:xfrm>
          <a:off x="3143240" y="1643050"/>
          <a:ext cx="2376488" cy="466725"/>
        </p:xfrm>
        <a:graphic>
          <a:graphicData uri="http://schemas.openxmlformats.org/presentationml/2006/ole">
            <p:oleObj spid="_x0000_s3076" name="Формула" r:id="rId5" imgW="1231560" imgH="253800" progId="Equation.3">
              <p:embed/>
            </p:oleObj>
          </a:graphicData>
        </a:graphic>
      </p:graphicFrame>
      <p:grpSp>
        <p:nvGrpSpPr>
          <p:cNvPr id="4" name="Группа 11"/>
          <p:cNvGrpSpPr/>
          <p:nvPr/>
        </p:nvGrpSpPr>
        <p:grpSpPr>
          <a:xfrm>
            <a:off x="857224" y="3571876"/>
            <a:ext cx="6929486" cy="471548"/>
            <a:chOff x="428596" y="3500438"/>
            <a:chExt cx="6929486" cy="471548"/>
          </a:xfrm>
        </p:grpSpPr>
        <p:sp>
          <p:nvSpPr>
            <p:cNvPr id="6" name="TextBox 5"/>
            <p:cNvSpPr txBox="1"/>
            <p:nvPr/>
          </p:nvSpPr>
          <p:spPr>
            <a:xfrm>
              <a:off x="428596" y="3571876"/>
              <a:ext cx="69294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dirty="0" smtClean="0"/>
                <a:t>Деление числа          на          определяется по формуле:   </a:t>
              </a:r>
              <a:endParaRPr lang="ru-RU" sz="2000" dirty="0"/>
            </a:p>
          </p:txBody>
        </p:sp>
        <p:graphicFrame>
          <p:nvGraphicFramePr>
            <p:cNvPr id="229381" name="Object 5"/>
            <p:cNvGraphicFramePr>
              <a:graphicFrameLocks noChangeAspect="1"/>
            </p:cNvGraphicFramePr>
            <p:nvPr/>
          </p:nvGraphicFramePr>
          <p:xfrm>
            <a:off x="2928926" y="3500438"/>
            <a:ext cx="514350" cy="466725"/>
          </p:xfrm>
          <a:graphic>
            <a:graphicData uri="http://schemas.openxmlformats.org/presentationml/2006/ole">
              <p:oleObj spid="_x0000_s3077" name="Формула" r:id="rId6" imgW="266400" imgH="253800" progId="Equation.3">
                <p:embed/>
              </p:oleObj>
            </a:graphicData>
          </a:graphic>
        </p:graphicFrame>
        <p:graphicFrame>
          <p:nvGraphicFramePr>
            <p:cNvPr id="229382" name="Object 6"/>
            <p:cNvGraphicFramePr>
              <a:graphicFrameLocks noChangeAspect="1"/>
            </p:cNvGraphicFramePr>
            <p:nvPr/>
          </p:nvGraphicFramePr>
          <p:xfrm>
            <a:off x="4071934" y="3500438"/>
            <a:ext cx="588962" cy="466725"/>
          </p:xfrm>
          <a:graphic>
            <a:graphicData uri="http://schemas.openxmlformats.org/presentationml/2006/ole">
              <p:oleObj spid="_x0000_s3078" name="Формула" r:id="rId7" imgW="304560" imgH="253800" progId="Equation.3">
                <p:embed/>
              </p:oleObj>
            </a:graphicData>
          </a:graphic>
        </p:graphicFrame>
      </p:grpSp>
      <p:graphicFrame>
        <p:nvGraphicFramePr>
          <p:cNvPr id="229383" name="Object 7"/>
          <p:cNvGraphicFramePr>
            <a:graphicFrameLocks noChangeAspect="1"/>
          </p:cNvGraphicFramePr>
          <p:nvPr/>
        </p:nvGraphicFramePr>
        <p:xfrm>
          <a:off x="3357554" y="4857760"/>
          <a:ext cx="2351087" cy="466725"/>
        </p:xfrm>
        <a:graphic>
          <a:graphicData uri="http://schemas.openxmlformats.org/presentationml/2006/ole">
            <p:oleObj spid="_x0000_s3079" name="Формула" r:id="rId8" imgW="1218960" imgH="253800" progId="Equation.3">
              <p:embed/>
            </p:oleObj>
          </a:graphicData>
        </a:graphic>
      </p:graphicFrame>
      <p:graphicFrame>
        <p:nvGraphicFramePr>
          <p:cNvPr id="229384" name="Object 8"/>
          <p:cNvGraphicFramePr>
            <a:graphicFrameLocks noChangeAspect="1"/>
          </p:cNvGraphicFramePr>
          <p:nvPr/>
        </p:nvGraphicFramePr>
        <p:xfrm>
          <a:off x="3000364" y="5786454"/>
          <a:ext cx="3181351" cy="513388"/>
        </p:xfrm>
        <a:graphic>
          <a:graphicData uri="http://schemas.openxmlformats.org/presentationml/2006/ole">
            <p:oleObj spid="_x0000_s3080" name="Формула" r:id="rId9" imgW="1498320" imgH="253800" progId="Equation.3">
              <p:embed/>
            </p:oleObj>
          </a:graphicData>
        </a:graphic>
      </p:graphicFrame>
      <p:graphicFrame>
        <p:nvGraphicFramePr>
          <p:cNvPr id="229385" name="Object 9"/>
          <p:cNvGraphicFramePr>
            <a:graphicFrameLocks noChangeAspect="1"/>
          </p:cNvGraphicFramePr>
          <p:nvPr/>
        </p:nvGraphicFramePr>
        <p:xfrm>
          <a:off x="2857488" y="2643182"/>
          <a:ext cx="3357586" cy="537155"/>
        </p:xfrm>
        <a:graphic>
          <a:graphicData uri="http://schemas.openxmlformats.org/presentationml/2006/ole">
            <p:oleObj spid="_x0000_s3081" name="Формула" r:id="rId10" imgW="1511280" imgH="25380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071538" y="2786058"/>
            <a:ext cx="1571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Пример:</a:t>
            </a:r>
            <a:endParaRPr lang="ru-RU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142976" y="5857892"/>
            <a:ext cx="1571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Пример:</a:t>
            </a:r>
            <a:endParaRPr lang="ru-RU" sz="20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1428736"/>
            <a:ext cx="678661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CC0000"/>
                </a:solidFill>
              </a:rPr>
              <a:t>Домашнее задание:</a:t>
            </a:r>
            <a:br>
              <a:rPr lang="ru-RU" sz="3200" b="1" i="1" dirty="0" smtClean="0">
                <a:solidFill>
                  <a:srgbClr val="CC0000"/>
                </a:solidFill>
              </a:rPr>
            </a:br>
            <a:r>
              <a:rPr lang="ru-RU" sz="3600" b="1" i="1" dirty="0" smtClean="0">
                <a:solidFill>
                  <a:srgbClr val="CC0000"/>
                </a:solidFill>
              </a:rPr>
              <a:t>Учебник:</a:t>
            </a:r>
            <a:r>
              <a:rPr lang="ru-RU" sz="3200" b="1" i="1" dirty="0" smtClean="0">
                <a:solidFill>
                  <a:srgbClr val="CC0000"/>
                </a:solidFill>
              </a:rPr>
              <a:t> </a:t>
            </a:r>
          </a:p>
          <a:p>
            <a:pPr algn="ctr"/>
            <a:endParaRPr lang="ru-RU" sz="3200" b="1" i="1" dirty="0">
              <a:solidFill>
                <a:srgbClr val="CC0000"/>
              </a:solidFill>
            </a:endParaRPr>
          </a:p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b="1" dirty="0" smtClean="0"/>
              <a:t> 11,</a:t>
            </a:r>
            <a:r>
              <a:rPr lang="en-US" b="1" dirty="0" smtClean="0"/>
              <a:t> </a:t>
            </a:r>
            <a:r>
              <a:rPr lang="ru-RU" b="1" dirty="0" smtClean="0"/>
              <a:t>13 читать, ответить на вопросы, выучить определения;</a:t>
            </a:r>
          </a:p>
          <a:p>
            <a:pPr algn="ctr"/>
            <a:endParaRPr lang="ru-RU" b="1" dirty="0"/>
          </a:p>
          <a:p>
            <a:pPr algn="ctr"/>
            <a:r>
              <a:rPr lang="ru-RU" b="1" dirty="0" smtClean="0"/>
              <a:t>Стр. 40 Упр. 4 (закончить)</a:t>
            </a:r>
            <a:endParaRPr lang="ru-RU" b="1" dirty="0" smtClean="0"/>
          </a:p>
          <a:p>
            <a:pPr algn="ctr"/>
            <a:r>
              <a:rPr lang="ru-RU" b="1" dirty="0" smtClean="0">
                <a:solidFill>
                  <a:schemeClr val="bg2"/>
                </a:solidFill>
              </a:rPr>
              <a:t/>
            </a:r>
            <a:br>
              <a:rPr lang="ru-RU" b="1" dirty="0" smtClean="0">
                <a:solidFill>
                  <a:schemeClr val="bg2"/>
                </a:solidFill>
              </a:rPr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428604"/>
            <a:ext cx="8286808" cy="1071571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rgbClr val="006600"/>
                </a:solidFill>
              </a:rPr>
              <a:t>На Руси  издавна использовали аршин </a:t>
            </a:r>
            <a:r>
              <a:rPr lang="ru-RU" sz="2800" dirty="0" smtClean="0">
                <a:solidFill>
                  <a:srgbClr val="006600"/>
                </a:solidFill>
              </a:rPr>
              <a:t>(</a:t>
            </a:r>
            <a:r>
              <a:rPr lang="ru-RU" sz="2800" dirty="0" smtClean="0">
                <a:solidFill>
                  <a:srgbClr val="CC0000"/>
                </a:solidFill>
              </a:rPr>
              <a:t>«</a:t>
            </a:r>
            <a:r>
              <a:rPr lang="ru-RU" sz="2800" dirty="0" err="1">
                <a:solidFill>
                  <a:srgbClr val="CC0000"/>
                </a:solidFill>
              </a:rPr>
              <a:t>арш</a:t>
            </a:r>
            <a:r>
              <a:rPr lang="ru-RU" sz="2800" dirty="0">
                <a:solidFill>
                  <a:srgbClr val="CC0000"/>
                </a:solidFill>
              </a:rPr>
              <a:t>»</a:t>
            </a:r>
            <a:r>
              <a:rPr lang="ru-RU" sz="2800" dirty="0">
                <a:solidFill>
                  <a:srgbClr val="006600"/>
                </a:solidFill>
              </a:rPr>
              <a:t> -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локоть</a:t>
            </a:r>
            <a:r>
              <a:rPr lang="ru-RU" sz="2800" dirty="0">
                <a:solidFill>
                  <a:srgbClr val="006600"/>
                </a:solidFill>
              </a:rPr>
              <a:t>), также как и в Египте</a:t>
            </a:r>
          </a:p>
        </p:txBody>
      </p:sp>
      <p:pic>
        <p:nvPicPr>
          <p:cNvPr id="17715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1571612"/>
            <a:ext cx="6671302" cy="4187825"/>
          </a:xfrm>
          <a:noFill/>
          <a:ln>
            <a:solidFill>
              <a:schemeClr val="bg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571481"/>
            <a:ext cx="8715404" cy="15716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Пядь ( или четверть 18 см) =1/4 аршина</a:t>
            </a:r>
            <a:br>
              <a:rPr lang="ru-RU" sz="2400" b="1" dirty="0">
                <a:solidFill>
                  <a:srgbClr val="006600"/>
                </a:solidFill>
              </a:rPr>
            </a:br>
            <a:r>
              <a:rPr lang="ru-RU" sz="2400" b="1" dirty="0">
                <a:solidFill>
                  <a:srgbClr val="006600"/>
                </a:solidFill>
              </a:rPr>
              <a:t/>
            </a:r>
            <a:br>
              <a:rPr lang="ru-RU" sz="2400" b="1" dirty="0">
                <a:solidFill>
                  <a:srgbClr val="006600"/>
                </a:solidFill>
              </a:rPr>
            </a:br>
            <a:r>
              <a:rPr lang="ru-RU" sz="2400" b="1" dirty="0">
                <a:solidFill>
                  <a:srgbClr val="006600"/>
                </a:solidFill>
              </a:rPr>
              <a:t>1/16 аршина – вершок (4,4 см)</a:t>
            </a:r>
            <a:r>
              <a:rPr lang="ru-RU" sz="3200" b="1" dirty="0">
                <a:solidFill>
                  <a:srgbClr val="006600"/>
                </a:solidFill>
              </a:rPr>
              <a:t/>
            </a:r>
            <a:br>
              <a:rPr lang="ru-RU" sz="3200" b="1" dirty="0">
                <a:solidFill>
                  <a:srgbClr val="006600"/>
                </a:solidFill>
              </a:rPr>
            </a:br>
            <a:endParaRPr lang="ru-RU" sz="3200" b="1" dirty="0">
              <a:solidFill>
                <a:srgbClr val="006600"/>
              </a:solidFill>
            </a:endParaRPr>
          </a:p>
        </p:txBody>
      </p:sp>
      <p:pic>
        <p:nvPicPr>
          <p:cNvPr id="17817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2071678"/>
            <a:ext cx="6291085" cy="365760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8" y="1071546"/>
            <a:ext cx="6705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rgbClr val="006600"/>
                </a:solidFill>
              </a:rPr>
              <a:t>Сажень</a:t>
            </a:r>
            <a:br>
              <a:rPr lang="ru-RU" sz="3600" dirty="0">
                <a:solidFill>
                  <a:srgbClr val="006600"/>
                </a:solidFill>
              </a:rPr>
            </a:br>
            <a:r>
              <a:rPr lang="ru-RU" sz="3600" dirty="0">
                <a:solidFill>
                  <a:srgbClr val="006600"/>
                </a:solidFill>
              </a:rPr>
              <a:t> </a:t>
            </a:r>
            <a:r>
              <a:rPr lang="ru-RU" sz="3600" dirty="0">
                <a:solidFill>
                  <a:srgbClr val="3333FF"/>
                </a:solidFill>
              </a:rPr>
              <a:t>Маховая  </a:t>
            </a:r>
            <a:r>
              <a:rPr lang="ru-RU" sz="3600" dirty="0"/>
              <a:t>                  </a:t>
            </a:r>
            <a:r>
              <a:rPr lang="ru-RU" sz="3600" dirty="0">
                <a:solidFill>
                  <a:srgbClr val="CC0000"/>
                </a:solidFill>
              </a:rPr>
              <a:t>Косая </a:t>
            </a:r>
          </a:p>
        </p:txBody>
      </p:sp>
      <p:pic>
        <p:nvPicPr>
          <p:cNvPr id="179203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b="15370"/>
          <a:stretch>
            <a:fillRect/>
          </a:stretch>
        </p:blipFill>
        <p:spPr>
          <a:xfrm>
            <a:off x="857224" y="1785926"/>
            <a:ext cx="3038498" cy="3929090"/>
          </a:xfrm>
          <a:noFill/>
          <a:ln/>
        </p:spPr>
      </p:pic>
      <p:pic>
        <p:nvPicPr>
          <p:cNvPr id="179204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286380" y="1714488"/>
            <a:ext cx="2971696" cy="403224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1142984"/>
            <a:ext cx="8001056" cy="563562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6600"/>
                </a:solidFill>
              </a:rPr>
              <a:t>В странах Западной Европы (Англия) - Дюйм</a:t>
            </a:r>
          </a:p>
        </p:txBody>
      </p:sp>
      <p:pic>
        <p:nvPicPr>
          <p:cNvPr id="1802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488" y="1500174"/>
            <a:ext cx="4564428" cy="41878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928670"/>
            <a:ext cx="8072494" cy="563562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006600"/>
                </a:solidFill>
              </a:rPr>
              <a:t>Фут- средняя длина ступни 16 человек, выходящих из церкви</a:t>
            </a:r>
          </a:p>
        </p:txBody>
      </p:sp>
      <p:pic>
        <p:nvPicPr>
          <p:cNvPr id="1822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857364"/>
            <a:ext cx="6286544" cy="396260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214290"/>
            <a:ext cx="8229600" cy="922338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Единицы измерения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214942" y="1857364"/>
            <a:ext cx="3571868" cy="2286016"/>
          </a:xfrm>
        </p:spPr>
        <p:txBody>
          <a:bodyPr>
            <a:normAutofit fontScale="70000" lnSpcReduction="20000"/>
          </a:bodyPr>
          <a:lstStyle/>
          <a:p>
            <a:pPr>
              <a:buFontTx/>
              <a:buNone/>
            </a:pPr>
            <a:r>
              <a:rPr lang="ru-RU" sz="2400" b="1" dirty="0" smtClean="0">
                <a:solidFill>
                  <a:srgbClr val="000000"/>
                </a:solidFill>
              </a:rPr>
              <a:t>В международной      системе </a:t>
            </a:r>
            <a:r>
              <a:rPr lang="ru-RU" sz="2400" b="1" dirty="0">
                <a:solidFill>
                  <a:srgbClr val="000000"/>
                </a:solidFill>
              </a:rPr>
              <a:t>единиц </a:t>
            </a:r>
            <a:endParaRPr lang="ru-RU" sz="2400" b="1" dirty="0" smtClean="0">
              <a:solidFill>
                <a:srgbClr val="000000"/>
              </a:solidFill>
            </a:endParaRPr>
          </a:p>
          <a:p>
            <a:pPr>
              <a:buFontTx/>
              <a:buNone/>
            </a:pPr>
            <a:r>
              <a:rPr lang="ru-RU" sz="2400" b="1" dirty="0" smtClean="0">
                <a:solidFill>
                  <a:srgbClr val="000000"/>
                </a:solidFill>
              </a:rPr>
              <a:t>(</a:t>
            </a:r>
            <a:r>
              <a:rPr lang="ru-RU" sz="2400" b="1" dirty="0">
                <a:solidFill>
                  <a:srgbClr val="FF0066"/>
                </a:solidFill>
              </a:rPr>
              <a:t>СИ</a:t>
            </a:r>
            <a:r>
              <a:rPr lang="ru-RU" sz="2400" b="1" dirty="0">
                <a:solidFill>
                  <a:srgbClr val="000000"/>
                </a:solidFill>
              </a:rPr>
              <a:t> – </a:t>
            </a:r>
            <a:r>
              <a:rPr lang="ru-RU" sz="2400" b="1" dirty="0" smtClean="0">
                <a:solidFill>
                  <a:srgbClr val="0000FF"/>
                </a:solidFill>
              </a:rPr>
              <a:t>система интернациональная</a:t>
            </a:r>
            <a:r>
              <a:rPr lang="ru-RU" sz="2400" b="1" dirty="0">
                <a:solidFill>
                  <a:srgbClr val="000000"/>
                </a:solidFill>
              </a:rPr>
              <a:t>):</a:t>
            </a:r>
          </a:p>
          <a:p>
            <a:pPr>
              <a:buFontTx/>
              <a:buNone/>
            </a:pPr>
            <a:endParaRPr lang="ru-RU" sz="2400" b="1" dirty="0" smtClean="0">
              <a:solidFill>
                <a:srgbClr val="FF0066"/>
              </a:solidFill>
            </a:endParaRPr>
          </a:p>
          <a:p>
            <a:pPr>
              <a:buFontTx/>
              <a:buNone/>
            </a:pPr>
            <a:r>
              <a:rPr lang="ru-RU" sz="2400" b="1" dirty="0" smtClean="0">
                <a:solidFill>
                  <a:srgbClr val="FF0066"/>
                </a:solidFill>
              </a:rPr>
              <a:t>Ед</a:t>
            </a:r>
            <a:r>
              <a:rPr lang="ru-RU" sz="2400" b="1" dirty="0">
                <a:solidFill>
                  <a:srgbClr val="FF0066"/>
                </a:solidFill>
              </a:rPr>
              <a:t>. длины</a:t>
            </a:r>
            <a:r>
              <a:rPr lang="ru-RU" sz="2400" b="1" dirty="0">
                <a:solidFill>
                  <a:srgbClr val="000000"/>
                </a:solidFill>
              </a:rPr>
              <a:t> </a:t>
            </a:r>
            <a:r>
              <a:rPr lang="ru-RU" sz="2400" b="1" dirty="0">
                <a:solidFill>
                  <a:srgbClr val="009900"/>
                </a:solidFill>
              </a:rPr>
              <a:t>– метр,</a:t>
            </a:r>
          </a:p>
          <a:p>
            <a:pPr>
              <a:buFontTx/>
              <a:buNone/>
            </a:pPr>
            <a:r>
              <a:rPr lang="ru-RU" sz="2400" b="1" dirty="0">
                <a:solidFill>
                  <a:srgbClr val="FF0066"/>
                </a:solidFill>
              </a:rPr>
              <a:t>ед. времени</a:t>
            </a:r>
            <a:r>
              <a:rPr lang="ru-RU" sz="2400" b="1" dirty="0">
                <a:solidFill>
                  <a:srgbClr val="000000"/>
                </a:solidFill>
              </a:rPr>
              <a:t> </a:t>
            </a:r>
            <a:r>
              <a:rPr lang="ru-RU" sz="2400" b="1" dirty="0">
                <a:solidFill>
                  <a:srgbClr val="009900"/>
                </a:solidFill>
              </a:rPr>
              <a:t>– секунда,</a:t>
            </a:r>
          </a:p>
          <a:p>
            <a:pPr>
              <a:buFontTx/>
              <a:buNone/>
            </a:pPr>
            <a:r>
              <a:rPr lang="ru-RU" sz="2400" b="1" dirty="0">
                <a:solidFill>
                  <a:srgbClr val="FF0066"/>
                </a:solidFill>
              </a:rPr>
              <a:t>ед. массы</a:t>
            </a:r>
            <a:r>
              <a:rPr lang="ru-RU" sz="2400" b="1" dirty="0">
                <a:solidFill>
                  <a:srgbClr val="000000"/>
                </a:solidFill>
              </a:rPr>
              <a:t> </a:t>
            </a:r>
            <a:r>
              <a:rPr lang="ru-RU" sz="2400" b="1" dirty="0">
                <a:solidFill>
                  <a:srgbClr val="009900"/>
                </a:solidFill>
              </a:rPr>
              <a:t>– килограмм…</a:t>
            </a:r>
          </a:p>
        </p:txBody>
      </p:sp>
      <p:pic>
        <p:nvPicPr>
          <p:cNvPr id="10244" name="Picture 4" descr="{87CB5332-D3A3-48E3-AA0F-365167E6F970}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357298"/>
            <a:ext cx="4668262" cy="428628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0" y="1916113"/>
            <a:ext cx="4500563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0066"/>
                </a:solidFill>
                <a:latin typeface="Arial" charset="0"/>
              </a:rPr>
              <a:t>Кратные</a:t>
            </a:r>
            <a:r>
              <a:rPr lang="ru-RU" sz="28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ru-RU" sz="2800" b="1">
                <a:solidFill>
                  <a:srgbClr val="000000"/>
                </a:solidFill>
                <a:latin typeface="Arial" charset="0"/>
              </a:rPr>
              <a:t>единицы в 10, 100, 1000 и т. д. раз</a:t>
            </a:r>
            <a:r>
              <a:rPr lang="ru-RU" sz="28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ru-RU" sz="2800" b="1">
                <a:solidFill>
                  <a:srgbClr val="FF0066"/>
                </a:solidFill>
                <a:latin typeface="Arial" charset="0"/>
              </a:rPr>
              <a:t>больше</a:t>
            </a:r>
            <a:r>
              <a:rPr lang="ru-RU" sz="28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ru-RU" sz="2800" b="1">
                <a:solidFill>
                  <a:srgbClr val="000000"/>
                </a:solidFill>
                <a:latin typeface="Arial" charset="0"/>
              </a:rPr>
              <a:t>принятых единиц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572000" y="1844675"/>
            <a:ext cx="45720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0066"/>
                </a:solidFill>
                <a:latin typeface="Arial" charset="0"/>
              </a:rPr>
              <a:t>Дольные </a:t>
            </a:r>
            <a:r>
              <a:rPr lang="ru-RU" sz="2800" b="1">
                <a:solidFill>
                  <a:srgbClr val="000000"/>
                </a:solidFill>
                <a:latin typeface="Arial" charset="0"/>
              </a:rPr>
              <a:t>единицы в 10, 100, 1000 и т. д. раз</a:t>
            </a:r>
            <a:r>
              <a:rPr lang="ru-RU" sz="28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ru-RU" sz="2800" b="1">
                <a:solidFill>
                  <a:srgbClr val="FF0066"/>
                </a:solidFill>
                <a:latin typeface="Arial" charset="0"/>
              </a:rPr>
              <a:t>меньше</a:t>
            </a:r>
            <a:r>
              <a:rPr lang="ru-RU" sz="28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ru-RU" sz="2800" b="1">
                <a:solidFill>
                  <a:srgbClr val="000000"/>
                </a:solidFill>
                <a:latin typeface="Arial" charset="0"/>
              </a:rPr>
              <a:t>принятых единиц</a:t>
            </a:r>
            <a:r>
              <a:rPr lang="ru-RU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graphicFrame>
        <p:nvGraphicFramePr>
          <p:cNvPr id="11323" name="Group 59"/>
          <p:cNvGraphicFramePr>
            <a:graphicFrameLocks noGrp="1"/>
          </p:cNvGraphicFramePr>
          <p:nvPr/>
        </p:nvGraphicFramePr>
        <p:xfrm>
          <a:off x="1" y="3929042"/>
          <a:ext cx="9143999" cy="2928958"/>
        </p:xfrm>
        <a:graphic>
          <a:graphicData uri="http://schemas.openxmlformats.org/drawingml/2006/table">
            <a:tbl>
              <a:tblPr/>
              <a:tblGrid>
                <a:gridCol w="2092482"/>
                <a:gridCol w="2341141"/>
                <a:gridCol w="223581"/>
                <a:gridCol w="2231668"/>
                <a:gridCol w="2255127"/>
              </a:tblGrid>
              <a:tr h="754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Приставка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Множитель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Приставка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Множитель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мега (М)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кило (к)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гекто (г)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1 000 000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    1 000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       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микро(мк)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милли (м)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санти (с)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0,000001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0,001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0,01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28" name="Text Box 64"/>
          <p:cNvSpPr txBox="1">
            <a:spLocks noChangeArrowheads="1"/>
          </p:cNvSpPr>
          <p:nvPr/>
        </p:nvSpPr>
        <p:spPr bwMode="auto">
          <a:xfrm>
            <a:off x="0" y="0"/>
            <a:ext cx="91440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0000FF"/>
                </a:solidFill>
                <a:latin typeface="Arial" charset="0"/>
              </a:rPr>
              <a:t>Для измерения различных величин намного больше принятой единицы измерения используют кратные приставки. Их названия взяты из греческого языка.</a:t>
            </a:r>
          </a:p>
          <a:p>
            <a:pPr>
              <a:spcBef>
                <a:spcPct val="50000"/>
              </a:spcBef>
            </a:pPr>
            <a:r>
              <a:rPr lang="ru-RU" sz="2000">
                <a:solidFill>
                  <a:srgbClr val="0000FF"/>
                </a:solidFill>
                <a:latin typeface="Arial" charset="0"/>
              </a:rPr>
              <a:t>Для обозначения величин намного меньше принятой единицы измерения используют дольные приставки. Их названия взяты из латинского языка.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1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643182"/>
            <a:ext cx="6858016" cy="933450"/>
          </a:xfrm>
        </p:spPr>
        <p:txBody>
          <a:bodyPr/>
          <a:lstStyle/>
          <a:p>
            <a:r>
              <a:rPr lang="ru-RU" b="1" dirty="0">
                <a:solidFill>
                  <a:srgbClr val="FFFF00"/>
                </a:solidFill>
              </a:rPr>
              <a:t>Задание:</a:t>
            </a:r>
          </a:p>
        </p:txBody>
      </p:sp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0" y="357166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Примеры:</a:t>
            </a:r>
          </a:p>
        </p:txBody>
      </p:sp>
      <p:sp>
        <p:nvSpPr>
          <p:cNvPr id="145413" name="Rectangle 5"/>
          <p:cNvSpPr>
            <a:spLocks noChangeArrowheads="1"/>
          </p:cNvSpPr>
          <p:nvPr/>
        </p:nvSpPr>
        <p:spPr bwMode="auto">
          <a:xfrm>
            <a:off x="395288" y="1341438"/>
            <a:ext cx="471646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00"/>
                </a:solidFill>
                <a:latin typeface="Arial" charset="0"/>
              </a:rPr>
              <a:t>1 </a:t>
            </a:r>
            <a:r>
              <a:rPr lang="ru-RU" sz="2400" b="1">
                <a:solidFill>
                  <a:srgbClr val="FF0066"/>
                </a:solidFill>
                <a:latin typeface="Arial" charset="0"/>
              </a:rPr>
              <a:t>кило</a:t>
            </a:r>
            <a:r>
              <a:rPr lang="ru-RU" sz="2400" b="1">
                <a:solidFill>
                  <a:srgbClr val="000000"/>
                </a:solidFill>
                <a:latin typeface="Arial" charset="0"/>
              </a:rPr>
              <a:t>метр = 1 км = 1000 м,</a:t>
            </a:r>
          </a:p>
          <a:p>
            <a:endParaRPr lang="ru-RU" sz="2400" b="1">
              <a:solidFill>
                <a:srgbClr val="000000"/>
              </a:solidFill>
              <a:latin typeface="Arial" charset="0"/>
            </a:endParaRPr>
          </a:p>
          <a:p>
            <a:r>
              <a:rPr lang="ru-RU" sz="2400" b="1">
                <a:solidFill>
                  <a:srgbClr val="000000"/>
                </a:solidFill>
                <a:latin typeface="Arial" charset="0"/>
              </a:rPr>
              <a:t>1 </a:t>
            </a:r>
            <a:r>
              <a:rPr lang="ru-RU" sz="2400" b="1">
                <a:solidFill>
                  <a:srgbClr val="FF0066"/>
                </a:solidFill>
                <a:latin typeface="Arial" charset="0"/>
              </a:rPr>
              <a:t>милли</a:t>
            </a:r>
            <a:r>
              <a:rPr lang="ru-RU" sz="2400" b="1">
                <a:solidFill>
                  <a:srgbClr val="000000"/>
                </a:solidFill>
                <a:latin typeface="Arial" charset="0"/>
              </a:rPr>
              <a:t>секунда=1 мс=0,001 с</a:t>
            </a:r>
          </a:p>
        </p:txBody>
      </p:sp>
      <p:sp>
        <p:nvSpPr>
          <p:cNvPr id="145414" name="Text Box 6"/>
          <p:cNvSpPr txBox="1">
            <a:spLocks noChangeArrowheads="1"/>
          </p:cNvSpPr>
          <p:nvPr/>
        </p:nvSpPr>
        <p:spPr bwMode="auto">
          <a:xfrm>
            <a:off x="755650" y="4005263"/>
            <a:ext cx="5746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="1">
                <a:solidFill>
                  <a:srgbClr val="FF0066"/>
                </a:solidFill>
              </a:rPr>
              <a:t>?</a:t>
            </a:r>
          </a:p>
        </p:txBody>
      </p:sp>
      <p:sp>
        <p:nvSpPr>
          <p:cNvPr id="145415" name="Text Box 7"/>
          <p:cNvSpPr txBox="1">
            <a:spLocks noChangeArrowheads="1"/>
          </p:cNvSpPr>
          <p:nvPr/>
        </p:nvSpPr>
        <p:spPr bwMode="auto">
          <a:xfrm>
            <a:off x="1979613" y="4005263"/>
            <a:ext cx="2016125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  <a:latin typeface="Arial" charset="0"/>
              </a:rPr>
              <a:t>1 кг = … г</a:t>
            </a:r>
          </a:p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  <a:latin typeface="Arial" charset="0"/>
              </a:rPr>
              <a:t>2 гс = … с</a:t>
            </a:r>
          </a:p>
        </p:txBody>
      </p:sp>
      <p:sp>
        <p:nvSpPr>
          <p:cNvPr id="145416" name="Text Box 8"/>
          <p:cNvSpPr txBox="1">
            <a:spLocks noChangeArrowheads="1"/>
          </p:cNvSpPr>
          <p:nvPr/>
        </p:nvSpPr>
        <p:spPr bwMode="auto">
          <a:xfrm>
            <a:off x="5003800" y="4005263"/>
            <a:ext cx="2089150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  <a:latin typeface="Arial" charset="0"/>
              </a:rPr>
              <a:t>1 см = … м</a:t>
            </a:r>
          </a:p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  <a:latin typeface="Arial" charset="0"/>
              </a:rPr>
              <a:t>4 мг = … 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</TotalTime>
  <Words>397</Words>
  <Application>Microsoft Office PowerPoint</Application>
  <PresentationFormat>Экран (4:3)</PresentationFormat>
  <Paragraphs>80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Тема Office</vt:lpstr>
      <vt:lpstr>Аспект</vt:lpstr>
      <vt:lpstr>Формула</vt:lpstr>
      <vt:lpstr>Метрическая система мер. Приблизительная запись больших и малых чисел.</vt:lpstr>
      <vt:lpstr>На Руси  издавна использовали аршин («арш» - локоть), также как и в Египте</vt:lpstr>
      <vt:lpstr>Пядь ( или четверть 18 см) =1/4 аршина  1/16 аршина – вершок (4,4 см) </vt:lpstr>
      <vt:lpstr>Сажень  Маховая                    Косая </vt:lpstr>
      <vt:lpstr>В странах Западной Европы (Англия) - Дюйм</vt:lpstr>
      <vt:lpstr>Фут- средняя длина ступни 16 человек, выходящих из церкви</vt:lpstr>
      <vt:lpstr>Единицы измерения</vt:lpstr>
      <vt:lpstr>Слайд 8</vt:lpstr>
      <vt:lpstr>Задание: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Метрическая система мер. Приблизительная запись больших и малых чисел.</dc:title>
  <dc:creator>Людмила</dc:creator>
  <cp:lastModifiedBy>Людмила</cp:lastModifiedBy>
  <cp:revision>2</cp:revision>
  <dcterms:created xsi:type="dcterms:W3CDTF">2011-09-20T11:44:50Z</dcterms:created>
  <dcterms:modified xsi:type="dcterms:W3CDTF">2011-09-20T11:57:19Z</dcterms:modified>
</cp:coreProperties>
</file>