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ms-office.legacyDiagramTex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sldIdLst>
    <p:sldId id="256" r:id="rId2"/>
    <p:sldId id="259" r:id="rId3"/>
    <p:sldId id="258" r:id="rId4"/>
    <p:sldId id="257" r:id="rId5"/>
    <p:sldId id="289" r:id="rId6"/>
    <p:sldId id="290" r:id="rId7"/>
    <p:sldId id="260" r:id="rId8"/>
    <p:sldId id="261" r:id="rId9"/>
    <p:sldId id="263" r:id="rId10"/>
    <p:sldId id="264" r:id="rId11"/>
    <p:sldId id="265" r:id="rId12"/>
    <p:sldId id="291" r:id="rId13"/>
    <p:sldId id="266" r:id="rId14"/>
    <p:sldId id="267" r:id="rId15"/>
    <p:sldId id="268" r:id="rId16"/>
    <p:sldId id="269" r:id="rId17"/>
    <p:sldId id="270" r:id="rId18"/>
    <p:sldId id="279" r:id="rId19"/>
    <p:sldId id="280" r:id="rId20"/>
    <p:sldId id="281" r:id="rId21"/>
    <p:sldId id="283" r:id="rId22"/>
    <p:sldId id="284" r:id="rId23"/>
    <p:sldId id="272" r:id="rId24"/>
    <p:sldId id="277" r:id="rId25"/>
    <p:sldId id="273" r:id="rId26"/>
    <p:sldId id="274" r:id="rId27"/>
    <p:sldId id="275" r:id="rId28"/>
    <p:sldId id="276" r:id="rId29"/>
    <p:sldId id="292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99"/>
    <a:srgbClr val="336699"/>
    <a:srgbClr val="FF33CC"/>
    <a:srgbClr val="00FF00"/>
    <a:srgbClr val="FFFF66"/>
    <a:srgbClr val="0000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9" autoAdjust="0"/>
    <p:restoredTop sz="92916" autoAdjust="0"/>
  </p:normalViewPr>
  <p:slideViewPr>
    <p:cSldViewPr>
      <p:cViewPr varScale="1">
        <p:scale>
          <a:sx n="101" d="100"/>
          <a:sy n="101" d="100"/>
        </p:scale>
        <p:origin x="-28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microsoft.com/office/2006/relationships/legacyDocTextInfo" Target="legacyDocTextInfo.bin"/></Relationships>
</file>

<file path=ppt/drawings/_rels/vmlDrawing1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8.bin"/><Relationship Id="rId3" Type="http://schemas.microsoft.com/office/2006/relationships/legacyDiagramText" Target="legacyDiagramText3.bin"/><Relationship Id="rId7" Type="http://schemas.microsoft.com/office/2006/relationships/legacyDiagramText" Target="legacyDiagramText7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11" Type="http://schemas.microsoft.com/office/2006/relationships/legacyDiagramText" Target="legacyDiagramText11.bin"/><Relationship Id="rId5" Type="http://schemas.microsoft.com/office/2006/relationships/legacyDiagramText" Target="legacyDiagramText5.bin"/><Relationship Id="rId10" Type="http://schemas.microsoft.com/office/2006/relationships/legacyDiagramText" Target="legacyDiagramText10.bin"/><Relationship Id="rId4" Type="http://schemas.microsoft.com/office/2006/relationships/legacyDiagramText" Target="legacyDiagramText4.bin"/><Relationship Id="rId9" Type="http://schemas.microsoft.com/office/2006/relationships/legacyDiagramText" Target="legacyDiagramText9.bin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ChangeArrowheads="1"/>
          </p:cNvSpPr>
          <p:nvPr/>
        </p:nvSpPr>
        <p:spPr bwMode="hidden">
          <a:xfrm>
            <a:off x="2895600" y="0"/>
            <a:ext cx="3352800" cy="685641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kumimoji="1" lang="ru-RU" sz="2400">
              <a:latin typeface="Times New Roman" pitchFamily="18" charset="0"/>
            </a:endParaRPr>
          </a:p>
        </p:txBody>
      </p:sp>
      <p:grpSp>
        <p:nvGrpSpPr>
          <p:cNvPr id="137219" name="Group 3"/>
          <p:cNvGrpSpPr>
            <a:grpSpLocks/>
          </p:cNvGrpSpPr>
          <p:nvPr/>
        </p:nvGrpSpPr>
        <p:grpSpPr bwMode="auto">
          <a:xfrm>
            <a:off x="2133600" y="473075"/>
            <a:ext cx="4878388" cy="3490913"/>
            <a:chOff x="1344" y="298"/>
            <a:chExt cx="3073" cy="2199"/>
          </a:xfrm>
        </p:grpSpPr>
        <p:sp>
          <p:nvSpPr>
            <p:cNvPr id="137220" name="Freeform 4"/>
            <p:cNvSpPr>
              <a:spLocks/>
            </p:cNvSpPr>
            <p:nvPr/>
          </p:nvSpPr>
          <p:spPr bwMode="auto">
            <a:xfrm>
              <a:off x="1344" y="1035"/>
              <a:ext cx="1019" cy="907"/>
            </a:xfrm>
            <a:custGeom>
              <a:avLst/>
              <a:gdLst/>
              <a:ahLst/>
              <a:cxnLst>
                <a:cxn ang="0">
                  <a:pos x="0" y="566"/>
                </a:cxn>
                <a:cxn ang="0">
                  <a:pos x="0" y="906"/>
                </a:cxn>
                <a:cxn ang="0">
                  <a:pos x="1014" y="283"/>
                </a:cxn>
                <a:cxn ang="0">
                  <a:pos x="1018" y="307"/>
                </a:cxn>
                <a:cxn ang="0">
                  <a:pos x="869" y="0"/>
                </a:cxn>
                <a:cxn ang="0">
                  <a:pos x="0" y="566"/>
                </a:cxn>
              </a:cxnLst>
              <a:rect l="0" t="0" r="r" b="b"/>
              <a:pathLst>
                <a:path w="1019" h="907">
                  <a:moveTo>
                    <a:pt x="0" y="566"/>
                  </a:moveTo>
                  <a:lnTo>
                    <a:pt x="0" y="906"/>
                  </a:lnTo>
                  <a:lnTo>
                    <a:pt x="1014" y="283"/>
                  </a:lnTo>
                  <a:lnTo>
                    <a:pt x="1018" y="307"/>
                  </a:lnTo>
                  <a:lnTo>
                    <a:pt x="869" y="0"/>
                  </a:lnTo>
                  <a:lnTo>
                    <a:pt x="0" y="566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21" name="Freeform 5"/>
            <p:cNvSpPr>
              <a:spLocks/>
            </p:cNvSpPr>
            <p:nvPr/>
          </p:nvSpPr>
          <p:spPr bwMode="auto">
            <a:xfrm>
              <a:off x="3398" y="1035"/>
              <a:ext cx="1019" cy="907"/>
            </a:xfrm>
            <a:custGeom>
              <a:avLst/>
              <a:gdLst/>
              <a:ahLst/>
              <a:cxnLst>
                <a:cxn ang="0">
                  <a:pos x="1018" y="566"/>
                </a:cxn>
                <a:cxn ang="0">
                  <a:pos x="1018" y="906"/>
                </a:cxn>
                <a:cxn ang="0">
                  <a:pos x="3" y="283"/>
                </a:cxn>
                <a:cxn ang="0">
                  <a:pos x="0" y="307"/>
                </a:cxn>
                <a:cxn ang="0">
                  <a:pos x="148" y="0"/>
                </a:cxn>
                <a:cxn ang="0">
                  <a:pos x="1018" y="566"/>
                </a:cxn>
              </a:cxnLst>
              <a:rect l="0" t="0" r="r" b="b"/>
              <a:pathLst>
                <a:path w="1019" h="907">
                  <a:moveTo>
                    <a:pt x="1018" y="566"/>
                  </a:moveTo>
                  <a:lnTo>
                    <a:pt x="1018" y="906"/>
                  </a:lnTo>
                  <a:lnTo>
                    <a:pt x="3" y="283"/>
                  </a:lnTo>
                  <a:lnTo>
                    <a:pt x="0" y="307"/>
                  </a:lnTo>
                  <a:lnTo>
                    <a:pt x="148" y="0"/>
                  </a:lnTo>
                  <a:lnTo>
                    <a:pt x="1018" y="566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37222" name="Group 6"/>
            <p:cNvGrpSpPr>
              <a:grpSpLocks/>
            </p:cNvGrpSpPr>
            <p:nvPr/>
          </p:nvGrpSpPr>
          <p:grpSpPr bwMode="auto">
            <a:xfrm>
              <a:off x="1571" y="298"/>
              <a:ext cx="2632" cy="2199"/>
              <a:chOff x="1571" y="298"/>
              <a:chExt cx="2632" cy="2199"/>
            </a:xfrm>
          </p:grpSpPr>
          <p:sp>
            <p:nvSpPr>
              <p:cNvPr id="137223" name="AutoShape 7" descr="Green marble"/>
              <p:cNvSpPr>
                <a:spLocks noChangeArrowheads="1"/>
              </p:cNvSpPr>
              <p:nvPr/>
            </p:nvSpPr>
            <p:spPr bwMode="auto">
              <a:xfrm rot="10800000" flipH="1">
                <a:off x="1571" y="298"/>
                <a:ext cx="2631" cy="2198"/>
              </a:xfrm>
              <a:prstGeom prst="triangle">
                <a:avLst>
                  <a:gd name="adj" fmla="val 49995"/>
                </a:avLst>
              </a:pr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12700" cap="sq">
                <a:solidFill>
                  <a:srgbClr val="006633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224" name="Freeform 8"/>
              <p:cNvSpPr>
                <a:spLocks/>
              </p:cNvSpPr>
              <p:nvPr/>
            </p:nvSpPr>
            <p:spPr bwMode="auto">
              <a:xfrm>
                <a:off x="1571" y="298"/>
                <a:ext cx="1316" cy="2199"/>
              </a:xfrm>
              <a:custGeom>
                <a:avLst/>
                <a:gdLst/>
                <a:ahLst/>
                <a:cxnLst>
                  <a:cxn ang="0">
                    <a:pos x="1315" y="2198"/>
                  </a:cxn>
                  <a:cxn ang="0">
                    <a:pos x="1315" y="1815"/>
                  </a:cxn>
                  <a:cxn ang="0">
                    <a:pos x="409" y="214"/>
                  </a:cxn>
                  <a:cxn ang="0">
                    <a:pos x="0" y="0"/>
                  </a:cxn>
                  <a:cxn ang="0">
                    <a:pos x="1315" y="2198"/>
                  </a:cxn>
                </a:cxnLst>
                <a:rect l="0" t="0" r="r" b="b"/>
                <a:pathLst>
                  <a:path w="1316" h="2199">
                    <a:moveTo>
                      <a:pt x="1315" y="2198"/>
                    </a:moveTo>
                    <a:lnTo>
                      <a:pt x="1315" y="1815"/>
                    </a:lnTo>
                    <a:lnTo>
                      <a:pt x="409" y="214"/>
                    </a:lnTo>
                    <a:lnTo>
                      <a:pt x="0" y="0"/>
                    </a:lnTo>
                    <a:lnTo>
                      <a:pt x="1315" y="2198"/>
                    </a:lnTo>
                  </a:path>
                </a:pathLst>
              </a:custGeom>
              <a:solidFill>
                <a:srgbClr val="002010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225" name="Freeform 9"/>
              <p:cNvSpPr>
                <a:spLocks/>
              </p:cNvSpPr>
              <p:nvPr/>
            </p:nvSpPr>
            <p:spPr bwMode="auto">
              <a:xfrm>
                <a:off x="1571" y="298"/>
                <a:ext cx="2632" cy="2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9" y="216"/>
                  </a:cxn>
                  <a:cxn ang="0">
                    <a:pos x="2279" y="216"/>
                  </a:cxn>
                  <a:cxn ang="0">
                    <a:pos x="2631" y="0"/>
                  </a:cxn>
                  <a:cxn ang="0">
                    <a:pos x="0" y="0"/>
                  </a:cxn>
                </a:cxnLst>
                <a:rect l="0" t="0" r="r" b="b"/>
                <a:pathLst>
                  <a:path w="2632" h="217">
                    <a:moveTo>
                      <a:pt x="0" y="0"/>
                    </a:moveTo>
                    <a:lnTo>
                      <a:pt x="409" y="216"/>
                    </a:lnTo>
                    <a:lnTo>
                      <a:pt x="2279" y="216"/>
                    </a:lnTo>
                    <a:lnTo>
                      <a:pt x="2631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71BB96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7226" name="Freeform 10"/>
              <p:cNvSpPr>
                <a:spLocks/>
              </p:cNvSpPr>
              <p:nvPr/>
            </p:nvSpPr>
            <p:spPr bwMode="auto">
              <a:xfrm>
                <a:off x="2886" y="298"/>
                <a:ext cx="1317" cy="2199"/>
              </a:xfrm>
              <a:custGeom>
                <a:avLst/>
                <a:gdLst/>
                <a:ahLst/>
                <a:cxnLst>
                  <a:cxn ang="0">
                    <a:pos x="0" y="2198"/>
                  </a:cxn>
                  <a:cxn ang="0">
                    <a:pos x="0" y="1815"/>
                  </a:cxn>
                  <a:cxn ang="0">
                    <a:pos x="906" y="214"/>
                  </a:cxn>
                  <a:cxn ang="0">
                    <a:pos x="1316" y="0"/>
                  </a:cxn>
                  <a:cxn ang="0">
                    <a:pos x="0" y="2198"/>
                  </a:cxn>
                </a:cxnLst>
                <a:rect l="0" t="0" r="r" b="b"/>
                <a:pathLst>
                  <a:path w="1317" h="2199">
                    <a:moveTo>
                      <a:pt x="0" y="2198"/>
                    </a:moveTo>
                    <a:lnTo>
                      <a:pt x="0" y="1815"/>
                    </a:lnTo>
                    <a:lnTo>
                      <a:pt x="906" y="214"/>
                    </a:lnTo>
                    <a:lnTo>
                      <a:pt x="1316" y="0"/>
                    </a:lnTo>
                    <a:lnTo>
                      <a:pt x="0" y="2198"/>
                    </a:lnTo>
                  </a:path>
                </a:pathLst>
              </a:custGeom>
              <a:solidFill>
                <a:srgbClr val="006633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37227" name="Rectangle 11"/>
            <p:cNvSpPr>
              <a:spLocks noChangeArrowheads="1"/>
            </p:cNvSpPr>
            <p:nvPr/>
          </p:nvSpPr>
          <p:spPr bwMode="auto">
            <a:xfrm>
              <a:off x="1344" y="1631"/>
              <a:ext cx="3069" cy="31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7228" name="Rectangl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886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7229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5410200"/>
            <a:ext cx="6400800" cy="1295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Правка образца подзаголовка</a:t>
            </a:r>
          </a:p>
        </p:txBody>
      </p:sp>
      <p:sp>
        <p:nvSpPr>
          <p:cNvPr id="137230" name="Rectangle 14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723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723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DA64298-2A85-473F-BB51-99873F9FD14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F5D9D-A6E5-470C-A759-F96ACA8DCC4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10388" y="228600"/>
            <a:ext cx="2081212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61988" y="228600"/>
            <a:ext cx="609600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B4B646-4AD0-40E0-ACBF-DE973AC60C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61988" y="228600"/>
            <a:ext cx="8329612" cy="579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85800" y="63992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992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992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17EFFB3-E009-411B-BFB1-BFF78B4D71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000" y="228600"/>
            <a:ext cx="7086600" cy="1447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61988" y="19050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24388" y="19050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3992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992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992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ED4F4A5-CF52-4DB2-8DBB-C6A376E14F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62ECCB-7F3B-41D0-8C27-C56204448E7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DEAE50-1C0D-4456-B34D-D257ED32D25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61988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24388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FCC5E-B270-470F-91B0-4B3C2C351F8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D6CF3-5FEB-43BA-A861-889B116D6D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CEADBC-7D7D-4EEC-9FB0-11E8EA611B6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6FE3CC-EE26-45BB-A7F9-655D6C6A88F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B6C0F-5FA5-4D7A-AD23-4EF70304009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5C1B0C-4127-47BA-94A9-96802ADCF2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ChangeArrowheads="1"/>
          </p:cNvSpPr>
          <p:nvPr/>
        </p:nvSpPr>
        <p:spPr bwMode="hidden">
          <a:xfrm>
            <a:off x="0" y="0"/>
            <a:ext cx="1752600" cy="685641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kumimoji="1" lang="ru-RU" sz="2400">
              <a:latin typeface="Times New Roman" pitchFamily="18" charset="0"/>
            </a:endParaRPr>
          </a:p>
        </p:txBody>
      </p:sp>
      <p:grpSp>
        <p:nvGrpSpPr>
          <p:cNvPr id="136195" name="Group 3"/>
          <p:cNvGrpSpPr>
            <a:grpSpLocks/>
          </p:cNvGrpSpPr>
          <p:nvPr/>
        </p:nvGrpSpPr>
        <p:grpSpPr bwMode="auto">
          <a:xfrm>
            <a:off x="152400" y="374650"/>
            <a:ext cx="1525588" cy="1227138"/>
            <a:chOff x="96" y="236"/>
            <a:chExt cx="961" cy="773"/>
          </a:xfrm>
        </p:grpSpPr>
        <p:sp>
          <p:nvSpPr>
            <p:cNvPr id="136196" name="Freeform 4"/>
            <p:cNvSpPr>
              <a:spLocks/>
            </p:cNvSpPr>
            <p:nvPr/>
          </p:nvSpPr>
          <p:spPr bwMode="auto">
            <a:xfrm>
              <a:off x="738" y="495"/>
              <a:ext cx="319" cy="319"/>
            </a:xfrm>
            <a:custGeom>
              <a:avLst/>
              <a:gdLst/>
              <a:ahLst/>
              <a:cxnLst>
                <a:cxn ang="0">
                  <a:pos x="318" y="198"/>
                </a:cxn>
                <a:cxn ang="0">
                  <a:pos x="318" y="318"/>
                </a:cxn>
                <a:cxn ang="0">
                  <a:pos x="1" y="99"/>
                </a:cxn>
                <a:cxn ang="0">
                  <a:pos x="0" y="108"/>
                </a:cxn>
                <a:cxn ang="0">
                  <a:pos x="46" y="0"/>
                </a:cxn>
                <a:cxn ang="0">
                  <a:pos x="318" y="198"/>
                </a:cxn>
              </a:cxnLst>
              <a:rect l="0" t="0" r="r" b="b"/>
              <a:pathLst>
                <a:path w="319" h="319">
                  <a:moveTo>
                    <a:pt x="318" y="198"/>
                  </a:moveTo>
                  <a:lnTo>
                    <a:pt x="318" y="318"/>
                  </a:lnTo>
                  <a:lnTo>
                    <a:pt x="1" y="99"/>
                  </a:lnTo>
                  <a:lnTo>
                    <a:pt x="0" y="108"/>
                  </a:lnTo>
                  <a:lnTo>
                    <a:pt x="46" y="0"/>
                  </a:lnTo>
                  <a:lnTo>
                    <a:pt x="318" y="198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197" name="Freeform 5"/>
            <p:cNvSpPr>
              <a:spLocks/>
            </p:cNvSpPr>
            <p:nvPr/>
          </p:nvSpPr>
          <p:spPr bwMode="auto">
            <a:xfrm>
              <a:off x="96" y="495"/>
              <a:ext cx="319" cy="319"/>
            </a:xfrm>
            <a:custGeom>
              <a:avLst/>
              <a:gdLst/>
              <a:ahLst/>
              <a:cxnLst>
                <a:cxn ang="0">
                  <a:pos x="0" y="198"/>
                </a:cxn>
                <a:cxn ang="0">
                  <a:pos x="0" y="318"/>
                </a:cxn>
                <a:cxn ang="0">
                  <a:pos x="316" y="99"/>
                </a:cxn>
                <a:cxn ang="0">
                  <a:pos x="318" y="108"/>
                </a:cxn>
                <a:cxn ang="0">
                  <a:pos x="271" y="0"/>
                </a:cxn>
                <a:cxn ang="0">
                  <a:pos x="0" y="198"/>
                </a:cxn>
              </a:cxnLst>
              <a:rect l="0" t="0" r="r" b="b"/>
              <a:pathLst>
                <a:path w="319" h="319">
                  <a:moveTo>
                    <a:pt x="0" y="198"/>
                  </a:moveTo>
                  <a:lnTo>
                    <a:pt x="0" y="318"/>
                  </a:lnTo>
                  <a:lnTo>
                    <a:pt x="316" y="99"/>
                  </a:lnTo>
                  <a:lnTo>
                    <a:pt x="318" y="108"/>
                  </a:lnTo>
                  <a:lnTo>
                    <a:pt x="271" y="0"/>
                  </a:lnTo>
                  <a:lnTo>
                    <a:pt x="0" y="198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36198" name="Group 6"/>
            <p:cNvGrpSpPr>
              <a:grpSpLocks/>
            </p:cNvGrpSpPr>
            <p:nvPr/>
          </p:nvGrpSpPr>
          <p:grpSpPr bwMode="auto">
            <a:xfrm>
              <a:off x="152" y="236"/>
              <a:ext cx="823" cy="773"/>
              <a:chOff x="152" y="236"/>
              <a:chExt cx="823" cy="773"/>
            </a:xfrm>
          </p:grpSpPr>
          <p:sp>
            <p:nvSpPr>
              <p:cNvPr id="136199" name="AutoShape 7" descr="Green marble"/>
              <p:cNvSpPr>
                <a:spLocks noChangeArrowheads="1"/>
              </p:cNvSpPr>
              <p:nvPr/>
            </p:nvSpPr>
            <p:spPr bwMode="auto">
              <a:xfrm rot="10800000" flipH="1">
                <a:off x="152" y="236"/>
                <a:ext cx="822" cy="772"/>
              </a:xfrm>
              <a:prstGeom prst="triangle">
                <a:avLst>
                  <a:gd name="adj" fmla="val 49995"/>
                </a:avLst>
              </a:prstGeom>
              <a:blipFill dpi="0" rotWithShape="0">
                <a:blip r:embed="rId15" cstate="print"/>
                <a:srcRect/>
                <a:tile tx="0" ty="0" sx="100000" sy="100000" flip="none" algn="tl"/>
              </a:blipFill>
              <a:ln w="12700" cap="sq">
                <a:solidFill>
                  <a:srgbClr val="006633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6200" name="Freeform 8"/>
              <p:cNvSpPr>
                <a:spLocks/>
              </p:cNvSpPr>
              <p:nvPr/>
            </p:nvSpPr>
            <p:spPr bwMode="auto">
              <a:xfrm>
                <a:off x="152" y="236"/>
                <a:ext cx="412" cy="773"/>
              </a:xfrm>
              <a:custGeom>
                <a:avLst/>
                <a:gdLst/>
                <a:ahLst/>
                <a:cxnLst>
                  <a:cxn ang="0">
                    <a:pos x="411" y="772"/>
                  </a:cxn>
                  <a:cxn ang="0">
                    <a:pos x="411" y="637"/>
                  </a:cxn>
                  <a:cxn ang="0">
                    <a:pos x="127" y="75"/>
                  </a:cxn>
                  <a:cxn ang="0">
                    <a:pos x="0" y="0"/>
                  </a:cxn>
                  <a:cxn ang="0">
                    <a:pos x="411" y="772"/>
                  </a:cxn>
                </a:cxnLst>
                <a:rect l="0" t="0" r="r" b="b"/>
                <a:pathLst>
                  <a:path w="412" h="773">
                    <a:moveTo>
                      <a:pt x="411" y="772"/>
                    </a:moveTo>
                    <a:lnTo>
                      <a:pt x="411" y="637"/>
                    </a:lnTo>
                    <a:lnTo>
                      <a:pt x="127" y="75"/>
                    </a:lnTo>
                    <a:lnTo>
                      <a:pt x="0" y="0"/>
                    </a:lnTo>
                    <a:lnTo>
                      <a:pt x="411" y="772"/>
                    </a:lnTo>
                  </a:path>
                </a:pathLst>
              </a:custGeom>
              <a:solidFill>
                <a:srgbClr val="002010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6201" name="Freeform 9"/>
              <p:cNvSpPr>
                <a:spLocks/>
              </p:cNvSpPr>
              <p:nvPr/>
            </p:nvSpPr>
            <p:spPr bwMode="auto">
              <a:xfrm>
                <a:off x="152" y="236"/>
                <a:ext cx="823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7" y="76"/>
                  </a:cxn>
                  <a:cxn ang="0">
                    <a:pos x="712" y="76"/>
                  </a:cxn>
                  <a:cxn ang="0">
                    <a:pos x="822" y="0"/>
                  </a:cxn>
                  <a:cxn ang="0">
                    <a:pos x="0" y="0"/>
                  </a:cxn>
                </a:cxnLst>
                <a:rect l="0" t="0" r="r" b="b"/>
                <a:pathLst>
                  <a:path w="823" h="77">
                    <a:moveTo>
                      <a:pt x="0" y="0"/>
                    </a:moveTo>
                    <a:lnTo>
                      <a:pt x="127" y="76"/>
                    </a:lnTo>
                    <a:lnTo>
                      <a:pt x="712" y="76"/>
                    </a:lnTo>
                    <a:lnTo>
                      <a:pt x="822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71BB96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6202" name="Freeform 10"/>
              <p:cNvSpPr>
                <a:spLocks/>
              </p:cNvSpPr>
              <p:nvPr/>
            </p:nvSpPr>
            <p:spPr bwMode="auto">
              <a:xfrm>
                <a:off x="563" y="236"/>
                <a:ext cx="412" cy="773"/>
              </a:xfrm>
              <a:custGeom>
                <a:avLst/>
                <a:gdLst/>
                <a:ahLst/>
                <a:cxnLst>
                  <a:cxn ang="0">
                    <a:pos x="0" y="772"/>
                  </a:cxn>
                  <a:cxn ang="0">
                    <a:pos x="0" y="637"/>
                  </a:cxn>
                  <a:cxn ang="0">
                    <a:pos x="283" y="75"/>
                  </a:cxn>
                  <a:cxn ang="0">
                    <a:pos x="411" y="0"/>
                  </a:cxn>
                  <a:cxn ang="0">
                    <a:pos x="0" y="772"/>
                  </a:cxn>
                </a:cxnLst>
                <a:rect l="0" t="0" r="r" b="b"/>
                <a:pathLst>
                  <a:path w="412" h="773">
                    <a:moveTo>
                      <a:pt x="0" y="772"/>
                    </a:moveTo>
                    <a:lnTo>
                      <a:pt x="0" y="637"/>
                    </a:lnTo>
                    <a:lnTo>
                      <a:pt x="283" y="75"/>
                    </a:lnTo>
                    <a:lnTo>
                      <a:pt x="411" y="0"/>
                    </a:lnTo>
                    <a:lnTo>
                      <a:pt x="0" y="772"/>
                    </a:lnTo>
                  </a:path>
                </a:pathLst>
              </a:custGeom>
              <a:solidFill>
                <a:srgbClr val="006633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36203" name="Rectangle 11"/>
            <p:cNvSpPr>
              <a:spLocks noChangeArrowheads="1"/>
            </p:cNvSpPr>
            <p:nvPr/>
          </p:nvSpPr>
          <p:spPr bwMode="auto">
            <a:xfrm>
              <a:off x="96" y="704"/>
              <a:ext cx="959" cy="10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620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228600"/>
            <a:ext cx="7086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6205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1988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6206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36207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92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36208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15E1688D-D3BB-4920-BAAE-C4511F05FBD9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buChar char="Ú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1547813" y="1773238"/>
            <a:ext cx="6337300" cy="294163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dist"/>
            <a:r>
              <a:rPr lang="ru-RU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Углерод</a:t>
            </a:r>
          </a:p>
        </p:txBody>
      </p:sp>
      <p:pic>
        <p:nvPicPr>
          <p:cNvPr id="2055" name="Picture 7" descr="j03012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3613" y="5084763"/>
            <a:ext cx="1830387" cy="1565275"/>
          </a:xfrm>
          <a:prstGeom prst="rect">
            <a:avLst/>
          </a:prstGeom>
          <a:noFill/>
        </p:spPr>
      </p:pic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2627313" y="404813"/>
            <a:ext cx="914400" cy="914400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468313" y="5373688"/>
            <a:ext cx="914400" cy="914400"/>
          </a:xfrm>
          <a:prstGeom prst="star4">
            <a:avLst>
              <a:gd name="adj" fmla="val 12500"/>
            </a:avLst>
          </a:prstGeom>
          <a:solidFill>
            <a:srgbClr val="FF33CC"/>
          </a:solidFill>
          <a:ln w="9525">
            <a:solidFill>
              <a:srgbClr val="FF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7885113" y="908050"/>
            <a:ext cx="914400" cy="914400"/>
          </a:xfrm>
          <a:prstGeom prst="star4">
            <a:avLst>
              <a:gd name="adj" fmla="val 125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>
              <a:latin typeface="Times New Roman" pitchFamily="18" charset="0"/>
            </a:endParaRP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4787900" y="5516563"/>
            <a:ext cx="914400" cy="914400"/>
          </a:xfrm>
          <a:prstGeom prst="star4">
            <a:avLst>
              <a:gd name="adj" fmla="val 12500"/>
            </a:avLst>
          </a:prstGeom>
          <a:solidFill>
            <a:srgbClr val="FFFF66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animBg="1"/>
      <p:bldP spid="2056" grpId="0" animBg="1"/>
      <p:bldP spid="2057" grpId="0" animBg="1"/>
      <p:bldP spid="2058" grpId="0" animBg="1"/>
      <p:bldP spid="205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60350"/>
            <a:ext cx="8564563" cy="6337300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1. Взаимодействие с металлами:</a:t>
            </a:r>
            <a:endParaRPr lang="en-US" sz="3600" b="1">
              <a:solidFill>
                <a:srgbClr val="00FF00"/>
              </a:solidFill>
              <a:latin typeface="Tahoma" pitchFamily="34" charset="0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en-US" b="1">
                <a:latin typeface="Tahoma" pitchFamily="34" charset="0"/>
              </a:rPr>
              <a:t>                       </a:t>
            </a:r>
            <a:r>
              <a:rPr lang="en-US" sz="2000" b="1">
                <a:solidFill>
                  <a:srgbClr val="FFFF66"/>
                </a:solidFill>
                <a:latin typeface="Tahoma" pitchFamily="34" charset="0"/>
              </a:rPr>
              <a:t>0             0          +3    -4</a:t>
            </a:r>
            <a:endParaRPr lang="ru-RU" sz="2000" b="1">
              <a:solidFill>
                <a:srgbClr val="FFFF66"/>
              </a:solidFill>
              <a:latin typeface="Tahoma" pitchFamily="34" charset="0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ru-RU" b="1">
                <a:solidFill>
                  <a:srgbClr val="FFFF66"/>
                </a:solidFill>
                <a:latin typeface="Tahoma" pitchFamily="34" charset="0"/>
              </a:rPr>
              <a:t>     </a:t>
            </a:r>
            <a:r>
              <a:rPr lang="en-US" b="1">
                <a:solidFill>
                  <a:srgbClr val="FFFF66"/>
                </a:solidFill>
                <a:latin typeface="Tahoma" pitchFamily="34" charset="0"/>
              </a:rPr>
              <a:t>             4Al +  3C =  Al</a:t>
            </a:r>
            <a:r>
              <a:rPr lang="en-US" sz="2000" b="1">
                <a:solidFill>
                  <a:srgbClr val="FFFF66"/>
                </a:solidFill>
                <a:latin typeface="Tahoma" pitchFamily="34" charset="0"/>
              </a:rPr>
              <a:t>4</a:t>
            </a:r>
            <a:r>
              <a:rPr lang="en-US" b="1">
                <a:solidFill>
                  <a:srgbClr val="FFFF66"/>
                </a:solidFill>
                <a:latin typeface="Tahoma" pitchFamily="34" charset="0"/>
              </a:rPr>
              <a:t>C</a:t>
            </a:r>
            <a:r>
              <a:rPr lang="en-US" sz="2000" b="1">
                <a:solidFill>
                  <a:srgbClr val="FFFF66"/>
                </a:solidFill>
                <a:latin typeface="Tahoma" pitchFamily="34" charset="0"/>
              </a:rPr>
              <a:t>3</a:t>
            </a:r>
            <a:r>
              <a:rPr lang="ru-RU" sz="2000" b="1">
                <a:solidFill>
                  <a:srgbClr val="FFFF66"/>
                </a:solidFill>
                <a:latin typeface="Tahoma" pitchFamily="34" charset="0"/>
              </a:rPr>
              <a:t> </a:t>
            </a:r>
            <a:endParaRPr lang="ru-RU" sz="1600" b="1">
              <a:solidFill>
                <a:srgbClr val="FFFF66"/>
              </a:solidFill>
              <a:latin typeface="Tahoma" pitchFamily="34" charset="0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ru-RU" sz="1600" b="1">
                <a:solidFill>
                  <a:srgbClr val="FFFF66"/>
                </a:solidFill>
                <a:latin typeface="Tahoma" pitchFamily="34" charset="0"/>
              </a:rPr>
              <a:t>                                                                </a:t>
            </a:r>
            <a:r>
              <a:rPr lang="ru-RU" sz="2000" b="1">
                <a:solidFill>
                  <a:srgbClr val="FFFF66"/>
                </a:solidFill>
                <a:latin typeface="Tahoma" pitchFamily="34" charset="0"/>
              </a:rPr>
              <a:t>КАРБИД АЛЮМИНИЯ</a:t>
            </a:r>
          </a:p>
          <a:p>
            <a:pPr marL="609600" indent="-609600">
              <a:buFont typeface="Wingdings" pitchFamily="2" charset="2"/>
              <a:buNone/>
            </a:pPr>
            <a:endParaRPr lang="ru-RU" sz="2000" b="1">
              <a:solidFill>
                <a:srgbClr val="FFFF66"/>
              </a:solidFill>
              <a:latin typeface="Tahoma" pitchFamily="34" charset="0"/>
            </a:endParaRPr>
          </a:p>
          <a:p>
            <a:pPr marL="609600" indent="-609600">
              <a:buFont typeface="Wingdings" pitchFamily="2" charset="2"/>
              <a:buNone/>
            </a:pPr>
            <a:endParaRPr lang="ru-RU" sz="2000" b="1">
              <a:solidFill>
                <a:srgbClr val="FFFF66"/>
              </a:solidFill>
              <a:latin typeface="Tahoma" pitchFamily="34" charset="0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2. Взаимодействие с водородом:</a:t>
            </a:r>
          </a:p>
          <a:p>
            <a:pPr marL="609600" indent="-609600">
              <a:buFont typeface="Wingdings" pitchFamily="2" charset="2"/>
              <a:buNone/>
            </a:pPr>
            <a:r>
              <a:rPr lang="ru-RU" sz="3600" b="1">
                <a:latin typeface="Tahoma" pitchFamily="34" charset="0"/>
              </a:rPr>
              <a:t>                   </a:t>
            </a:r>
            <a:r>
              <a:rPr lang="ru-RU" sz="2000" b="1">
                <a:solidFill>
                  <a:srgbClr val="FFFF66"/>
                </a:solidFill>
                <a:latin typeface="Tahoma" pitchFamily="34" charset="0"/>
              </a:rPr>
              <a:t>0              0         -4   +</a:t>
            </a:r>
          </a:p>
          <a:p>
            <a:pPr marL="609600" indent="-609600">
              <a:buFont typeface="Wingdings" pitchFamily="2" charset="2"/>
              <a:buNone/>
            </a:pPr>
            <a:r>
              <a:rPr lang="ru-RU" sz="3600" b="1">
                <a:solidFill>
                  <a:srgbClr val="FFFF66"/>
                </a:solidFill>
                <a:latin typeface="Tahoma" pitchFamily="34" charset="0"/>
              </a:rPr>
              <a:t>                </a:t>
            </a:r>
            <a:r>
              <a:rPr lang="en-US" sz="3600" b="1">
                <a:solidFill>
                  <a:srgbClr val="FFFF66"/>
                </a:solidFill>
                <a:latin typeface="Tahoma" pitchFamily="34" charset="0"/>
              </a:rPr>
              <a:t>2H</a:t>
            </a:r>
            <a:r>
              <a:rPr lang="en-US" sz="2000" b="1">
                <a:solidFill>
                  <a:srgbClr val="FFFF66"/>
                </a:solidFill>
                <a:latin typeface="Tahoma" pitchFamily="34" charset="0"/>
              </a:rPr>
              <a:t>2</a:t>
            </a:r>
            <a:r>
              <a:rPr lang="en-US" sz="3600" b="1">
                <a:solidFill>
                  <a:srgbClr val="FFFF66"/>
                </a:solidFill>
                <a:latin typeface="Tahoma" pitchFamily="34" charset="0"/>
              </a:rPr>
              <a:t> + C = CH</a:t>
            </a:r>
            <a:r>
              <a:rPr lang="en-US" sz="2000" b="1">
                <a:solidFill>
                  <a:srgbClr val="FFFF66"/>
                </a:solidFill>
                <a:latin typeface="Tahoma" pitchFamily="34" charset="0"/>
              </a:rPr>
              <a:t>4</a:t>
            </a:r>
            <a:endParaRPr lang="ru-RU" sz="2000" b="1">
              <a:solidFill>
                <a:srgbClr val="FFFF66"/>
              </a:solidFill>
              <a:latin typeface="Tahoma" pitchFamily="34" charset="0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ru-RU" sz="2000" b="1">
                <a:solidFill>
                  <a:srgbClr val="FFFF66"/>
                </a:solidFill>
                <a:latin typeface="Tahoma" pitchFamily="34" charset="0"/>
              </a:rPr>
              <a:t>                                                            МЕТАН</a:t>
            </a:r>
            <a:endParaRPr lang="en-US" sz="2000" b="1">
              <a:solidFill>
                <a:srgbClr val="FFFF66"/>
              </a:solidFill>
              <a:latin typeface="Tahoma" pitchFamily="34" charset="0"/>
            </a:endParaRPr>
          </a:p>
          <a:p>
            <a:pPr marL="609600" indent="-609600">
              <a:buFont typeface="Wingdings" pitchFamily="2" charset="2"/>
              <a:buNone/>
            </a:pPr>
            <a:endParaRPr lang="ru-RU" sz="2000" b="1">
              <a:solidFill>
                <a:srgbClr val="FFFF66"/>
              </a:solidFill>
              <a:latin typeface="Tahoma" pitchFamily="34" charset="0"/>
            </a:endParaRPr>
          </a:p>
        </p:txBody>
      </p:sp>
      <p:pic>
        <p:nvPicPr>
          <p:cNvPr id="98308" name="Picture 4" descr="j03012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3613" y="5084763"/>
            <a:ext cx="1830387" cy="1565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8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8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83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302625" cy="65976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3. Взаимодействие с кислородом:</a:t>
            </a:r>
          </a:p>
          <a:p>
            <a:pPr>
              <a:buFont typeface="Wingdings" pitchFamily="2" charset="2"/>
              <a:buNone/>
            </a:pPr>
            <a:r>
              <a:rPr lang="en-US" sz="3600" b="1">
                <a:latin typeface="Tahoma" pitchFamily="34" charset="0"/>
              </a:rPr>
              <a:t>                  </a:t>
            </a:r>
            <a:r>
              <a:rPr lang="en-US" sz="2000" b="1">
                <a:solidFill>
                  <a:srgbClr val="FFFF66"/>
                </a:solidFill>
                <a:latin typeface="Tahoma" pitchFamily="34" charset="0"/>
              </a:rPr>
              <a:t>0           0          +4  -2</a:t>
            </a:r>
            <a:endParaRPr lang="ru-RU" sz="2000" b="1">
              <a:solidFill>
                <a:srgbClr val="FFFF66"/>
              </a:solidFill>
              <a:latin typeface="Tahoma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ru-RU" sz="3600" b="1">
                <a:solidFill>
                  <a:srgbClr val="FFFF66"/>
                </a:solidFill>
                <a:latin typeface="Tahoma" pitchFamily="34" charset="0"/>
              </a:rPr>
              <a:t>        </a:t>
            </a:r>
            <a:r>
              <a:rPr lang="en-US" sz="3600" b="1">
                <a:solidFill>
                  <a:srgbClr val="FFFF66"/>
                </a:solidFill>
                <a:latin typeface="Tahoma" pitchFamily="34" charset="0"/>
              </a:rPr>
              <a:t>         C + O</a:t>
            </a:r>
            <a:r>
              <a:rPr lang="en-US" sz="2000" b="1">
                <a:solidFill>
                  <a:srgbClr val="FFFF66"/>
                </a:solidFill>
                <a:latin typeface="Tahoma" pitchFamily="34" charset="0"/>
              </a:rPr>
              <a:t>2</a:t>
            </a:r>
            <a:r>
              <a:rPr lang="en-US" sz="3600" b="1">
                <a:solidFill>
                  <a:srgbClr val="FFFF66"/>
                </a:solidFill>
                <a:latin typeface="Tahoma" pitchFamily="34" charset="0"/>
              </a:rPr>
              <a:t> = CO</a:t>
            </a:r>
            <a:r>
              <a:rPr lang="en-US" sz="2000" b="1">
                <a:solidFill>
                  <a:srgbClr val="FFFF66"/>
                </a:solidFill>
                <a:latin typeface="Tahoma" pitchFamily="34" charset="0"/>
              </a:rPr>
              <a:t>2</a:t>
            </a:r>
          </a:p>
          <a:p>
            <a:pPr>
              <a:buFont typeface="Wingdings" pitchFamily="2" charset="2"/>
              <a:buNone/>
            </a:pPr>
            <a:r>
              <a:rPr lang="en-US" sz="2000" b="1">
                <a:solidFill>
                  <a:srgbClr val="FFFF66"/>
                </a:solidFill>
                <a:latin typeface="Tahoma" pitchFamily="34" charset="0"/>
              </a:rPr>
              <a:t>                                                    </a:t>
            </a:r>
            <a:r>
              <a:rPr lang="ru-RU" sz="2000" b="1">
                <a:solidFill>
                  <a:srgbClr val="FFFF66"/>
                </a:solidFill>
                <a:latin typeface="Tahoma" pitchFamily="34" charset="0"/>
              </a:rPr>
              <a:t>углекислый газ</a:t>
            </a:r>
          </a:p>
          <a:p>
            <a:pPr>
              <a:buFont typeface="Wingdings" pitchFamily="2" charset="2"/>
              <a:buNone/>
            </a:pPr>
            <a:endParaRPr lang="en-US" sz="2000" b="1">
              <a:solidFill>
                <a:srgbClr val="FFFF66"/>
              </a:solidFill>
              <a:latin typeface="Tahoma" pitchFamily="34" charset="0"/>
            </a:endParaRPr>
          </a:p>
          <a:p>
            <a:pPr>
              <a:buFont typeface="Wingdings" pitchFamily="2" charset="2"/>
              <a:buNone/>
            </a:pPr>
            <a:endParaRPr lang="ru-RU" sz="2000" b="1">
              <a:solidFill>
                <a:srgbClr val="FFFF66"/>
              </a:solidFill>
              <a:latin typeface="Tahoma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4. Взаимодействие с сильнейшими окислителями:</a:t>
            </a:r>
          </a:p>
          <a:p>
            <a:pPr>
              <a:buFont typeface="Wingdings" pitchFamily="2" charset="2"/>
              <a:buNone/>
            </a:pPr>
            <a:r>
              <a:rPr lang="ru-RU" sz="3600" b="1">
                <a:latin typeface="Tahoma" pitchFamily="34" charset="0"/>
              </a:rPr>
              <a:t> </a:t>
            </a:r>
            <a:r>
              <a:rPr lang="en-US" sz="3600" b="1">
                <a:latin typeface="Tahoma" pitchFamily="34" charset="0"/>
              </a:rPr>
              <a:t>                 </a:t>
            </a:r>
            <a:r>
              <a:rPr lang="en-US" sz="2000" b="1">
                <a:solidFill>
                  <a:srgbClr val="FFFF66"/>
                </a:solidFill>
                <a:latin typeface="Tahoma" pitchFamily="34" charset="0"/>
              </a:rPr>
              <a:t>0              0          +4 -</a:t>
            </a:r>
            <a:endParaRPr lang="ru-RU" sz="2000" b="1">
              <a:solidFill>
                <a:srgbClr val="FFFF66"/>
              </a:solidFill>
              <a:latin typeface="Tahoma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ru-RU" sz="3600" b="1">
                <a:solidFill>
                  <a:srgbClr val="FFFF66"/>
                </a:solidFill>
                <a:latin typeface="Tahoma" pitchFamily="34" charset="0"/>
              </a:rPr>
              <a:t>         </a:t>
            </a:r>
            <a:r>
              <a:rPr lang="en-US" sz="3600" b="1">
                <a:solidFill>
                  <a:srgbClr val="FFFF66"/>
                </a:solidFill>
                <a:latin typeface="Tahoma" pitchFamily="34" charset="0"/>
              </a:rPr>
              <a:t>        C + 2F</a:t>
            </a:r>
            <a:r>
              <a:rPr lang="en-US" sz="2000" b="1">
                <a:solidFill>
                  <a:srgbClr val="FFFF66"/>
                </a:solidFill>
                <a:latin typeface="Tahoma" pitchFamily="34" charset="0"/>
              </a:rPr>
              <a:t>2</a:t>
            </a:r>
            <a:r>
              <a:rPr lang="en-US" sz="3600" b="1">
                <a:solidFill>
                  <a:srgbClr val="FFFF66"/>
                </a:solidFill>
                <a:latin typeface="Tahoma" pitchFamily="34" charset="0"/>
              </a:rPr>
              <a:t> = CF</a:t>
            </a:r>
            <a:r>
              <a:rPr lang="en-US" sz="2000" b="1">
                <a:solidFill>
                  <a:srgbClr val="FFFF66"/>
                </a:solidFill>
                <a:latin typeface="Tahoma" pitchFamily="34" charset="0"/>
              </a:rPr>
              <a:t>4</a:t>
            </a:r>
          </a:p>
          <a:p>
            <a:pPr>
              <a:buFont typeface="Wingdings" pitchFamily="2" charset="2"/>
              <a:buNone/>
            </a:pPr>
            <a:endParaRPr lang="ru-RU" sz="2000" b="1">
              <a:solidFill>
                <a:srgbClr val="FFFF66"/>
              </a:solidFill>
              <a:latin typeface="Tahoma" pitchFamily="34" charset="0"/>
            </a:endParaRPr>
          </a:p>
        </p:txBody>
      </p:sp>
      <p:pic>
        <p:nvPicPr>
          <p:cNvPr id="99332" name="Picture 4" descr="j03012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3613" y="5084763"/>
            <a:ext cx="1830387" cy="1565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9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9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9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9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1988" y="549275"/>
            <a:ext cx="7772400" cy="54705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>
                <a:solidFill>
                  <a:srgbClr val="00FF00"/>
                </a:solidFill>
                <a:latin typeface="Tahoma" pitchFamily="34" charset="0"/>
              </a:rPr>
              <a:t>5. Взаимодействие с оксидами некоторых металлов:</a:t>
            </a:r>
          </a:p>
          <a:p>
            <a:pPr>
              <a:buFont typeface="Wingdings" pitchFamily="2" charset="2"/>
              <a:buNone/>
            </a:pPr>
            <a:r>
              <a:rPr lang="en-US" b="1">
                <a:solidFill>
                  <a:srgbClr val="00FF00"/>
                </a:solidFill>
                <a:latin typeface="Tahoma" pitchFamily="34" charset="0"/>
              </a:rPr>
              <a:t>                   </a:t>
            </a:r>
            <a:r>
              <a:rPr lang="en-US" sz="2000" b="1">
                <a:solidFill>
                  <a:srgbClr val="00FF00"/>
                </a:solidFill>
                <a:latin typeface="Tahoma" pitchFamily="34" charset="0"/>
              </a:rPr>
              <a:t>+2   -2          0       +4  -2           0</a:t>
            </a:r>
            <a:endParaRPr lang="ru-RU" sz="2000" b="1">
              <a:solidFill>
                <a:srgbClr val="00FF00"/>
              </a:solidFill>
              <a:latin typeface="Tahoma" pitchFamily="34" charset="0"/>
            </a:endParaRPr>
          </a:p>
          <a:p>
            <a:pPr algn="ctr">
              <a:buFont typeface="Wingdings" pitchFamily="2" charset="2"/>
              <a:buNone/>
            </a:pPr>
            <a:r>
              <a:rPr lang="en-US"/>
              <a:t>           </a:t>
            </a:r>
            <a:r>
              <a:rPr lang="en-US" b="1">
                <a:solidFill>
                  <a:srgbClr val="00FF00"/>
                </a:solidFill>
                <a:latin typeface="Tahoma" pitchFamily="34" charset="0"/>
              </a:rPr>
              <a:t>CuO + C = CO2 + Cu</a:t>
            </a:r>
            <a:endParaRPr lang="ru-RU" b="1">
              <a:solidFill>
                <a:srgbClr val="00FF00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333375"/>
            <a:ext cx="8231187" cy="626427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Аллотропия  углерода.</a:t>
            </a:r>
          </a:p>
          <a:p>
            <a:pPr algn="ctr">
              <a:buFont typeface="Wingdings" pitchFamily="2" charset="2"/>
              <a:buNone/>
            </a:pPr>
            <a:endParaRPr lang="ru-RU" sz="3600" b="1">
              <a:solidFill>
                <a:srgbClr val="00FF00"/>
              </a:solidFill>
              <a:latin typeface="Tahoma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Аллотропия </a:t>
            </a:r>
            <a:r>
              <a:rPr lang="ru-RU" sz="2800" b="1">
                <a:solidFill>
                  <a:srgbClr val="00FF00"/>
                </a:solidFill>
                <a:latin typeface="Tahoma" pitchFamily="34" charset="0"/>
              </a:rPr>
              <a:t>– </a:t>
            </a:r>
            <a:r>
              <a:rPr lang="ru-RU" sz="2800" b="1">
                <a:solidFill>
                  <a:srgbClr val="FFFF66"/>
                </a:solidFill>
                <a:latin typeface="Tahoma" pitchFamily="34" charset="0"/>
              </a:rPr>
              <a:t>явление, когда атомы одного и того же элемента образуют несколько простых веществ.</a:t>
            </a:r>
          </a:p>
          <a:p>
            <a:pPr>
              <a:buFont typeface="Wingdings" pitchFamily="2" charset="2"/>
              <a:buNone/>
            </a:pPr>
            <a:endParaRPr lang="ru-RU" sz="2800" b="1">
              <a:solidFill>
                <a:srgbClr val="FFFF66"/>
              </a:solidFill>
              <a:latin typeface="Tahoma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Причины аллотропии –</a:t>
            </a:r>
            <a:r>
              <a:rPr lang="ru-RU" sz="2800" b="1">
                <a:solidFill>
                  <a:srgbClr val="FFFF66"/>
                </a:solidFill>
                <a:latin typeface="Tahoma" pitchFamily="34" charset="0"/>
              </a:rPr>
              <a:t> различное строение кристаллических решеток.</a:t>
            </a:r>
          </a:p>
          <a:p>
            <a:pPr>
              <a:buFont typeface="Wingdings" pitchFamily="2" charset="2"/>
              <a:buNone/>
            </a:pPr>
            <a:endParaRPr lang="ru-RU" sz="2800" b="1">
              <a:solidFill>
                <a:srgbClr val="FFFF66"/>
              </a:solidFill>
              <a:latin typeface="Tahoma" pitchFamily="34" charset="0"/>
            </a:endParaRPr>
          </a:p>
        </p:txBody>
      </p:sp>
      <p:pic>
        <p:nvPicPr>
          <p:cNvPr id="100356" name="Picture 4" descr="j03012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3613" y="5084763"/>
            <a:ext cx="1830387" cy="1565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04" name="AutoShape 28"/>
          <p:cNvSpPr>
            <a:spLocks noChangeArrowheads="1"/>
          </p:cNvSpPr>
          <p:nvPr/>
        </p:nvSpPr>
        <p:spPr bwMode="auto">
          <a:xfrm>
            <a:off x="1763713" y="836613"/>
            <a:ext cx="5616575" cy="1042987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/>
            <a:r>
              <a:rPr kumimoji="1" lang="ru-RU" sz="2000" b="1">
                <a:latin typeface="Tahoma" pitchFamily="34" charset="0"/>
              </a:rPr>
              <a:t>Аллотропные модификации углерода</a:t>
            </a:r>
          </a:p>
        </p:txBody>
      </p:sp>
      <p:sp>
        <p:nvSpPr>
          <p:cNvPr id="101405" name="AutoShape 29"/>
          <p:cNvSpPr>
            <a:spLocks noChangeArrowheads="1"/>
          </p:cNvSpPr>
          <p:nvPr/>
        </p:nvSpPr>
        <p:spPr bwMode="auto">
          <a:xfrm>
            <a:off x="1116013" y="3068638"/>
            <a:ext cx="1943100" cy="1042987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/>
            <a:r>
              <a:rPr kumimoji="1" lang="ru-RU" sz="2000" b="1">
                <a:latin typeface="Tahoma" pitchFamily="34" charset="0"/>
              </a:rPr>
              <a:t>Алмаз</a:t>
            </a:r>
          </a:p>
        </p:txBody>
      </p:sp>
      <p:sp>
        <p:nvSpPr>
          <p:cNvPr id="101408" name="AutoShape 32"/>
          <p:cNvSpPr>
            <a:spLocks noChangeArrowheads="1"/>
          </p:cNvSpPr>
          <p:nvPr/>
        </p:nvSpPr>
        <p:spPr bwMode="auto">
          <a:xfrm>
            <a:off x="3348038" y="4941888"/>
            <a:ext cx="2160587" cy="1042987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/>
            <a:r>
              <a:rPr kumimoji="1" lang="ru-RU" sz="2000" b="1">
                <a:latin typeface="Tahoma" pitchFamily="34" charset="0"/>
              </a:rPr>
              <a:t>Карбин</a:t>
            </a:r>
          </a:p>
        </p:txBody>
      </p:sp>
      <p:sp>
        <p:nvSpPr>
          <p:cNvPr id="101409" name="AutoShape 33"/>
          <p:cNvSpPr>
            <a:spLocks noChangeArrowheads="1"/>
          </p:cNvSpPr>
          <p:nvPr/>
        </p:nvSpPr>
        <p:spPr bwMode="auto">
          <a:xfrm>
            <a:off x="6084888" y="3068638"/>
            <a:ext cx="1873250" cy="1042987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/>
            <a:r>
              <a:rPr kumimoji="1" lang="ru-RU" sz="2000" b="1">
                <a:latin typeface="Tahoma" pitchFamily="34" charset="0"/>
              </a:rPr>
              <a:t>Графит</a:t>
            </a:r>
          </a:p>
        </p:txBody>
      </p:sp>
      <p:sp>
        <p:nvSpPr>
          <p:cNvPr id="101416" name="AutoShape 40"/>
          <p:cNvSpPr>
            <a:spLocks noChangeArrowheads="1"/>
          </p:cNvSpPr>
          <p:nvPr/>
        </p:nvSpPr>
        <p:spPr bwMode="auto">
          <a:xfrm>
            <a:off x="7451725" y="1844675"/>
            <a:ext cx="865188" cy="1079500"/>
          </a:xfrm>
          <a:prstGeom prst="curvedLeftArrow">
            <a:avLst>
              <a:gd name="adj1" fmla="val 24954"/>
              <a:gd name="adj2" fmla="val 49908"/>
              <a:gd name="adj3" fmla="val 33333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01417" name="AutoShape 41"/>
          <p:cNvSpPr>
            <a:spLocks noChangeArrowheads="1"/>
          </p:cNvSpPr>
          <p:nvPr/>
        </p:nvSpPr>
        <p:spPr bwMode="auto">
          <a:xfrm>
            <a:off x="611188" y="1700213"/>
            <a:ext cx="1008062" cy="1081087"/>
          </a:xfrm>
          <a:prstGeom prst="curvedRightArrow">
            <a:avLst>
              <a:gd name="adj1" fmla="val 21449"/>
              <a:gd name="adj2" fmla="val 42898"/>
              <a:gd name="adj3" fmla="val 33333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01418" name="AutoShape 42"/>
          <p:cNvSpPr>
            <a:spLocks noChangeArrowheads="1"/>
          </p:cNvSpPr>
          <p:nvPr/>
        </p:nvSpPr>
        <p:spPr bwMode="auto">
          <a:xfrm>
            <a:off x="4211638" y="2133600"/>
            <a:ext cx="504825" cy="2590800"/>
          </a:xfrm>
          <a:prstGeom prst="downArrow">
            <a:avLst>
              <a:gd name="adj1" fmla="val 50000"/>
              <a:gd name="adj2" fmla="val 128302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pic>
        <p:nvPicPr>
          <p:cNvPr id="101419" name="Picture 43" descr="j03012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3613" y="5084763"/>
            <a:ext cx="1830387" cy="1565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1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1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1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1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1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1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1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1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1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1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1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1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1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1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1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1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1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1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404" grpId="0" animBg="1"/>
      <p:bldP spid="101405" grpId="0" animBg="1"/>
      <p:bldP spid="101408" grpId="0" animBg="1"/>
      <p:bldP spid="101409" grpId="0" animBg="1"/>
      <p:bldP spid="101416" grpId="0" animBg="1"/>
      <p:bldP spid="101417" grpId="0" animBg="1"/>
      <p:bldP spid="1014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404813"/>
            <a:ext cx="7993062" cy="6264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>
                <a:solidFill>
                  <a:srgbClr val="00FF00"/>
                </a:solidFill>
                <a:latin typeface="Tahoma" pitchFamily="34" charset="0"/>
              </a:rPr>
              <a:t>Алмаз</a:t>
            </a:r>
            <a:r>
              <a:rPr lang="ru-RU" b="1">
                <a:latin typeface="Tahoma" pitchFamily="34" charset="0"/>
              </a:rPr>
              <a:t> </a:t>
            </a:r>
            <a:r>
              <a:rPr lang="ru-RU" b="1">
                <a:solidFill>
                  <a:schemeClr val="accent2"/>
                </a:solidFill>
                <a:latin typeface="Tahoma" pitchFamily="34" charset="0"/>
              </a:rPr>
              <a:t>– </a:t>
            </a:r>
            <a:r>
              <a:rPr lang="ru-RU" sz="2800" b="1">
                <a:solidFill>
                  <a:schemeClr val="accent2"/>
                </a:solidFill>
                <a:latin typeface="Tahoma" pitchFamily="34" charset="0"/>
              </a:rPr>
              <a:t>прозрачное кристаллическое вещество, самое прочное из всех природных веществ. Он служит эталоном твердости, которая по десятибалльной системе оценивается высшим баллом </a:t>
            </a:r>
            <a:r>
              <a:rPr lang="ru-RU" sz="2800" b="1">
                <a:solidFill>
                  <a:srgbClr val="FF0000"/>
                </a:solidFill>
                <a:latin typeface="Tahoma" pitchFamily="34" charset="0"/>
              </a:rPr>
              <a:t>10</a:t>
            </a:r>
            <a:r>
              <a:rPr lang="ru-RU" sz="2800" b="1">
                <a:solidFill>
                  <a:schemeClr val="accent2"/>
                </a:solidFill>
                <a:latin typeface="Tahoma" pitchFamily="34" charset="0"/>
              </a:rPr>
              <a:t>. Он </a:t>
            </a:r>
            <a:r>
              <a:rPr lang="ru-RU" sz="2800" b="1">
                <a:solidFill>
                  <a:srgbClr val="FF0000"/>
                </a:solidFill>
                <a:latin typeface="Tahoma" pitchFamily="34" charset="0"/>
              </a:rPr>
              <a:t>в 1000 раз</a:t>
            </a:r>
            <a:r>
              <a:rPr lang="ru-RU" sz="2800" b="1">
                <a:solidFill>
                  <a:schemeClr val="accent2"/>
                </a:solidFill>
                <a:latin typeface="Tahoma" pitchFamily="34" charset="0"/>
              </a:rPr>
              <a:t> тверже кварца, </a:t>
            </a:r>
            <a:r>
              <a:rPr lang="ru-RU" sz="2800" b="1">
                <a:solidFill>
                  <a:srgbClr val="FF0000"/>
                </a:solidFill>
                <a:latin typeface="Tahoma" pitchFamily="34" charset="0"/>
              </a:rPr>
              <a:t>в 150 раз</a:t>
            </a:r>
            <a:r>
              <a:rPr lang="ru-RU" sz="2800" b="1">
                <a:solidFill>
                  <a:schemeClr val="accent2"/>
                </a:solidFill>
                <a:latin typeface="Tahoma" pitchFamily="34" charset="0"/>
              </a:rPr>
              <a:t> – корунда. Такая твердость алмаза обусловлена </a:t>
            </a:r>
            <a:r>
              <a:rPr lang="ru-RU" sz="2800" b="1" u="sng">
                <a:solidFill>
                  <a:srgbClr val="00FF00"/>
                </a:solidFill>
                <a:latin typeface="Tahoma" pitchFamily="34" charset="0"/>
              </a:rPr>
              <a:t>особой структурой его атомной</a:t>
            </a:r>
            <a:r>
              <a:rPr lang="ru-RU" sz="2800" b="1">
                <a:solidFill>
                  <a:srgbClr val="00FF00"/>
                </a:solidFill>
                <a:latin typeface="Tahoma" pitchFamily="34" charset="0"/>
              </a:rPr>
              <a:t> </a:t>
            </a:r>
            <a:r>
              <a:rPr lang="ru-RU" sz="2800" b="1" u="sng">
                <a:solidFill>
                  <a:srgbClr val="00FF00"/>
                </a:solidFill>
                <a:latin typeface="Tahoma" pitchFamily="34" charset="0"/>
              </a:rPr>
              <a:t>кристаллической решетки.</a:t>
            </a:r>
            <a:r>
              <a:rPr lang="ru-RU" sz="2800" b="1">
                <a:solidFill>
                  <a:schemeClr val="accent2"/>
                </a:solidFill>
                <a:latin typeface="Tahoma" pitchFamily="34" charset="0"/>
              </a:rPr>
              <a:t> В ней каждый атом углерода окружен такими же атомами, расположенными в вершинах правильного тетраэдра.</a:t>
            </a:r>
          </a:p>
          <a:p>
            <a:pPr>
              <a:buFont typeface="Wingdings" pitchFamily="2" charset="2"/>
              <a:buNone/>
            </a:pPr>
            <a:endParaRPr lang="ru-RU" sz="2800" b="1">
              <a:solidFill>
                <a:schemeClr val="accent2"/>
              </a:solidFill>
              <a:latin typeface="Tahoma" pitchFamily="34" charset="0"/>
            </a:endParaRPr>
          </a:p>
        </p:txBody>
      </p:sp>
      <p:sp>
        <p:nvSpPr>
          <p:cNvPr id="102404" name="AutoShape 4"/>
          <p:cNvSpPr>
            <a:spLocks noChangeArrowheads="1"/>
          </p:cNvSpPr>
          <p:nvPr/>
        </p:nvSpPr>
        <p:spPr bwMode="auto">
          <a:xfrm>
            <a:off x="250825" y="981075"/>
            <a:ext cx="914400" cy="914400"/>
          </a:xfrm>
          <a:prstGeom prst="star4">
            <a:avLst>
              <a:gd name="adj" fmla="val 12500"/>
            </a:avLst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3600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102405" name="AutoShape 5"/>
          <p:cNvSpPr>
            <a:spLocks noChangeArrowheads="1"/>
          </p:cNvSpPr>
          <p:nvPr/>
        </p:nvSpPr>
        <p:spPr bwMode="auto">
          <a:xfrm>
            <a:off x="179388" y="3500438"/>
            <a:ext cx="914400" cy="914400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06" name="AutoShape 6"/>
          <p:cNvSpPr>
            <a:spLocks noChangeArrowheads="1"/>
          </p:cNvSpPr>
          <p:nvPr/>
        </p:nvSpPr>
        <p:spPr bwMode="auto">
          <a:xfrm>
            <a:off x="323850" y="5943600"/>
            <a:ext cx="914400" cy="914400"/>
          </a:xfrm>
          <a:prstGeom prst="star4">
            <a:avLst>
              <a:gd name="adj" fmla="val 125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07" name="AutoShape 7"/>
          <p:cNvSpPr>
            <a:spLocks noChangeArrowheads="1"/>
          </p:cNvSpPr>
          <p:nvPr/>
        </p:nvSpPr>
        <p:spPr bwMode="auto">
          <a:xfrm>
            <a:off x="8027988" y="5734050"/>
            <a:ext cx="914400" cy="914400"/>
          </a:xfrm>
          <a:prstGeom prst="star4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08" name="AutoShape 8"/>
          <p:cNvSpPr>
            <a:spLocks noChangeArrowheads="1"/>
          </p:cNvSpPr>
          <p:nvPr/>
        </p:nvSpPr>
        <p:spPr bwMode="auto">
          <a:xfrm>
            <a:off x="7740650" y="981075"/>
            <a:ext cx="914400" cy="914400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10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0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10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10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102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4" grpId="0" animBg="1"/>
      <p:bldP spid="102405" grpId="0" animBg="1"/>
      <p:bldP spid="102406" grpId="0" animBg="1"/>
      <p:bldP spid="102407" grpId="0" animBg="1"/>
      <p:bldP spid="10240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1988" y="333375"/>
            <a:ext cx="7772400" cy="56864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>
                <a:solidFill>
                  <a:srgbClr val="00FF00"/>
                </a:solidFill>
                <a:latin typeface="Tahoma" pitchFamily="34" charset="0"/>
              </a:rPr>
              <a:t>Кристаллическая решетка алмаза.</a:t>
            </a:r>
          </a:p>
        </p:txBody>
      </p:sp>
      <p:pic>
        <p:nvPicPr>
          <p:cNvPr id="103429" name="Picture 5" descr="j03012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3613" y="5084763"/>
            <a:ext cx="1830387" cy="1565275"/>
          </a:xfrm>
          <a:prstGeom prst="rect">
            <a:avLst/>
          </a:prstGeom>
          <a:noFill/>
        </p:spPr>
      </p:pic>
      <p:pic>
        <p:nvPicPr>
          <p:cNvPr id="103430" name="Picture 6" descr="7257_0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71738" y="1433513"/>
            <a:ext cx="4200525" cy="3990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03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61988" y="333375"/>
            <a:ext cx="8302625" cy="6264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 b="1">
                <a:solidFill>
                  <a:srgbClr val="FFFF66"/>
                </a:solidFill>
                <a:latin typeface="Tahoma" pitchFamily="34" charset="0"/>
              </a:rPr>
              <a:t>Окраска алмазов обуславливается примесями: встречается даже </a:t>
            </a:r>
            <a:r>
              <a:rPr lang="ru-RU" sz="2800" b="1">
                <a:solidFill>
                  <a:schemeClr val="bg2"/>
                </a:solidFill>
                <a:latin typeface="Tahoma" pitchFamily="34" charset="0"/>
              </a:rPr>
              <a:t>черный </a:t>
            </a:r>
            <a:r>
              <a:rPr lang="ru-RU" sz="2800" b="1">
                <a:solidFill>
                  <a:srgbClr val="FFFF66"/>
                </a:solidFill>
                <a:latin typeface="Tahoma" pitchFamily="34" charset="0"/>
              </a:rPr>
              <a:t>алмаз. Алмазы красивой </a:t>
            </a:r>
            <a:r>
              <a:rPr lang="ru-RU" sz="2800" b="1">
                <a:solidFill>
                  <a:srgbClr val="0000FF"/>
                </a:solidFill>
                <a:latin typeface="Tahoma" pitchFamily="34" charset="0"/>
              </a:rPr>
              <a:t>синей</a:t>
            </a:r>
            <a:r>
              <a:rPr lang="ru-RU" sz="2800" b="1">
                <a:solidFill>
                  <a:srgbClr val="FFFF66"/>
                </a:solidFill>
                <a:latin typeface="Tahoma" pitchFamily="34" charset="0"/>
              </a:rPr>
              <a:t>, </a:t>
            </a:r>
            <a:r>
              <a:rPr lang="ru-RU" sz="2800" b="1">
                <a:solidFill>
                  <a:srgbClr val="00FF00"/>
                </a:solidFill>
                <a:latin typeface="Tahoma" pitchFamily="34" charset="0"/>
              </a:rPr>
              <a:t>зеленой</a:t>
            </a:r>
            <a:r>
              <a:rPr lang="ru-RU" sz="2800" b="1">
                <a:solidFill>
                  <a:srgbClr val="FFFF66"/>
                </a:solidFill>
                <a:latin typeface="Tahoma" pitchFamily="34" charset="0"/>
              </a:rPr>
              <a:t> и </a:t>
            </a:r>
            <a:r>
              <a:rPr lang="ru-RU" sz="2800" b="1">
                <a:solidFill>
                  <a:srgbClr val="FF0000"/>
                </a:solidFill>
                <a:latin typeface="Tahoma" pitchFamily="34" charset="0"/>
              </a:rPr>
              <a:t>красноватой </a:t>
            </a:r>
            <a:r>
              <a:rPr lang="ru-RU" sz="2800" b="1">
                <a:solidFill>
                  <a:srgbClr val="FFFF66"/>
                </a:solidFill>
                <a:latin typeface="Tahoma" pitchFamily="34" charset="0"/>
              </a:rPr>
              <a:t>окраски весьма редки, имеют очень сильный блеск благодаря высокой светопреломляющей и светоотражающей способности. Они  ценятся очень высоко. Массу алмазов измеряют в каратах, 1 карат соответствует 0,2 г. Ограненные прозрачные алмазы называются </a:t>
            </a:r>
            <a:r>
              <a:rPr lang="ru-RU" sz="2800" b="1">
                <a:solidFill>
                  <a:srgbClr val="00FF00"/>
                </a:solidFill>
                <a:latin typeface="Tahoma" pitchFamily="34" charset="0"/>
              </a:rPr>
              <a:t>бриллиантами.</a:t>
            </a:r>
            <a:r>
              <a:rPr lang="ru-RU" sz="2800" b="1">
                <a:solidFill>
                  <a:srgbClr val="FFFF66"/>
                </a:solidFill>
                <a:latin typeface="Tahoma" pitchFamily="34" charset="0"/>
              </a:rPr>
              <a:t> Они украшают короны царей бывшей Российской империи, орден Святого Андрея Первозванного.</a:t>
            </a:r>
          </a:p>
        </p:txBody>
      </p:sp>
      <p:sp>
        <p:nvSpPr>
          <p:cNvPr id="104455" name="AutoShape 7"/>
          <p:cNvSpPr>
            <a:spLocks noChangeArrowheads="1"/>
          </p:cNvSpPr>
          <p:nvPr/>
        </p:nvSpPr>
        <p:spPr bwMode="auto">
          <a:xfrm>
            <a:off x="7956550" y="0"/>
            <a:ext cx="914400" cy="914400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4456" name="AutoShape 8"/>
          <p:cNvSpPr>
            <a:spLocks noChangeArrowheads="1"/>
          </p:cNvSpPr>
          <p:nvPr/>
        </p:nvSpPr>
        <p:spPr bwMode="auto">
          <a:xfrm>
            <a:off x="7956550" y="4005263"/>
            <a:ext cx="914400" cy="914400"/>
          </a:xfrm>
          <a:prstGeom prst="star4">
            <a:avLst>
              <a:gd name="adj" fmla="val 12500"/>
            </a:avLst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4457" name="AutoShape 9"/>
          <p:cNvSpPr>
            <a:spLocks noChangeArrowheads="1"/>
          </p:cNvSpPr>
          <p:nvPr/>
        </p:nvSpPr>
        <p:spPr bwMode="auto">
          <a:xfrm>
            <a:off x="179388" y="5445125"/>
            <a:ext cx="914400" cy="914400"/>
          </a:xfrm>
          <a:prstGeom prst="star4">
            <a:avLst>
              <a:gd name="adj" fmla="val 125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4458" name="AutoShape 10"/>
          <p:cNvSpPr>
            <a:spLocks noChangeArrowheads="1"/>
          </p:cNvSpPr>
          <p:nvPr/>
        </p:nvSpPr>
        <p:spPr bwMode="auto">
          <a:xfrm>
            <a:off x="0" y="1628775"/>
            <a:ext cx="914400" cy="914400"/>
          </a:xfrm>
          <a:prstGeom prst="star4">
            <a:avLst>
              <a:gd name="adj" fmla="val 125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44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4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4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4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5" grpId="0" animBg="1"/>
      <p:bldP spid="104456" grpId="0" animBg="1"/>
      <p:bldP spid="104457" grpId="0" animBg="1"/>
      <p:bldP spid="10445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8913"/>
            <a:ext cx="8491537" cy="64801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>
                <a:solidFill>
                  <a:srgbClr val="FFFF66"/>
                </a:solidFill>
                <a:latin typeface="Tahoma" pitchFamily="34" charset="0"/>
              </a:rPr>
              <a:t>Собрание исторических бриллиантов и изделий из них хранится в Алмазном фонде Оружейной палаты Московского Кремля и золотых кладовых Санкт-Петербургского Эрмитажа. </a:t>
            </a:r>
          </a:p>
          <a:p>
            <a:pPr>
              <a:buFont typeface="Wingdings" pitchFamily="2" charset="2"/>
              <a:buNone/>
            </a:pPr>
            <a:endParaRPr lang="ru-RU" b="1">
              <a:solidFill>
                <a:srgbClr val="FFFF66"/>
              </a:solidFill>
              <a:latin typeface="Tahoma" pitchFamily="34" charset="0"/>
            </a:endParaRPr>
          </a:p>
        </p:txBody>
      </p:sp>
      <p:pic>
        <p:nvPicPr>
          <p:cNvPr id="144388" name="Picture 4" descr="1188068262_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3500438"/>
            <a:ext cx="2303462" cy="2808287"/>
          </a:xfrm>
          <a:prstGeom prst="rect">
            <a:avLst/>
          </a:prstGeom>
          <a:noFill/>
        </p:spPr>
      </p:pic>
      <p:pic>
        <p:nvPicPr>
          <p:cNvPr id="144389" name="Picture 5" descr="1188068265_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125" y="3500438"/>
            <a:ext cx="2339975" cy="2879725"/>
          </a:xfrm>
          <a:prstGeom prst="rect">
            <a:avLst/>
          </a:prstGeom>
          <a:noFill/>
        </p:spPr>
      </p:pic>
      <p:pic>
        <p:nvPicPr>
          <p:cNvPr id="144390" name="Picture 6" descr="1188068258_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675" y="3500438"/>
            <a:ext cx="3313113" cy="28082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4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4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4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60350"/>
            <a:ext cx="8640763" cy="6408738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b="1">
                <a:latin typeface="Tahoma" pitchFamily="34" charset="0"/>
              </a:rPr>
              <a:t>  </a:t>
            </a:r>
            <a:r>
              <a:rPr lang="ru-RU" b="1">
                <a:solidFill>
                  <a:srgbClr val="00FF00"/>
                </a:solidFill>
                <a:latin typeface="Tahoma" pitchFamily="34" charset="0"/>
              </a:rPr>
              <a:t>Звезда ордена Св. Андрея Первозванного.</a:t>
            </a:r>
          </a:p>
        </p:txBody>
      </p:sp>
      <p:pic>
        <p:nvPicPr>
          <p:cNvPr id="145413" name="Picture 5" descr="орде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713" y="1484313"/>
            <a:ext cx="5761037" cy="5184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45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1988" y="549275"/>
            <a:ext cx="7772400" cy="5470525"/>
          </a:xfrm>
        </p:spPr>
        <p:txBody>
          <a:bodyPr/>
          <a:lstStyle/>
          <a:p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Цель:</a:t>
            </a:r>
            <a:r>
              <a:rPr lang="ru-RU" sz="2800" b="1">
                <a:latin typeface="Tahoma" pitchFamily="34" charset="0"/>
              </a:rPr>
              <a:t>  </a:t>
            </a:r>
            <a:r>
              <a:rPr lang="ru-RU" sz="2800" b="1">
                <a:solidFill>
                  <a:srgbClr val="FFFF66"/>
                </a:solidFill>
                <a:latin typeface="Tahoma" pitchFamily="34" charset="0"/>
              </a:rPr>
              <a:t>продолжать формирование                      представлений об аллотропии, повторить строение атома на примере углерода. Рассмотреть строение, сравнение свойств и применение алмаза и графита. Дать понятие об аморфном углероде и его сортах. Познакомить учащихся с явлением адсорбции и его практическим значением. Разобрать химические свойства углерода.</a:t>
            </a:r>
          </a:p>
        </p:txBody>
      </p:sp>
      <p:pic>
        <p:nvPicPr>
          <p:cNvPr id="5124" name="Picture 4" descr="j03012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3613" y="5084763"/>
            <a:ext cx="1830387" cy="15652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1988" y="476250"/>
            <a:ext cx="8231187" cy="604837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b="1">
                <a:solidFill>
                  <a:srgbClr val="00FF00"/>
                </a:solidFill>
                <a:latin typeface="Tahoma" pitchFamily="34" charset="0"/>
              </a:rPr>
              <a:t>Алмаз «Шах».</a:t>
            </a:r>
          </a:p>
        </p:txBody>
      </p:sp>
      <p:pic>
        <p:nvPicPr>
          <p:cNvPr id="148484" name="Picture 4" descr="1188068250_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813" y="1484313"/>
            <a:ext cx="6048375" cy="4752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1988" y="260350"/>
            <a:ext cx="7772400" cy="575945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b="1">
                <a:solidFill>
                  <a:srgbClr val="00FF00"/>
                </a:solidFill>
                <a:latin typeface="Tahoma" pitchFamily="34" charset="0"/>
              </a:rPr>
              <a:t>Большая императорская корона.</a:t>
            </a:r>
          </a:p>
        </p:txBody>
      </p:sp>
      <p:pic>
        <p:nvPicPr>
          <p:cNvPr id="150532" name="Picture 4" descr="1188068254_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341438"/>
            <a:ext cx="3600450" cy="4833937"/>
          </a:xfrm>
          <a:prstGeom prst="rect">
            <a:avLst/>
          </a:prstGeom>
          <a:noFill/>
        </p:spPr>
      </p:pic>
      <p:pic>
        <p:nvPicPr>
          <p:cNvPr id="150534" name="Picture 6" descr="1188068269_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1341438"/>
            <a:ext cx="3671888" cy="47513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0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0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1988" y="404813"/>
            <a:ext cx="7772400" cy="5614987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b="1">
                <a:solidFill>
                  <a:srgbClr val="00FF00"/>
                </a:solidFill>
                <a:latin typeface="Tahoma" pitchFamily="34" charset="0"/>
              </a:rPr>
              <a:t>Скипетр императорский.</a:t>
            </a:r>
          </a:p>
        </p:txBody>
      </p:sp>
      <p:pic>
        <p:nvPicPr>
          <p:cNvPr id="151559" name="Picture 7" descr="1188068237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1484313"/>
            <a:ext cx="7920037" cy="4968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476250"/>
            <a:ext cx="8388350" cy="63817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Графит</a:t>
            </a:r>
            <a:r>
              <a:rPr lang="ru-RU" sz="2800" b="1">
                <a:solidFill>
                  <a:srgbClr val="00FF00"/>
                </a:solidFill>
                <a:latin typeface="Tahoma" pitchFamily="34" charset="0"/>
              </a:rPr>
              <a:t> </a:t>
            </a:r>
            <a:r>
              <a:rPr lang="ru-RU" sz="2800" b="1">
                <a:solidFill>
                  <a:schemeClr val="accent2"/>
                </a:solidFill>
                <a:latin typeface="Tahoma" pitchFamily="34" charset="0"/>
              </a:rPr>
              <a:t>– темно-серое, жирное на ощупь кристаллическое вещество с металлическим блеском. В отличии от алмаза графит мягкий (оставляет след на бумаге) и непрозрачный, хорошо проводит тепло и электрический ток. Мягкость графита обусловлена слоистой структурой. В кристаллической решетке графита атомы углерода, лежащие в одной плоскости, прочно связаны в правильные шестиугольники. Связи между слоями малопрочны. Он очень тугоплавок.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404813"/>
            <a:ext cx="8208962" cy="6192837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b="1">
                <a:solidFill>
                  <a:srgbClr val="00FF00"/>
                </a:solidFill>
                <a:latin typeface="Tahoma" pitchFamily="34" charset="0"/>
              </a:rPr>
              <a:t>Кристаллическая решетка графита.</a:t>
            </a:r>
          </a:p>
        </p:txBody>
      </p:sp>
      <p:pic>
        <p:nvPicPr>
          <p:cNvPr id="116740" name="Picture 4" descr="j03012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3613" y="5084763"/>
            <a:ext cx="1830387" cy="1565275"/>
          </a:xfrm>
          <a:prstGeom prst="rect">
            <a:avLst/>
          </a:prstGeom>
          <a:noFill/>
        </p:spPr>
      </p:pic>
      <p:sp>
        <p:nvSpPr>
          <p:cNvPr id="116741" name="AutoShape 5"/>
          <p:cNvSpPr>
            <a:spLocks noChangeArrowheads="1"/>
          </p:cNvSpPr>
          <p:nvPr/>
        </p:nvSpPr>
        <p:spPr bwMode="auto">
          <a:xfrm>
            <a:off x="2916238" y="2492375"/>
            <a:ext cx="2303462" cy="914400"/>
          </a:xfrm>
          <a:prstGeom prst="hexagon">
            <a:avLst>
              <a:gd name="adj" fmla="val 62977"/>
              <a:gd name="vf" fmla="val 115470"/>
            </a:avLst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42" name="AutoShape 6"/>
          <p:cNvSpPr>
            <a:spLocks noChangeArrowheads="1"/>
          </p:cNvSpPr>
          <p:nvPr/>
        </p:nvSpPr>
        <p:spPr bwMode="auto">
          <a:xfrm>
            <a:off x="3132138" y="3716338"/>
            <a:ext cx="2303462" cy="914400"/>
          </a:xfrm>
          <a:prstGeom prst="hexagon">
            <a:avLst>
              <a:gd name="adj" fmla="val 62977"/>
              <a:gd name="vf" fmla="val 115470"/>
            </a:avLst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43" name="AutoShape 7"/>
          <p:cNvSpPr>
            <a:spLocks noChangeArrowheads="1"/>
          </p:cNvSpPr>
          <p:nvPr/>
        </p:nvSpPr>
        <p:spPr bwMode="auto">
          <a:xfrm>
            <a:off x="4643438" y="1989138"/>
            <a:ext cx="2303462" cy="914400"/>
          </a:xfrm>
          <a:prstGeom prst="hexagon">
            <a:avLst>
              <a:gd name="adj" fmla="val 62977"/>
              <a:gd name="vf" fmla="val 115470"/>
            </a:avLst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44" name="AutoShape 8"/>
          <p:cNvSpPr>
            <a:spLocks noChangeArrowheads="1"/>
          </p:cNvSpPr>
          <p:nvPr/>
        </p:nvSpPr>
        <p:spPr bwMode="auto">
          <a:xfrm>
            <a:off x="1116013" y="2060575"/>
            <a:ext cx="2303462" cy="914400"/>
          </a:xfrm>
          <a:prstGeom prst="hexagon">
            <a:avLst>
              <a:gd name="adj" fmla="val 62977"/>
              <a:gd name="vf" fmla="val 115470"/>
            </a:avLst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45" name="AutoShape 9"/>
          <p:cNvSpPr>
            <a:spLocks noChangeArrowheads="1"/>
          </p:cNvSpPr>
          <p:nvPr/>
        </p:nvSpPr>
        <p:spPr bwMode="auto">
          <a:xfrm>
            <a:off x="1403350" y="3284538"/>
            <a:ext cx="2303463" cy="914400"/>
          </a:xfrm>
          <a:prstGeom prst="hexagon">
            <a:avLst>
              <a:gd name="adj" fmla="val 62977"/>
              <a:gd name="vf" fmla="val 115470"/>
            </a:avLst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46" name="AutoShape 10"/>
          <p:cNvSpPr>
            <a:spLocks noChangeArrowheads="1"/>
          </p:cNvSpPr>
          <p:nvPr/>
        </p:nvSpPr>
        <p:spPr bwMode="auto">
          <a:xfrm>
            <a:off x="4859338" y="3284538"/>
            <a:ext cx="2303462" cy="914400"/>
          </a:xfrm>
          <a:prstGeom prst="hexagon">
            <a:avLst>
              <a:gd name="adj" fmla="val 62977"/>
              <a:gd name="vf" fmla="val 115470"/>
            </a:avLst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48" name="AutoShape 12"/>
          <p:cNvSpPr>
            <a:spLocks noChangeArrowheads="1"/>
          </p:cNvSpPr>
          <p:nvPr/>
        </p:nvSpPr>
        <p:spPr bwMode="auto">
          <a:xfrm>
            <a:off x="4716463" y="5013325"/>
            <a:ext cx="2303462" cy="914400"/>
          </a:xfrm>
          <a:prstGeom prst="hexagon">
            <a:avLst>
              <a:gd name="adj" fmla="val 62977"/>
              <a:gd name="vf" fmla="val 115470"/>
            </a:avLst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49" name="AutoShape 13"/>
          <p:cNvSpPr>
            <a:spLocks noChangeArrowheads="1"/>
          </p:cNvSpPr>
          <p:nvPr/>
        </p:nvSpPr>
        <p:spPr bwMode="auto">
          <a:xfrm>
            <a:off x="2987675" y="5445125"/>
            <a:ext cx="2303463" cy="914400"/>
          </a:xfrm>
          <a:prstGeom prst="hexagon">
            <a:avLst>
              <a:gd name="adj" fmla="val 62977"/>
              <a:gd name="vf" fmla="val 115470"/>
            </a:avLst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50" name="AutoShape 14"/>
          <p:cNvSpPr>
            <a:spLocks noChangeArrowheads="1"/>
          </p:cNvSpPr>
          <p:nvPr/>
        </p:nvSpPr>
        <p:spPr bwMode="auto">
          <a:xfrm>
            <a:off x="1258888" y="4941888"/>
            <a:ext cx="2303462" cy="914400"/>
          </a:xfrm>
          <a:prstGeom prst="hexagon">
            <a:avLst>
              <a:gd name="adj" fmla="val 62977"/>
              <a:gd name="vf" fmla="val 115470"/>
            </a:avLst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51" name="AutoShape 15"/>
          <p:cNvSpPr>
            <a:spLocks noChangeArrowheads="1"/>
          </p:cNvSpPr>
          <p:nvPr/>
        </p:nvSpPr>
        <p:spPr bwMode="auto">
          <a:xfrm>
            <a:off x="2771775" y="1557338"/>
            <a:ext cx="2303463" cy="914400"/>
          </a:xfrm>
          <a:prstGeom prst="hexagon">
            <a:avLst>
              <a:gd name="adj" fmla="val 62977"/>
              <a:gd name="vf" fmla="val 115470"/>
            </a:avLst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52" name="AutoShape 16"/>
          <p:cNvSpPr>
            <a:spLocks noChangeArrowheads="1"/>
          </p:cNvSpPr>
          <p:nvPr/>
        </p:nvSpPr>
        <p:spPr bwMode="auto">
          <a:xfrm>
            <a:off x="1476375" y="1773238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53" name="AutoShape 17"/>
          <p:cNvSpPr>
            <a:spLocks noChangeArrowheads="1"/>
          </p:cNvSpPr>
          <p:nvPr/>
        </p:nvSpPr>
        <p:spPr bwMode="auto">
          <a:xfrm>
            <a:off x="1476375" y="2708275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54" name="AutoShape 18"/>
          <p:cNvSpPr>
            <a:spLocks noChangeArrowheads="1"/>
          </p:cNvSpPr>
          <p:nvPr/>
        </p:nvSpPr>
        <p:spPr bwMode="auto">
          <a:xfrm>
            <a:off x="2627313" y="1844675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55" name="AutoShape 19"/>
          <p:cNvSpPr>
            <a:spLocks noChangeArrowheads="1"/>
          </p:cNvSpPr>
          <p:nvPr/>
        </p:nvSpPr>
        <p:spPr bwMode="auto">
          <a:xfrm>
            <a:off x="827088" y="2349500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56" name="AutoShape 20"/>
          <p:cNvSpPr>
            <a:spLocks noChangeArrowheads="1"/>
          </p:cNvSpPr>
          <p:nvPr/>
        </p:nvSpPr>
        <p:spPr bwMode="auto">
          <a:xfrm>
            <a:off x="4500563" y="3141663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57" name="AutoShape 21"/>
          <p:cNvSpPr>
            <a:spLocks noChangeArrowheads="1"/>
          </p:cNvSpPr>
          <p:nvPr/>
        </p:nvSpPr>
        <p:spPr bwMode="auto">
          <a:xfrm>
            <a:off x="5003800" y="2708275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58" name="AutoShape 22"/>
          <p:cNvSpPr>
            <a:spLocks noChangeArrowheads="1"/>
          </p:cNvSpPr>
          <p:nvPr/>
        </p:nvSpPr>
        <p:spPr bwMode="auto">
          <a:xfrm>
            <a:off x="3276600" y="2205038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59" name="AutoShape 23"/>
          <p:cNvSpPr>
            <a:spLocks noChangeArrowheads="1"/>
          </p:cNvSpPr>
          <p:nvPr/>
        </p:nvSpPr>
        <p:spPr bwMode="auto">
          <a:xfrm>
            <a:off x="4427538" y="2276475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60" name="AutoShape 24"/>
          <p:cNvSpPr>
            <a:spLocks noChangeArrowheads="1"/>
          </p:cNvSpPr>
          <p:nvPr/>
        </p:nvSpPr>
        <p:spPr bwMode="auto">
          <a:xfrm>
            <a:off x="4356100" y="1341438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61" name="AutoShape 25"/>
          <p:cNvSpPr>
            <a:spLocks noChangeArrowheads="1"/>
          </p:cNvSpPr>
          <p:nvPr/>
        </p:nvSpPr>
        <p:spPr bwMode="auto">
          <a:xfrm>
            <a:off x="3132138" y="1268413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62" name="AutoShape 26"/>
          <p:cNvSpPr>
            <a:spLocks noChangeArrowheads="1"/>
          </p:cNvSpPr>
          <p:nvPr/>
        </p:nvSpPr>
        <p:spPr bwMode="auto">
          <a:xfrm>
            <a:off x="2627313" y="2708275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63" name="AutoShape 27"/>
          <p:cNvSpPr>
            <a:spLocks noChangeArrowheads="1"/>
          </p:cNvSpPr>
          <p:nvPr/>
        </p:nvSpPr>
        <p:spPr bwMode="auto">
          <a:xfrm>
            <a:off x="6156325" y="1844675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64" name="AutoShape 28"/>
          <p:cNvSpPr>
            <a:spLocks noChangeArrowheads="1"/>
          </p:cNvSpPr>
          <p:nvPr/>
        </p:nvSpPr>
        <p:spPr bwMode="auto">
          <a:xfrm>
            <a:off x="4932363" y="1700213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66" name="AutoShape 30"/>
          <p:cNvSpPr>
            <a:spLocks noChangeArrowheads="1"/>
          </p:cNvSpPr>
          <p:nvPr/>
        </p:nvSpPr>
        <p:spPr bwMode="auto">
          <a:xfrm>
            <a:off x="6732588" y="2205038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67" name="AutoShape 31"/>
          <p:cNvSpPr>
            <a:spLocks noChangeArrowheads="1"/>
          </p:cNvSpPr>
          <p:nvPr/>
        </p:nvSpPr>
        <p:spPr bwMode="auto">
          <a:xfrm>
            <a:off x="6300788" y="3141663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69" name="AutoShape 33"/>
          <p:cNvSpPr>
            <a:spLocks noChangeArrowheads="1"/>
          </p:cNvSpPr>
          <p:nvPr/>
        </p:nvSpPr>
        <p:spPr bwMode="auto">
          <a:xfrm>
            <a:off x="5219700" y="3933825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70" name="AutoShape 34"/>
          <p:cNvSpPr>
            <a:spLocks noChangeArrowheads="1"/>
          </p:cNvSpPr>
          <p:nvPr/>
        </p:nvSpPr>
        <p:spPr bwMode="auto">
          <a:xfrm>
            <a:off x="6300788" y="3933825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71" name="AutoShape 35"/>
          <p:cNvSpPr>
            <a:spLocks noChangeArrowheads="1"/>
          </p:cNvSpPr>
          <p:nvPr/>
        </p:nvSpPr>
        <p:spPr bwMode="auto">
          <a:xfrm>
            <a:off x="6877050" y="3500438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72" name="AutoShape 36"/>
          <p:cNvSpPr>
            <a:spLocks noChangeArrowheads="1"/>
          </p:cNvSpPr>
          <p:nvPr/>
        </p:nvSpPr>
        <p:spPr bwMode="auto">
          <a:xfrm>
            <a:off x="6156325" y="2708275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74" name="AutoShape 38"/>
          <p:cNvSpPr>
            <a:spLocks noChangeArrowheads="1"/>
          </p:cNvSpPr>
          <p:nvPr/>
        </p:nvSpPr>
        <p:spPr bwMode="auto">
          <a:xfrm>
            <a:off x="1187450" y="3500438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75" name="AutoShape 39"/>
          <p:cNvSpPr>
            <a:spLocks noChangeArrowheads="1"/>
          </p:cNvSpPr>
          <p:nvPr/>
        </p:nvSpPr>
        <p:spPr bwMode="auto">
          <a:xfrm>
            <a:off x="1763713" y="3933825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rgbClr val="3366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76" name="AutoShape 40"/>
          <p:cNvSpPr>
            <a:spLocks noChangeArrowheads="1"/>
          </p:cNvSpPr>
          <p:nvPr/>
        </p:nvSpPr>
        <p:spPr bwMode="auto">
          <a:xfrm>
            <a:off x="2843213" y="4076700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77" name="AutoShape 41"/>
          <p:cNvSpPr>
            <a:spLocks noChangeArrowheads="1"/>
          </p:cNvSpPr>
          <p:nvPr/>
        </p:nvSpPr>
        <p:spPr bwMode="auto">
          <a:xfrm>
            <a:off x="3492500" y="4437063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rgbClr val="3366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78" name="AutoShape 42"/>
          <p:cNvSpPr>
            <a:spLocks noChangeArrowheads="1"/>
          </p:cNvSpPr>
          <p:nvPr/>
        </p:nvSpPr>
        <p:spPr bwMode="auto">
          <a:xfrm>
            <a:off x="5292725" y="3068638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79" name="AutoShape 43"/>
          <p:cNvSpPr>
            <a:spLocks noChangeArrowheads="1"/>
          </p:cNvSpPr>
          <p:nvPr/>
        </p:nvSpPr>
        <p:spPr bwMode="auto">
          <a:xfrm>
            <a:off x="4643438" y="4508500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80" name="AutoShape 44"/>
          <p:cNvSpPr>
            <a:spLocks noChangeArrowheads="1"/>
          </p:cNvSpPr>
          <p:nvPr/>
        </p:nvSpPr>
        <p:spPr bwMode="auto">
          <a:xfrm>
            <a:off x="1619250" y="4652963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81" name="AutoShape 45"/>
          <p:cNvSpPr>
            <a:spLocks noChangeArrowheads="1"/>
          </p:cNvSpPr>
          <p:nvPr/>
        </p:nvSpPr>
        <p:spPr bwMode="auto">
          <a:xfrm>
            <a:off x="3492500" y="3141663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83" name="AutoShape 47"/>
          <p:cNvSpPr>
            <a:spLocks noChangeArrowheads="1"/>
          </p:cNvSpPr>
          <p:nvPr/>
        </p:nvSpPr>
        <p:spPr bwMode="auto">
          <a:xfrm>
            <a:off x="6156325" y="5805488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84" name="AutoShape 48"/>
          <p:cNvSpPr>
            <a:spLocks noChangeArrowheads="1"/>
          </p:cNvSpPr>
          <p:nvPr/>
        </p:nvSpPr>
        <p:spPr bwMode="auto">
          <a:xfrm>
            <a:off x="5003800" y="5734050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85" name="AutoShape 49"/>
          <p:cNvSpPr>
            <a:spLocks noChangeArrowheads="1"/>
          </p:cNvSpPr>
          <p:nvPr/>
        </p:nvSpPr>
        <p:spPr bwMode="auto">
          <a:xfrm>
            <a:off x="5076825" y="4868863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86" name="AutoShape 50"/>
          <p:cNvSpPr>
            <a:spLocks noChangeArrowheads="1"/>
          </p:cNvSpPr>
          <p:nvPr/>
        </p:nvSpPr>
        <p:spPr bwMode="auto">
          <a:xfrm>
            <a:off x="6804025" y="5300663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87" name="AutoShape 51"/>
          <p:cNvSpPr>
            <a:spLocks noChangeArrowheads="1"/>
          </p:cNvSpPr>
          <p:nvPr/>
        </p:nvSpPr>
        <p:spPr bwMode="auto">
          <a:xfrm>
            <a:off x="6227763" y="4797425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88" name="AutoShape 52"/>
          <p:cNvSpPr>
            <a:spLocks noChangeArrowheads="1"/>
          </p:cNvSpPr>
          <p:nvPr/>
        </p:nvSpPr>
        <p:spPr bwMode="auto">
          <a:xfrm>
            <a:off x="2771775" y="4724400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89" name="AutoShape 53"/>
          <p:cNvSpPr>
            <a:spLocks noChangeArrowheads="1"/>
          </p:cNvSpPr>
          <p:nvPr/>
        </p:nvSpPr>
        <p:spPr bwMode="auto">
          <a:xfrm>
            <a:off x="2627313" y="5734050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90" name="AutoShape 54"/>
          <p:cNvSpPr>
            <a:spLocks noChangeArrowheads="1"/>
          </p:cNvSpPr>
          <p:nvPr/>
        </p:nvSpPr>
        <p:spPr bwMode="auto">
          <a:xfrm>
            <a:off x="3276600" y="5229225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91" name="AutoShape 55"/>
          <p:cNvSpPr>
            <a:spLocks noChangeArrowheads="1"/>
          </p:cNvSpPr>
          <p:nvPr/>
        </p:nvSpPr>
        <p:spPr bwMode="auto">
          <a:xfrm>
            <a:off x="3276600" y="6165850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92" name="AutoShape 56"/>
          <p:cNvSpPr>
            <a:spLocks noChangeArrowheads="1"/>
          </p:cNvSpPr>
          <p:nvPr/>
        </p:nvSpPr>
        <p:spPr bwMode="auto">
          <a:xfrm>
            <a:off x="4427538" y="6165850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93" name="AutoShape 57"/>
          <p:cNvSpPr>
            <a:spLocks noChangeArrowheads="1"/>
          </p:cNvSpPr>
          <p:nvPr/>
        </p:nvSpPr>
        <p:spPr bwMode="auto">
          <a:xfrm>
            <a:off x="4427538" y="5157788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95" name="AutoShape 59"/>
          <p:cNvSpPr>
            <a:spLocks noChangeArrowheads="1"/>
          </p:cNvSpPr>
          <p:nvPr/>
        </p:nvSpPr>
        <p:spPr bwMode="auto">
          <a:xfrm>
            <a:off x="1042988" y="5157788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796" name="AutoShape 60"/>
          <p:cNvSpPr>
            <a:spLocks noChangeArrowheads="1"/>
          </p:cNvSpPr>
          <p:nvPr/>
        </p:nvSpPr>
        <p:spPr bwMode="auto">
          <a:xfrm>
            <a:off x="1547813" y="5734050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803" name="Line 67"/>
          <p:cNvSpPr>
            <a:spLocks noChangeShapeType="1"/>
          </p:cNvSpPr>
          <p:nvPr/>
        </p:nvSpPr>
        <p:spPr bwMode="auto">
          <a:xfrm>
            <a:off x="2916238" y="3141663"/>
            <a:ext cx="0" cy="10080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6804" name="Line 68"/>
          <p:cNvSpPr>
            <a:spLocks noChangeShapeType="1"/>
          </p:cNvSpPr>
          <p:nvPr/>
        </p:nvSpPr>
        <p:spPr bwMode="auto">
          <a:xfrm>
            <a:off x="1908175" y="2924175"/>
            <a:ext cx="0" cy="1152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6806" name="Line 70"/>
          <p:cNvSpPr>
            <a:spLocks noChangeShapeType="1"/>
          </p:cNvSpPr>
          <p:nvPr/>
        </p:nvSpPr>
        <p:spPr bwMode="auto">
          <a:xfrm>
            <a:off x="1258888" y="2636838"/>
            <a:ext cx="0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6809" name="Line 73"/>
          <p:cNvSpPr>
            <a:spLocks noChangeShapeType="1"/>
          </p:cNvSpPr>
          <p:nvPr/>
        </p:nvSpPr>
        <p:spPr bwMode="auto">
          <a:xfrm>
            <a:off x="6516688" y="3141663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6810" name="Line 74"/>
          <p:cNvSpPr>
            <a:spLocks noChangeShapeType="1"/>
          </p:cNvSpPr>
          <p:nvPr/>
        </p:nvSpPr>
        <p:spPr bwMode="auto">
          <a:xfrm>
            <a:off x="7019925" y="2636838"/>
            <a:ext cx="0" cy="10080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6813" name="Line 77"/>
          <p:cNvSpPr>
            <a:spLocks noChangeShapeType="1"/>
          </p:cNvSpPr>
          <p:nvPr/>
        </p:nvSpPr>
        <p:spPr bwMode="auto">
          <a:xfrm>
            <a:off x="1331913" y="3933825"/>
            <a:ext cx="0" cy="1150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6815" name="Line 79"/>
          <p:cNvSpPr>
            <a:spLocks noChangeShapeType="1"/>
          </p:cNvSpPr>
          <p:nvPr/>
        </p:nvSpPr>
        <p:spPr bwMode="auto">
          <a:xfrm>
            <a:off x="1908175" y="4365625"/>
            <a:ext cx="0" cy="14398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6816" name="Line 80"/>
          <p:cNvSpPr>
            <a:spLocks noChangeShapeType="1"/>
          </p:cNvSpPr>
          <p:nvPr/>
        </p:nvSpPr>
        <p:spPr bwMode="auto">
          <a:xfrm>
            <a:off x="2916238" y="4437063"/>
            <a:ext cx="0" cy="12969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6817" name="Line 81"/>
          <p:cNvSpPr>
            <a:spLocks noChangeShapeType="1"/>
          </p:cNvSpPr>
          <p:nvPr/>
        </p:nvSpPr>
        <p:spPr bwMode="auto">
          <a:xfrm>
            <a:off x="3563938" y="4797425"/>
            <a:ext cx="0" cy="1368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6818" name="Line 82"/>
          <p:cNvSpPr>
            <a:spLocks noChangeShapeType="1"/>
          </p:cNvSpPr>
          <p:nvPr/>
        </p:nvSpPr>
        <p:spPr bwMode="auto">
          <a:xfrm>
            <a:off x="4787900" y="4941888"/>
            <a:ext cx="0" cy="12239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6819" name="Line 83"/>
          <p:cNvSpPr>
            <a:spLocks noChangeShapeType="1"/>
          </p:cNvSpPr>
          <p:nvPr/>
        </p:nvSpPr>
        <p:spPr bwMode="auto">
          <a:xfrm>
            <a:off x="5292725" y="4365625"/>
            <a:ext cx="0" cy="1511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6820" name="Line 84"/>
          <p:cNvSpPr>
            <a:spLocks noChangeShapeType="1"/>
          </p:cNvSpPr>
          <p:nvPr/>
        </p:nvSpPr>
        <p:spPr bwMode="auto">
          <a:xfrm>
            <a:off x="6516688" y="4365625"/>
            <a:ext cx="0" cy="14398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6821" name="Line 85"/>
          <p:cNvSpPr>
            <a:spLocks noChangeShapeType="1"/>
          </p:cNvSpPr>
          <p:nvPr/>
        </p:nvSpPr>
        <p:spPr bwMode="auto">
          <a:xfrm>
            <a:off x="7019925" y="4005263"/>
            <a:ext cx="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6827" name="Line 91"/>
          <p:cNvSpPr>
            <a:spLocks noChangeShapeType="1"/>
          </p:cNvSpPr>
          <p:nvPr/>
        </p:nvSpPr>
        <p:spPr bwMode="auto">
          <a:xfrm>
            <a:off x="5219700" y="3141663"/>
            <a:ext cx="0" cy="10080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6830" name="AutoShape 94"/>
          <p:cNvSpPr>
            <a:spLocks noChangeArrowheads="1"/>
          </p:cNvSpPr>
          <p:nvPr/>
        </p:nvSpPr>
        <p:spPr bwMode="auto">
          <a:xfrm>
            <a:off x="3419475" y="3573463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831" name="AutoShape 95"/>
          <p:cNvSpPr>
            <a:spLocks noChangeArrowheads="1"/>
          </p:cNvSpPr>
          <p:nvPr/>
        </p:nvSpPr>
        <p:spPr bwMode="auto">
          <a:xfrm>
            <a:off x="4716463" y="3500438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6832" name="AutoShape 96"/>
          <p:cNvSpPr>
            <a:spLocks noChangeArrowheads="1"/>
          </p:cNvSpPr>
          <p:nvPr/>
        </p:nvSpPr>
        <p:spPr bwMode="auto">
          <a:xfrm>
            <a:off x="2771775" y="3068638"/>
            <a:ext cx="457200" cy="457200"/>
          </a:xfrm>
          <a:prstGeom prst="flowChartConnector">
            <a:avLst/>
          </a:prstGeom>
          <a:solidFill>
            <a:srgbClr val="33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55650" y="404813"/>
            <a:ext cx="8064500" cy="61928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>
                <a:solidFill>
                  <a:srgbClr val="00FF00"/>
                </a:solidFill>
                <a:latin typeface="Tahoma" pitchFamily="34" charset="0"/>
              </a:rPr>
              <a:t>Аморфный углерод</a:t>
            </a:r>
            <a:r>
              <a:rPr lang="ru-RU" sz="2800" b="1">
                <a:latin typeface="Tahoma" pitchFamily="34" charset="0"/>
              </a:rPr>
              <a:t> </a:t>
            </a:r>
            <a:r>
              <a:rPr lang="ru-RU" sz="2800" b="1">
                <a:solidFill>
                  <a:srgbClr val="FFFF66"/>
                </a:solidFill>
                <a:latin typeface="Tahoma" pitchFamily="34" charset="0"/>
              </a:rPr>
              <a:t>– не является еще одним аллотропным видоизменением углерода, а представляет собой мелкокристаллический графит.</a:t>
            </a:r>
          </a:p>
        </p:txBody>
      </p:sp>
      <p:sp>
        <p:nvSpPr>
          <p:cNvPr id="107526" name="AutoShape 6"/>
          <p:cNvSpPr>
            <a:spLocks noChangeArrowheads="1"/>
          </p:cNvSpPr>
          <p:nvPr/>
        </p:nvSpPr>
        <p:spPr bwMode="auto">
          <a:xfrm>
            <a:off x="2339975" y="2636838"/>
            <a:ext cx="4537075" cy="1042987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ru-RU" sz="2400" b="1">
                <a:latin typeface="Tahoma" pitchFamily="34" charset="0"/>
              </a:rPr>
              <a:t>Виды аморфного углерода</a:t>
            </a:r>
          </a:p>
        </p:txBody>
      </p:sp>
      <p:sp>
        <p:nvSpPr>
          <p:cNvPr id="107527" name="Oval 7"/>
          <p:cNvSpPr>
            <a:spLocks noChangeArrowheads="1"/>
          </p:cNvSpPr>
          <p:nvPr/>
        </p:nvSpPr>
        <p:spPr bwMode="auto">
          <a:xfrm>
            <a:off x="395288" y="4221163"/>
            <a:ext cx="2663825" cy="1563687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ru-RU" sz="2000" b="1">
                <a:latin typeface="Tahoma" pitchFamily="34" charset="0"/>
              </a:rPr>
              <a:t>Древесный уголь</a:t>
            </a:r>
          </a:p>
        </p:txBody>
      </p:sp>
      <p:sp>
        <p:nvSpPr>
          <p:cNvPr id="107531" name="Oval 11"/>
          <p:cNvSpPr>
            <a:spLocks noChangeArrowheads="1"/>
          </p:cNvSpPr>
          <p:nvPr/>
        </p:nvSpPr>
        <p:spPr bwMode="auto">
          <a:xfrm>
            <a:off x="3276600" y="5084763"/>
            <a:ext cx="2663825" cy="1563687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ru-RU" sz="2000" b="1">
                <a:latin typeface="Tahoma" pitchFamily="34" charset="0"/>
              </a:rPr>
              <a:t>Кокс</a:t>
            </a:r>
          </a:p>
        </p:txBody>
      </p:sp>
      <p:sp>
        <p:nvSpPr>
          <p:cNvPr id="107532" name="Oval 12"/>
          <p:cNvSpPr>
            <a:spLocks noChangeArrowheads="1"/>
          </p:cNvSpPr>
          <p:nvPr/>
        </p:nvSpPr>
        <p:spPr bwMode="auto">
          <a:xfrm>
            <a:off x="6227763" y="4292600"/>
            <a:ext cx="2663825" cy="1563688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ru-RU" sz="2000" b="1">
                <a:latin typeface="Tahoma" pitchFamily="34" charset="0"/>
              </a:rPr>
              <a:t>Сажа</a:t>
            </a:r>
          </a:p>
        </p:txBody>
      </p:sp>
      <p:sp>
        <p:nvSpPr>
          <p:cNvPr id="107533" name="AutoShape 13"/>
          <p:cNvSpPr>
            <a:spLocks noChangeArrowheads="1"/>
          </p:cNvSpPr>
          <p:nvPr/>
        </p:nvSpPr>
        <p:spPr bwMode="auto">
          <a:xfrm>
            <a:off x="611188" y="3284538"/>
            <a:ext cx="1511300" cy="792162"/>
          </a:xfrm>
          <a:prstGeom prst="curvedRightArrow">
            <a:avLst>
              <a:gd name="adj1" fmla="val 20000"/>
              <a:gd name="adj2" fmla="val 40000"/>
              <a:gd name="adj3" fmla="val 6359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7534" name="AutoShape 14"/>
          <p:cNvSpPr>
            <a:spLocks noChangeArrowheads="1"/>
          </p:cNvSpPr>
          <p:nvPr/>
        </p:nvSpPr>
        <p:spPr bwMode="auto">
          <a:xfrm>
            <a:off x="7164388" y="3357563"/>
            <a:ext cx="1655762" cy="647700"/>
          </a:xfrm>
          <a:prstGeom prst="curvedLeftArrow">
            <a:avLst>
              <a:gd name="adj1" fmla="val 20000"/>
              <a:gd name="adj2" fmla="val 40000"/>
              <a:gd name="adj3" fmla="val 852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7535" name="AutoShape 15"/>
          <p:cNvSpPr>
            <a:spLocks noChangeArrowheads="1"/>
          </p:cNvSpPr>
          <p:nvPr/>
        </p:nvSpPr>
        <p:spPr bwMode="auto">
          <a:xfrm>
            <a:off x="4427538" y="3860800"/>
            <a:ext cx="360362" cy="936625"/>
          </a:xfrm>
          <a:prstGeom prst="downArrow">
            <a:avLst>
              <a:gd name="adj1" fmla="val 50000"/>
              <a:gd name="adj2" fmla="val 649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75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075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6" grpId="0" animBg="1"/>
      <p:bldP spid="107527" grpId="0" animBg="1"/>
      <p:bldP spid="107531" grpId="0" animBg="1"/>
      <p:bldP spid="107532" grpId="0" animBg="1"/>
      <p:bldP spid="107533" grpId="0" animBg="1"/>
      <p:bldP spid="107534" grpId="0" animBg="1"/>
      <p:bldP spid="10753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404813"/>
            <a:ext cx="8208962" cy="61198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Древесный уголь</a:t>
            </a:r>
            <a:r>
              <a:rPr lang="ru-RU" sz="2800" b="1">
                <a:latin typeface="Tahoma" pitchFamily="34" charset="0"/>
              </a:rPr>
              <a:t> </a:t>
            </a:r>
            <a:r>
              <a:rPr lang="ru-RU" sz="2800" b="1">
                <a:solidFill>
                  <a:srgbClr val="FFFF66"/>
                </a:solidFill>
                <a:latin typeface="Tahoma" pitchFamily="34" charset="0"/>
              </a:rPr>
              <a:t>получают при сухой перегонке древесины. Этот уголь благодаря своей пористой поверхности обладает замечательной способностью поглощать газы и растворенные вещества. Именно это свойство называется </a:t>
            </a:r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адсорбцией.</a:t>
            </a:r>
            <a:r>
              <a:rPr lang="ru-RU" sz="2800" b="1">
                <a:solidFill>
                  <a:srgbClr val="FFFF66"/>
                </a:solidFill>
                <a:latin typeface="Tahoma" pitchFamily="34" charset="0"/>
              </a:rPr>
              <a:t> Чем больше пористость угля, тем эффективнее адсорбция. В аптеках его продают в виде черных таблеток </a:t>
            </a:r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карболена</a:t>
            </a:r>
            <a:r>
              <a:rPr lang="ru-RU" b="1">
                <a:solidFill>
                  <a:srgbClr val="00FF00"/>
                </a:solidFill>
                <a:latin typeface="Tahoma" pitchFamily="34" charset="0"/>
              </a:rPr>
              <a:t> </a:t>
            </a:r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(активированный уголь)</a:t>
            </a:r>
          </a:p>
        </p:txBody>
      </p:sp>
      <p:pic>
        <p:nvPicPr>
          <p:cNvPr id="108556" name="Picture 12" descr="j03012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3613" y="5084763"/>
            <a:ext cx="1830387" cy="1565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73" name="Picture 5" descr="j009038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0538" y="4508500"/>
            <a:ext cx="2303462" cy="1657350"/>
          </a:xfrm>
          <a:prstGeom prst="rect">
            <a:avLst/>
          </a:prstGeom>
          <a:noFill/>
        </p:spPr>
      </p:pic>
      <p:pic>
        <p:nvPicPr>
          <p:cNvPr id="109574" name="Picture 6" descr="j014962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76700"/>
            <a:ext cx="1727200" cy="1223963"/>
          </a:xfrm>
          <a:prstGeom prst="rect">
            <a:avLst/>
          </a:prstGeom>
          <a:noFill/>
        </p:spPr>
      </p:pic>
      <p:pic>
        <p:nvPicPr>
          <p:cNvPr id="109575" name="Picture 7" descr="j014940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288" y="2492375"/>
            <a:ext cx="1584325" cy="1698625"/>
          </a:xfrm>
          <a:prstGeom prst="rect">
            <a:avLst/>
          </a:prstGeom>
          <a:noFill/>
        </p:spPr>
      </p:pic>
      <p:pic>
        <p:nvPicPr>
          <p:cNvPr id="109576" name="Picture 8" descr="j021221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1557338"/>
            <a:ext cx="1746250" cy="1828800"/>
          </a:xfrm>
          <a:prstGeom prst="rect">
            <a:avLst/>
          </a:prstGeom>
          <a:noFill/>
        </p:spPr>
      </p:pic>
      <p:pic>
        <p:nvPicPr>
          <p:cNvPr id="109577" name="Picture 9" descr="j030105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388" y="2420938"/>
            <a:ext cx="1820862" cy="1339850"/>
          </a:xfrm>
          <a:prstGeom prst="rect">
            <a:avLst/>
          </a:prstGeom>
          <a:noFill/>
        </p:spPr>
      </p:pic>
      <p:pic>
        <p:nvPicPr>
          <p:cNvPr id="109578" name="Picture 10" descr="j029382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64388" y="549275"/>
            <a:ext cx="1744662" cy="1836738"/>
          </a:xfrm>
          <a:prstGeom prst="rect">
            <a:avLst/>
          </a:prstGeom>
          <a:noFill/>
        </p:spPr>
      </p:pic>
      <p:pic>
        <p:nvPicPr>
          <p:cNvPr id="109579" name="Picture 11" descr="j029718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859338" y="4868863"/>
            <a:ext cx="1809750" cy="1441450"/>
          </a:xfrm>
          <a:prstGeom prst="rect">
            <a:avLst/>
          </a:prstGeom>
          <a:noFill/>
        </p:spPr>
      </p:pic>
      <p:pic>
        <p:nvPicPr>
          <p:cNvPr id="109582" name="Picture 14" descr="j023531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03575" y="2060575"/>
            <a:ext cx="1784350" cy="1822450"/>
          </a:xfrm>
          <a:prstGeom prst="rect">
            <a:avLst/>
          </a:prstGeom>
          <a:noFill/>
        </p:spPr>
      </p:pic>
      <p:pic>
        <p:nvPicPr>
          <p:cNvPr id="109583" name="Picture 15" descr="j020546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356100" y="2924175"/>
            <a:ext cx="1819275" cy="1809750"/>
          </a:xfrm>
          <a:prstGeom prst="rect">
            <a:avLst/>
          </a:prstGeom>
          <a:noFill/>
        </p:spPr>
      </p:pic>
      <p:sp>
        <p:nvSpPr>
          <p:cNvPr id="109585" name="Tree"/>
          <p:cNvSpPr>
            <a:spLocks noEditPoints="1" noChangeArrowheads="1"/>
          </p:cNvSpPr>
          <p:nvPr/>
        </p:nvSpPr>
        <p:spPr bwMode="auto">
          <a:xfrm>
            <a:off x="1692275" y="4581525"/>
            <a:ext cx="863600" cy="935038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9586" name="Tree"/>
          <p:cNvSpPr>
            <a:spLocks noEditPoints="1" noChangeArrowheads="1"/>
          </p:cNvSpPr>
          <p:nvPr/>
        </p:nvSpPr>
        <p:spPr bwMode="auto">
          <a:xfrm>
            <a:off x="3203575" y="4724400"/>
            <a:ext cx="863600" cy="935038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9587" name="Tree"/>
          <p:cNvSpPr>
            <a:spLocks noEditPoints="1" noChangeArrowheads="1"/>
          </p:cNvSpPr>
          <p:nvPr/>
        </p:nvSpPr>
        <p:spPr bwMode="auto">
          <a:xfrm>
            <a:off x="395288" y="5373688"/>
            <a:ext cx="863600" cy="935037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9588" name="Tree"/>
          <p:cNvSpPr>
            <a:spLocks noEditPoints="1" noChangeArrowheads="1"/>
          </p:cNvSpPr>
          <p:nvPr/>
        </p:nvSpPr>
        <p:spPr bwMode="auto">
          <a:xfrm>
            <a:off x="2195513" y="3573463"/>
            <a:ext cx="863600" cy="935037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9589" name="Tree"/>
          <p:cNvSpPr>
            <a:spLocks noEditPoints="1" noChangeArrowheads="1"/>
          </p:cNvSpPr>
          <p:nvPr/>
        </p:nvSpPr>
        <p:spPr bwMode="auto">
          <a:xfrm>
            <a:off x="0" y="2997200"/>
            <a:ext cx="863600" cy="935038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9591" name="Cloud"/>
          <p:cNvSpPr>
            <a:spLocks noChangeAspect="1" noEditPoints="1" noChangeArrowheads="1"/>
          </p:cNvSpPr>
          <p:nvPr/>
        </p:nvSpPr>
        <p:spPr bwMode="auto">
          <a:xfrm>
            <a:off x="5076825" y="765175"/>
            <a:ext cx="1657350" cy="111125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9593" name="Cloud"/>
          <p:cNvSpPr>
            <a:spLocks noChangeAspect="1" noEditPoints="1" noChangeArrowheads="1"/>
          </p:cNvSpPr>
          <p:nvPr/>
        </p:nvSpPr>
        <p:spPr bwMode="auto">
          <a:xfrm>
            <a:off x="2411413" y="765175"/>
            <a:ext cx="1657350" cy="111125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9594" name="Cloud"/>
          <p:cNvSpPr>
            <a:spLocks noChangeAspect="1" noEditPoints="1" noChangeArrowheads="1"/>
          </p:cNvSpPr>
          <p:nvPr/>
        </p:nvSpPr>
        <p:spPr bwMode="auto">
          <a:xfrm>
            <a:off x="179388" y="549275"/>
            <a:ext cx="1655762" cy="111125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ru-RU"/>
              <a:t>фотосинтез</a:t>
            </a:r>
          </a:p>
        </p:txBody>
      </p:sp>
      <p:sp>
        <p:nvSpPr>
          <p:cNvPr id="109596" name="Rectangle 28"/>
          <p:cNvSpPr>
            <a:spLocks noGrp="1" noChangeArrowheads="1"/>
          </p:cNvSpPr>
          <p:nvPr>
            <p:ph type="body" idx="1"/>
          </p:nvPr>
        </p:nvSpPr>
        <p:spPr>
          <a:xfrm>
            <a:off x="611188" y="0"/>
            <a:ext cx="7772400" cy="60198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b="1">
                <a:solidFill>
                  <a:srgbClr val="00FF00"/>
                </a:solidFill>
              </a:rPr>
              <a:t>Круговорот углерода в природе</a:t>
            </a:r>
          </a:p>
          <a:p>
            <a:pPr algn="ctr">
              <a:buFont typeface="Wingdings" pitchFamily="2" charset="2"/>
              <a:buNone/>
            </a:pPr>
            <a:r>
              <a:rPr lang="ru-RU" b="1">
                <a:solidFill>
                  <a:srgbClr val="00FF00"/>
                </a:solidFill>
              </a:rPr>
              <a:t>СО</a:t>
            </a:r>
            <a:r>
              <a:rPr lang="ru-RU" sz="2000" b="1">
                <a:solidFill>
                  <a:srgbClr val="00FF00"/>
                </a:solidFill>
              </a:rPr>
              <a:t>2</a:t>
            </a:r>
          </a:p>
        </p:txBody>
      </p:sp>
      <p:sp>
        <p:nvSpPr>
          <p:cNvPr id="109597" name="Text Box 29"/>
          <p:cNvSpPr txBox="1">
            <a:spLocks noChangeArrowheads="1"/>
          </p:cNvSpPr>
          <p:nvPr/>
        </p:nvSpPr>
        <p:spPr bwMode="auto">
          <a:xfrm>
            <a:off x="7864475" y="5829300"/>
            <a:ext cx="625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мел</a:t>
            </a:r>
          </a:p>
        </p:txBody>
      </p:sp>
      <p:sp>
        <p:nvSpPr>
          <p:cNvPr id="109598" name="Text Box 30"/>
          <p:cNvSpPr txBox="1">
            <a:spLocks noChangeArrowheads="1"/>
          </p:cNvSpPr>
          <p:nvPr/>
        </p:nvSpPr>
        <p:spPr bwMode="auto">
          <a:xfrm>
            <a:off x="7667625" y="6261100"/>
            <a:ext cx="1666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известняк</a:t>
            </a:r>
          </a:p>
        </p:txBody>
      </p:sp>
      <p:sp>
        <p:nvSpPr>
          <p:cNvPr id="109599" name="Text Box 31"/>
          <p:cNvSpPr txBox="1">
            <a:spLocks noChangeArrowheads="1"/>
          </p:cNvSpPr>
          <p:nvPr/>
        </p:nvSpPr>
        <p:spPr bwMode="auto">
          <a:xfrm>
            <a:off x="6567488" y="6261100"/>
            <a:ext cx="10271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битумы</a:t>
            </a:r>
          </a:p>
        </p:txBody>
      </p:sp>
      <p:sp>
        <p:nvSpPr>
          <p:cNvPr id="109600" name="Text Box 32"/>
          <p:cNvSpPr txBox="1">
            <a:spLocks noChangeArrowheads="1"/>
          </p:cNvSpPr>
          <p:nvPr/>
        </p:nvSpPr>
        <p:spPr bwMode="auto">
          <a:xfrm>
            <a:off x="5127625" y="6261100"/>
            <a:ext cx="844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нефть</a:t>
            </a:r>
          </a:p>
        </p:txBody>
      </p:sp>
      <p:sp>
        <p:nvSpPr>
          <p:cNvPr id="109601" name="Text Box 33"/>
          <p:cNvSpPr txBox="1">
            <a:spLocks noChangeArrowheads="1"/>
          </p:cNvSpPr>
          <p:nvPr/>
        </p:nvSpPr>
        <p:spPr bwMode="auto">
          <a:xfrm>
            <a:off x="3327400" y="6261100"/>
            <a:ext cx="971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графит</a:t>
            </a:r>
          </a:p>
        </p:txBody>
      </p:sp>
      <p:sp>
        <p:nvSpPr>
          <p:cNvPr id="109602" name="Text Box 34"/>
          <p:cNvSpPr txBox="1">
            <a:spLocks noChangeArrowheads="1"/>
          </p:cNvSpPr>
          <p:nvPr/>
        </p:nvSpPr>
        <p:spPr bwMode="auto">
          <a:xfrm>
            <a:off x="1331913" y="62372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09603" name="Text Box 35"/>
          <p:cNvSpPr txBox="1">
            <a:spLocks noChangeArrowheads="1"/>
          </p:cNvSpPr>
          <p:nvPr/>
        </p:nvSpPr>
        <p:spPr bwMode="auto">
          <a:xfrm>
            <a:off x="1331913" y="623728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уголь</a:t>
            </a:r>
          </a:p>
        </p:txBody>
      </p:sp>
      <p:sp>
        <p:nvSpPr>
          <p:cNvPr id="109604" name="Text Box 36"/>
          <p:cNvSpPr txBox="1">
            <a:spLocks noChangeArrowheads="1"/>
          </p:cNvSpPr>
          <p:nvPr/>
        </p:nvSpPr>
        <p:spPr bwMode="auto">
          <a:xfrm>
            <a:off x="6732588" y="5084763"/>
            <a:ext cx="1900237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rgbClr val="0000FF"/>
                </a:solidFill>
              </a:rPr>
              <a:t>Кораллы </a:t>
            </a:r>
            <a:endParaRPr lang="en-US" b="1">
              <a:solidFill>
                <a:srgbClr val="0000FF"/>
              </a:solidFill>
            </a:endParaRPr>
          </a:p>
          <a:p>
            <a:r>
              <a:rPr lang="ru-RU" b="1">
                <a:solidFill>
                  <a:srgbClr val="0000FF"/>
                </a:solidFill>
              </a:rPr>
              <a:t>Моллюски</a:t>
            </a:r>
          </a:p>
          <a:p>
            <a:r>
              <a:rPr lang="ru-RU" b="1">
                <a:solidFill>
                  <a:srgbClr val="0000FF"/>
                </a:solidFill>
              </a:rPr>
              <a:t>простейшие</a:t>
            </a:r>
            <a:endParaRPr lang="ru-RU" sz="1000" b="1">
              <a:solidFill>
                <a:srgbClr val="0000FF"/>
              </a:solidFill>
            </a:endParaRPr>
          </a:p>
        </p:txBody>
      </p:sp>
      <p:sp>
        <p:nvSpPr>
          <p:cNvPr id="109605" name="Line 37"/>
          <p:cNvSpPr>
            <a:spLocks noChangeShapeType="1"/>
          </p:cNvSpPr>
          <p:nvPr/>
        </p:nvSpPr>
        <p:spPr bwMode="auto">
          <a:xfrm flipV="1">
            <a:off x="6804025" y="3213100"/>
            <a:ext cx="0" cy="1871663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608" name="Line 40"/>
          <p:cNvSpPr>
            <a:spLocks noChangeShapeType="1"/>
          </p:cNvSpPr>
          <p:nvPr/>
        </p:nvSpPr>
        <p:spPr bwMode="auto">
          <a:xfrm>
            <a:off x="6372225" y="3213100"/>
            <a:ext cx="0" cy="1871663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613" name="Arc 45"/>
          <p:cNvSpPr>
            <a:spLocks/>
          </p:cNvSpPr>
          <p:nvPr/>
        </p:nvSpPr>
        <p:spPr bwMode="auto">
          <a:xfrm rot="10800000" flipH="1" flipV="1">
            <a:off x="5003800" y="908050"/>
            <a:ext cx="3960813" cy="12969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rgbClr val="0000FF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9617" name="Arc 49"/>
          <p:cNvSpPr>
            <a:spLocks/>
          </p:cNvSpPr>
          <p:nvPr/>
        </p:nvSpPr>
        <p:spPr bwMode="auto">
          <a:xfrm flipH="1">
            <a:off x="395288" y="765175"/>
            <a:ext cx="3960812" cy="12969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9618" name="Arc 50"/>
          <p:cNvSpPr>
            <a:spLocks/>
          </p:cNvSpPr>
          <p:nvPr/>
        </p:nvSpPr>
        <p:spPr bwMode="auto">
          <a:xfrm flipH="1">
            <a:off x="755650" y="1484313"/>
            <a:ext cx="3960813" cy="129698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rgbClr val="0000FF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9619" name="Arc 51"/>
          <p:cNvSpPr>
            <a:spLocks/>
          </p:cNvSpPr>
          <p:nvPr/>
        </p:nvSpPr>
        <p:spPr bwMode="auto">
          <a:xfrm flipH="1">
            <a:off x="611188" y="1123950"/>
            <a:ext cx="3960812" cy="12969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rgbClr val="0000FF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9621" name="Text Box 53"/>
          <p:cNvSpPr txBox="1">
            <a:spLocks noChangeArrowheads="1"/>
          </p:cNvSpPr>
          <p:nvPr/>
        </p:nvSpPr>
        <p:spPr bwMode="auto">
          <a:xfrm>
            <a:off x="1258888" y="549275"/>
            <a:ext cx="19097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chemeClr val="bg2"/>
                </a:solidFill>
              </a:rPr>
              <a:t>фотосинтез</a:t>
            </a:r>
          </a:p>
        </p:txBody>
      </p:sp>
      <p:sp>
        <p:nvSpPr>
          <p:cNvPr id="109622" name="Text Box 54"/>
          <p:cNvSpPr txBox="1">
            <a:spLocks noChangeArrowheads="1"/>
          </p:cNvSpPr>
          <p:nvPr/>
        </p:nvSpPr>
        <p:spPr bwMode="auto">
          <a:xfrm>
            <a:off x="323850" y="908050"/>
            <a:ext cx="2468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rgbClr val="00FF00"/>
                </a:solidFill>
              </a:rPr>
              <a:t>Дыхание, брожение</a:t>
            </a:r>
          </a:p>
        </p:txBody>
      </p:sp>
      <p:sp>
        <p:nvSpPr>
          <p:cNvPr id="109623" name="Text Box 55"/>
          <p:cNvSpPr txBox="1">
            <a:spLocks noChangeArrowheads="1"/>
          </p:cNvSpPr>
          <p:nvPr/>
        </p:nvSpPr>
        <p:spPr bwMode="auto">
          <a:xfrm>
            <a:off x="592138" y="1652588"/>
            <a:ext cx="2209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FF00"/>
                </a:solidFill>
              </a:rPr>
              <a:t>Гниение, горение</a:t>
            </a:r>
          </a:p>
        </p:txBody>
      </p:sp>
      <p:sp>
        <p:nvSpPr>
          <p:cNvPr id="109627" name="Freeform 59"/>
          <p:cNvSpPr>
            <a:spLocks/>
          </p:cNvSpPr>
          <p:nvPr/>
        </p:nvSpPr>
        <p:spPr bwMode="auto">
          <a:xfrm>
            <a:off x="4643438" y="1760538"/>
            <a:ext cx="2952750" cy="2747962"/>
          </a:xfrm>
          <a:custGeom>
            <a:avLst/>
            <a:gdLst/>
            <a:ahLst/>
            <a:cxnLst>
              <a:cxn ang="0">
                <a:pos x="1633" y="1731"/>
              </a:cxn>
              <a:cxn ang="0">
                <a:pos x="1588" y="280"/>
              </a:cxn>
              <a:cxn ang="0">
                <a:pos x="0" y="53"/>
              </a:cxn>
            </a:cxnLst>
            <a:rect l="0" t="0" r="r" b="b"/>
            <a:pathLst>
              <a:path w="1860" h="1731">
                <a:moveTo>
                  <a:pt x="1633" y="1731"/>
                </a:moveTo>
                <a:cubicBezTo>
                  <a:pt x="1746" y="1145"/>
                  <a:pt x="1860" y="560"/>
                  <a:pt x="1588" y="280"/>
                </a:cubicBezTo>
                <a:cubicBezTo>
                  <a:pt x="1316" y="0"/>
                  <a:pt x="265" y="91"/>
                  <a:pt x="0" y="53"/>
                </a:cubicBezTo>
              </a:path>
            </a:pathLst>
          </a:custGeom>
          <a:noFill/>
          <a:ln w="57150" cmpd="sng">
            <a:solidFill>
              <a:srgbClr val="0000FF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9629" name="Text Box 61"/>
          <p:cNvSpPr txBox="1">
            <a:spLocks noChangeArrowheads="1"/>
          </p:cNvSpPr>
          <p:nvPr/>
        </p:nvSpPr>
        <p:spPr bwMode="auto">
          <a:xfrm>
            <a:off x="5343525" y="1870075"/>
            <a:ext cx="2195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FF00"/>
                </a:solidFill>
              </a:rPr>
              <a:t>Обжиг известняка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9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9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9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9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9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9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34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>
                <a:solidFill>
                  <a:srgbClr val="00FF00"/>
                </a:solidFill>
              </a:rPr>
              <a:t>Применение углерода.</a:t>
            </a:r>
          </a:p>
        </p:txBody>
      </p:sp>
      <p:graphicFrame>
        <p:nvGraphicFramePr>
          <p:cNvPr id="110626" name="Diagram 34"/>
          <p:cNvGraphicFramePr>
            <a:graphicFrameLocks/>
          </p:cNvGraphicFramePr>
          <p:nvPr>
            <p:ph sz="half" idx="2"/>
          </p:nvPr>
        </p:nvGraphicFramePr>
        <p:xfrm>
          <a:off x="611188" y="1412875"/>
          <a:ext cx="7705725" cy="5184775"/>
        </p:xfrm>
        <a:graphic>
          <a:graphicData uri="http://schemas.openxmlformats.org/drawingml/2006/compatibility">
            <com:legacyDrawing xmlns:com="http://schemas.openxmlformats.org/drawingml/2006/compatibility" spid="_x0000_s11062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0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0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0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0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34" grpId="0"/>
      <p:bldDgm spid="11062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4" name="WordArt 4"/>
          <p:cNvSpPr>
            <a:spLocks noChangeArrowheads="1" noChangeShapeType="1" noTextEdit="1"/>
          </p:cNvSpPr>
          <p:nvPr/>
        </p:nvSpPr>
        <p:spPr bwMode="auto">
          <a:xfrm>
            <a:off x="468313" y="1484313"/>
            <a:ext cx="8207375" cy="38877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Спасибо всем!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3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404813"/>
            <a:ext cx="8064500" cy="57673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Знать:</a:t>
            </a:r>
            <a:r>
              <a:rPr lang="ru-RU" sz="3600" b="1">
                <a:latin typeface="Tahoma" pitchFamily="34" charset="0"/>
              </a:rPr>
              <a:t> </a:t>
            </a:r>
            <a:r>
              <a:rPr lang="ru-RU" sz="2800" b="1">
                <a:latin typeface="Tahoma" pitchFamily="34" charset="0"/>
              </a:rPr>
              <a:t> </a:t>
            </a:r>
            <a:r>
              <a:rPr lang="ru-RU" sz="2800" b="1">
                <a:solidFill>
                  <a:srgbClr val="FFFF66"/>
                </a:solidFill>
                <a:latin typeface="Tahoma" pitchFamily="34" charset="0"/>
              </a:rPr>
              <a:t>характеристику углерода, как химического элемента и как простого вещества, его аллотропные видоизменения и их практическое значение.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800" b="1">
              <a:solidFill>
                <a:srgbClr val="FFFF66"/>
              </a:solidFill>
              <a:latin typeface="Tahom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Уметь:</a:t>
            </a:r>
            <a:r>
              <a:rPr lang="ru-RU" sz="2800" b="1">
                <a:latin typeface="Tahoma" pitchFamily="34" charset="0"/>
              </a:rPr>
              <a:t>  </a:t>
            </a:r>
            <a:r>
              <a:rPr lang="ru-RU" sz="2800" b="1">
                <a:solidFill>
                  <a:srgbClr val="FFFF66"/>
                </a:solidFill>
                <a:latin typeface="Tahoma" pitchFamily="34" charset="0"/>
              </a:rPr>
              <a:t>доказывать химические свойства углерода, как простого вещества, записывать уравнения химических реакций, сравнивать, анализировать и обобщать учебный материал, пользоваться ПСХЭ, используя при этом знания полученные ранее.</a:t>
            </a:r>
          </a:p>
        </p:txBody>
      </p:sp>
      <p:pic>
        <p:nvPicPr>
          <p:cNvPr id="4100" name="Picture 4" descr="j03012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3613" y="5292725"/>
            <a:ext cx="1830387" cy="15652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1988" y="404813"/>
            <a:ext cx="7772400" cy="5614987"/>
          </a:xfrm>
        </p:spPr>
        <p:txBody>
          <a:bodyPr/>
          <a:lstStyle/>
          <a:p>
            <a:pPr marL="609600" indent="-609600" algn="ctr">
              <a:buFont typeface="Wingdings" pitchFamily="2" charset="2"/>
              <a:buNone/>
            </a:pPr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Этапы урока: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 sz="2800" b="1">
                <a:solidFill>
                  <a:srgbClr val="FFFF66"/>
                </a:solidFill>
                <a:latin typeface="Tahoma" pitchFamily="34" charset="0"/>
              </a:rPr>
              <a:t>Повторение ранее изученного материала.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 sz="2800" b="1">
                <a:solidFill>
                  <a:srgbClr val="FFFF66"/>
                </a:solidFill>
                <a:latin typeface="Tahoma" pitchFamily="34" charset="0"/>
              </a:rPr>
              <a:t>Изучение новой темы, на основе ранее полученных знаний.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 sz="2800" b="1">
                <a:solidFill>
                  <a:srgbClr val="FFFF66"/>
                </a:solidFill>
                <a:latin typeface="Tahoma" pitchFamily="34" charset="0"/>
              </a:rPr>
              <a:t>Закрепление полученных знаний, умений и навыков, обратная связь (работа учащихся по карточкам и по вариантам).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 sz="2800" b="1">
                <a:solidFill>
                  <a:srgbClr val="FFFF66"/>
                </a:solidFill>
                <a:latin typeface="Tahoma" pitchFamily="34" charset="0"/>
              </a:rPr>
              <a:t>Анализ проделанной работы и подведение итогов.</a:t>
            </a:r>
          </a:p>
        </p:txBody>
      </p:sp>
      <p:pic>
        <p:nvPicPr>
          <p:cNvPr id="3076" name="Picture 4" descr="j03012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3613" y="5084763"/>
            <a:ext cx="1830387" cy="15652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88913"/>
            <a:ext cx="7772400" cy="5832475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solidFill>
                  <a:srgbClr val="FFFF66"/>
                </a:solidFill>
              </a:rPr>
              <a:t>Все вы знаете алмаз.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solidFill>
                  <a:srgbClr val="FFFF66"/>
                </a:solidFill>
              </a:rPr>
              <a:t>Уголь видели не раз,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solidFill>
                  <a:srgbClr val="FFFF66"/>
                </a:solidFill>
              </a:rPr>
              <a:t>         Черный уголь – антрацит,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solidFill>
                  <a:srgbClr val="FFFF66"/>
                </a:solidFill>
              </a:rPr>
              <a:t> Хорошо в огне горит.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solidFill>
                  <a:srgbClr val="FFFF66"/>
                </a:solidFill>
              </a:rPr>
              <a:t>            Я в строительство пришел,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solidFill>
                  <a:srgbClr val="FFFF66"/>
                </a:solidFill>
              </a:rPr>
              <a:t>       Примененье  там нашел,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solidFill>
                  <a:srgbClr val="FFFF66"/>
                </a:solidFill>
              </a:rPr>
              <a:t>И куда я не пойду,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solidFill>
                  <a:srgbClr val="FFFF66"/>
                </a:solidFill>
              </a:rPr>
              <a:t> Всюду людям помогу!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solidFill>
                  <a:srgbClr val="FFFF66"/>
                </a:solidFill>
              </a:rPr>
              <a:t>    Знаем что ты – углерод,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solidFill>
                  <a:srgbClr val="FFFF66"/>
                </a:solidFill>
              </a:rPr>
              <a:t>    Отепляешь весь народ,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solidFill>
                  <a:srgbClr val="FFFF66"/>
                </a:solidFill>
              </a:rPr>
              <a:t>              Ты тепло приносишь людям,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solidFill>
                  <a:srgbClr val="FFFF66"/>
                </a:solidFill>
              </a:rPr>
              <a:t>  И тебя мы не забудем!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60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60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60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60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60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607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Углерод в природе.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>
                <a:solidFill>
                  <a:srgbClr val="FFFF66"/>
                </a:solidFill>
                <a:latin typeface="Tahoma" pitchFamily="34" charset="0"/>
              </a:rPr>
              <a:t>Углерод – один из важнейших элементов в природе. Его соединения составляют основу живой природы – флоры и фауны. В земной коре содержится 0,023% по массе. Карбонаты – это природные неорганические соединения углерода. Основным карбонатным материалом является кальцит </a:t>
            </a:r>
            <a:r>
              <a:rPr lang="en-US" sz="2400" b="1">
                <a:solidFill>
                  <a:srgbClr val="FFFF66"/>
                </a:solidFill>
                <a:latin typeface="Tahoma" pitchFamily="34" charset="0"/>
              </a:rPr>
              <a:t>CaCO3</a:t>
            </a:r>
            <a:r>
              <a:rPr lang="ru-RU" sz="2400" b="1">
                <a:solidFill>
                  <a:srgbClr val="FFFF66"/>
                </a:solidFill>
                <a:latin typeface="Tahoma" pitchFamily="34" charset="0"/>
              </a:rPr>
              <a:t>, который образует известняк, мел, мрамор. Много углерода и в горючих ископаемых: углях (99%), нефти, торфе (57%), сланцах, природных газах. Некоторые каменные угли – антрациты – содержат до 98% чистого углерода.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61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1988" y="476250"/>
            <a:ext cx="7772400" cy="554355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Строение атома углерода: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>
                <a:solidFill>
                  <a:srgbClr val="00FF00"/>
                </a:solidFill>
                <a:latin typeface="Tahoma" pitchFamily="34" charset="0"/>
              </a:rPr>
              <a:t>6</a:t>
            </a:r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С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sz="3600" b="1">
              <a:solidFill>
                <a:srgbClr val="00FF00"/>
              </a:solidFill>
              <a:latin typeface="Tahoma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sz="3600" b="1">
              <a:solidFill>
                <a:srgbClr val="00FF00"/>
              </a:solidFill>
              <a:latin typeface="Tahoma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sz="3600" b="1">
              <a:solidFill>
                <a:srgbClr val="00FF00"/>
              </a:solidFill>
              <a:latin typeface="Tahoma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sz="3600" b="1">
              <a:solidFill>
                <a:srgbClr val="00FF00"/>
              </a:solidFill>
              <a:latin typeface="Tahoma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sz="3600" b="1">
              <a:solidFill>
                <a:srgbClr val="00FF00"/>
              </a:solidFill>
              <a:latin typeface="Tahoma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sz="3600" b="1">
              <a:solidFill>
                <a:srgbClr val="00FF00"/>
              </a:solidFill>
              <a:latin typeface="Tahoma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              </a:t>
            </a:r>
            <a:endParaRPr lang="ru-RU" sz="2800">
              <a:solidFill>
                <a:srgbClr val="00FF00"/>
              </a:solidFill>
              <a:latin typeface="Tahoma" pitchFamily="34" charset="0"/>
            </a:endParaRPr>
          </a:p>
        </p:txBody>
      </p:sp>
      <p:sp>
        <p:nvSpPr>
          <p:cNvPr id="94214" name="Oval 6"/>
          <p:cNvSpPr>
            <a:spLocks noChangeArrowheads="1"/>
          </p:cNvSpPr>
          <p:nvPr/>
        </p:nvSpPr>
        <p:spPr bwMode="auto">
          <a:xfrm>
            <a:off x="3924300" y="1916113"/>
            <a:ext cx="1419225" cy="914400"/>
          </a:xfrm>
          <a:prstGeom prst="ellipse">
            <a:avLst/>
          </a:prstGeom>
          <a:solidFill>
            <a:schemeClr val="accent1"/>
          </a:solidFill>
          <a:ln w="9525">
            <a:round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kumimoji="1" lang="ru-RU" sz="2800" b="1">
                <a:solidFill>
                  <a:srgbClr val="00FF00"/>
                </a:solidFill>
                <a:latin typeface="Times New Roman" pitchFamily="18" charset="0"/>
              </a:rPr>
              <a:t>+6</a:t>
            </a:r>
          </a:p>
        </p:txBody>
      </p:sp>
      <p:sp>
        <p:nvSpPr>
          <p:cNvPr id="94215" name="Line 7"/>
          <p:cNvSpPr>
            <a:spLocks noChangeShapeType="1"/>
          </p:cNvSpPr>
          <p:nvPr/>
        </p:nvSpPr>
        <p:spPr bwMode="auto">
          <a:xfrm flipH="1">
            <a:off x="2843213" y="2708275"/>
            <a:ext cx="1081087" cy="360363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4216" name="Line 8"/>
          <p:cNvSpPr>
            <a:spLocks noChangeShapeType="1"/>
          </p:cNvSpPr>
          <p:nvPr/>
        </p:nvSpPr>
        <p:spPr bwMode="auto">
          <a:xfrm>
            <a:off x="4643438" y="2924175"/>
            <a:ext cx="0" cy="8636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4217" name="Line 9"/>
          <p:cNvSpPr>
            <a:spLocks noChangeShapeType="1"/>
          </p:cNvSpPr>
          <p:nvPr/>
        </p:nvSpPr>
        <p:spPr bwMode="auto">
          <a:xfrm>
            <a:off x="5292725" y="2636838"/>
            <a:ext cx="1079500" cy="358775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4218" name="Oval 10"/>
          <p:cNvSpPr>
            <a:spLocks noChangeArrowheads="1"/>
          </p:cNvSpPr>
          <p:nvPr/>
        </p:nvSpPr>
        <p:spPr bwMode="auto">
          <a:xfrm>
            <a:off x="1835150" y="3284538"/>
            <a:ext cx="1633538" cy="914400"/>
          </a:xfrm>
          <a:prstGeom prst="ellipse">
            <a:avLst/>
          </a:prstGeom>
          <a:solidFill>
            <a:schemeClr val="accent1"/>
          </a:solidFill>
          <a:ln w="9525">
            <a:round/>
            <a:headEnd/>
            <a:tailEnd/>
          </a:ln>
          <a:effectLst/>
          <a:scene3d>
            <a:camera prst="legacyObliqueTopRight">
              <a:rot lat="300000" lon="0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kumimoji="1" lang="ru-RU" sz="2000">
                <a:solidFill>
                  <a:srgbClr val="00FF00"/>
                </a:solidFill>
                <a:latin typeface="Times New Roman" pitchFamily="18" charset="0"/>
              </a:rPr>
              <a:t>6электронов</a:t>
            </a:r>
          </a:p>
        </p:txBody>
      </p:sp>
      <p:sp>
        <p:nvSpPr>
          <p:cNvPr id="94219" name="Oval 11"/>
          <p:cNvSpPr>
            <a:spLocks noChangeArrowheads="1"/>
          </p:cNvSpPr>
          <p:nvPr/>
        </p:nvSpPr>
        <p:spPr bwMode="auto">
          <a:xfrm>
            <a:off x="3995738" y="4005263"/>
            <a:ext cx="1511300" cy="914400"/>
          </a:xfrm>
          <a:prstGeom prst="ellipse">
            <a:avLst/>
          </a:prstGeom>
          <a:solidFill>
            <a:schemeClr val="accent1"/>
          </a:solidFill>
          <a:ln w="9525">
            <a:round/>
            <a:headEnd/>
            <a:tailEnd/>
          </a:ln>
          <a:effectLst/>
          <a:scene3d>
            <a:camera prst="legacyObliqueTop">
              <a:rot lat="0" lon="212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kumimoji="1" lang="ru-RU" sz="2000">
                <a:solidFill>
                  <a:srgbClr val="00FF00"/>
                </a:solidFill>
                <a:latin typeface="Times New Roman" pitchFamily="18" charset="0"/>
              </a:rPr>
              <a:t>6</a:t>
            </a:r>
            <a:r>
              <a:rPr kumimoji="1" lang="ru-RU" sz="2000">
                <a:latin typeface="Times New Roman" pitchFamily="18" charset="0"/>
              </a:rPr>
              <a:t> </a:t>
            </a:r>
            <a:r>
              <a:rPr kumimoji="1" lang="ru-RU" sz="2000">
                <a:solidFill>
                  <a:srgbClr val="00FF00"/>
                </a:solidFill>
                <a:latin typeface="Times New Roman" pitchFamily="18" charset="0"/>
              </a:rPr>
              <a:t>протонов</a:t>
            </a:r>
          </a:p>
        </p:txBody>
      </p:sp>
      <p:sp>
        <p:nvSpPr>
          <p:cNvPr id="94220" name="Oval 12"/>
          <p:cNvSpPr>
            <a:spLocks noChangeArrowheads="1"/>
          </p:cNvSpPr>
          <p:nvPr/>
        </p:nvSpPr>
        <p:spPr bwMode="auto">
          <a:xfrm>
            <a:off x="6227763" y="3068638"/>
            <a:ext cx="1511300" cy="914400"/>
          </a:xfrm>
          <a:prstGeom prst="ellipse">
            <a:avLst/>
          </a:prstGeom>
          <a:solidFill>
            <a:schemeClr val="accent1"/>
          </a:solidFill>
          <a:ln w="9525">
            <a:round/>
            <a:headEnd/>
            <a:tailEnd/>
          </a:ln>
          <a:effectLst/>
          <a:scene3d>
            <a:camera prst="legacyObliqueTopLeft">
              <a:rot lat="0" lon="212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kumimoji="1" lang="ru-RU" sz="2000">
                <a:solidFill>
                  <a:srgbClr val="00FF00"/>
                </a:solidFill>
                <a:latin typeface="Times New Roman" pitchFamily="18" charset="0"/>
              </a:rPr>
              <a:t>6 нейтронов</a:t>
            </a:r>
          </a:p>
        </p:txBody>
      </p:sp>
      <p:pic>
        <p:nvPicPr>
          <p:cNvPr id="94221" name="Picture 13" descr="j03012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3613" y="5084763"/>
            <a:ext cx="1830387" cy="1565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94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4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4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4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4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94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4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94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94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94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94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94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4" grpId="0" animBg="1"/>
      <p:bldP spid="94215" grpId="0" animBg="1"/>
      <p:bldP spid="94216" grpId="0" animBg="1"/>
      <p:bldP spid="94217" grpId="0" animBg="1"/>
      <p:bldP spid="94218" grpId="0" animBg="1"/>
      <p:bldP spid="94219" grpId="0" animBg="1"/>
      <p:bldP spid="942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1988" y="188913"/>
            <a:ext cx="7772400" cy="6669087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Графическая схема строения</a:t>
            </a:r>
            <a:r>
              <a:rPr lang="ru-RU" b="1">
                <a:solidFill>
                  <a:srgbClr val="00FF00"/>
                </a:solidFill>
                <a:latin typeface="Tahoma" pitchFamily="34" charset="0"/>
              </a:rPr>
              <a:t> </a:t>
            </a:r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атома углерода:</a:t>
            </a:r>
          </a:p>
          <a:p>
            <a:pPr algn="ctr">
              <a:buFont typeface="Wingdings" pitchFamily="2" charset="2"/>
              <a:buNone/>
            </a:pPr>
            <a:endParaRPr lang="ru-RU" sz="3600" b="1">
              <a:solidFill>
                <a:srgbClr val="00FF00"/>
              </a:solidFill>
              <a:latin typeface="Tahoma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ru-RU" sz="3600" b="1">
                <a:solidFill>
                  <a:srgbClr val="00FF00"/>
                </a:solidFill>
                <a:latin typeface="Tahoma" pitchFamily="34" charset="0"/>
              </a:rPr>
              <a:t>         </a:t>
            </a:r>
            <a:r>
              <a:rPr lang="ru-RU" sz="2800" b="1">
                <a:solidFill>
                  <a:srgbClr val="00FF00"/>
                </a:solidFill>
                <a:latin typeface="Tahoma" pitchFamily="34" charset="0"/>
              </a:rPr>
              <a:t>2е  4е</a:t>
            </a:r>
          </a:p>
          <a:p>
            <a:pPr>
              <a:buFont typeface="Wingdings" pitchFamily="2" charset="2"/>
              <a:buNone/>
            </a:pPr>
            <a:endParaRPr lang="ru-RU" sz="2800" b="1">
              <a:solidFill>
                <a:srgbClr val="00FF00"/>
              </a:solidFill>
              <a:latin typeface="Tahoma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2800" b="1">
                <a:solidFill>
                  <a:srgbClr val="00FF00"/>
                </a:solidFill>
                <a:latin typeface="Tahoma" pitchFamily="34" charset="0"/>
              </a:rPr>
              <a:t>n=1                                      1S</a:t>
            </a:r>
            <a:r>
              <a:rPr lang="en-US" sz="2800" b="1" baseline="30000">
                <a:solidFill>
                  <a:srgbClr val="00FF00"/>
                </a:solidFill>
                <a:latin typeface="Tahoma" pitchFamily="34" charset="0"/>
              </a:rPr>
              <a:t>2</a:t>
            </a:r>
            <a:endParaRPr lang="ru-RU" sz="2800" b="1" baseline="30000">
              <a:solidFill>
                <a:srgbClr val="00FF00"/>
              </a:solidFill>
              <a:latin typeface="Tahoma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2800" b="1">
                <a:solidFill>
                  <a:srgbClr val="00FF00"/>
                </a:solidFill>
                <a:latin typeface="Tahoma" pitchFamily="34" charset="0"/>
              </a:rPr>
              <a:t>              s    </a:t>
            </a:r>
            <a:endParaRPr lang="ru-RU" sz="2800" b="1">
              <a:solidFill>
                <a:srgbClr val="00FF00"/>
              </a:solidFill>
              <a:latin typeface="Tahoma" pitchFamily="34" charset="0"/>
            </a:endParaRPr>
          </a:p>
          <a:p>
            <a:pPr>
              <a:buFont typeface="Wingdings" pitchFamily="2" charset="2"/>
              <a:buNone/>
            </a:pPr>
            <a:endParaRPr lang="ru-RU" sz="2800" b="1" baseline="30000">
              <a:solidFill>
                <a:srgbClr val="00FF00"/>
              </a:solidFill>
              <a:latin typeface="Tahoma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2800" b="1">
                <a:solidFill>
                  <a:srgbClr val="00FF00"/>
                </a:solidFill>
                <a:latin typeface="Tahoma" pitchFamily="34" charset="0"/>
              </a:rPr>
              <a:t>n=2                                     2S</a:t>
            </a:r>
            <a:r>
              <a:rPr lang="en-US" sz="2800" b="1" baseline="30000">
                <a:solidFill>
                  <a:srgbClr val="00FF00"/>
                </a:solidFill>
                <a:latin typeface="Tahoma" pitchFamily="34" charset="0"/>
              </a:rPr>
              <a:t>2</a:t>
            </a:r>
            <a:r>
              <a:rPr lang="en-US" sz="2800" b="1">
                <a:solidFill>
                  <a:srgbClr val="00FF00"/>
                </a:solidFill>
                <a:latin typeface="Tahoma" pitchFamily="34" charset="0"/>
              </a:rPr>
              <a:t> 2P</a:t>
            </a:r>
            <a:r>
              <a:rPr lang="en-US" sz="2800" b="1" baseline="30000">
                <a:solidFill>
                  <a:srgbClr val="00FF00"/>
                </a:solidFill>
                <a:latin typeface="Tahoma" pitchFamily="34" charset="0"/>
              </a:rPr>
              <a:t>2</a:t>
            </a:r>
          </a:p>
          <a:p>
            <a:pPr>
              <a:buFont typeface="Wingdings" pitchFamily="2" charset="2"/>
              <a:buNone/>
            </a:pPr>
            <a:r>
              <a:rPr lang="en-US" sz="2800" b="1">
                <a:solidFill>
                  <a:srgbClr val="00FF00"/>
                </a:solidFill>
                <a:latin typeface="Tahoma" pitchFamily="34" charset="0"/>
              </a:rPr>
              <a:t>              s             p</a:t>
            </a:r>
          </a:p>
          <a:p>
            <a:pPr>
              <a:buFont typeface="Wingdings" pitchFamily="2" charset="2"/>
              <a:buNone/>
            </a:pPr>
            <a:r>
              <a:rPr lang="en-US" sz="2800" b="1">
                <a:solidFill>
                  <a:srgbClr val="00FF00"/>
                </a:solidFill>
                <a:latin typeface="Tahoma" pitchFamily="34" charset="0"/>
              </a:rPr>
              <a:t>n=2                                      2S</a:t>
            </a:r>
            <a:r>
              <a:rPr lang="en-US" sz="2800" b="1" baseline="30000">
                <a:solidFill>
                  <a:srgbClr val="00FF00"/>
                </a:solidFill>
                <a:latin typeface="Tahoma" pitchFamily="34" charset="0"/>
              </a:rPr>
              <a:t>1</a:t>
            </a:r>
            <a:r>
              <a:rPr lang="en-US" sz="2800" b="1">
                <a:solidFill>
                  <a:srgbClr val="00FF00"/>
                </a:solidFill>
                <a:latin typeface="Tahoma" pitchFamily="34" charset="0"/>
              </a:rPr>
              <a:t>2P</a:t>
            </a:r>
            <a:r>
              <a:rPr lang="en-US" sz="2800" b="1" baseline="30000">
                <a:solidFill>
                  <a:srgbClr val="00FF00"/>
                </a:solidFill>
                <a:latin typeface="Tahoma" pitchFamily="34" charset="0"/>
              </a:rPr>
              <a:t>3</a:t>
            </a:r>
          </a:p>
          <a:p>
            <a:pPr>
              <a:buFont typeface="Wingdings" pitchFamily="2" charset="2"/>
              <a:buNone/>
            </a:pPr>
            <a:r>
              <a:rPr lang="en-US" sz="2800" b="1">
                <a:solidFill>
                  <a:srgbClr val="00FF00"/>
                </a:solidFill>
                <a:latin typeface="Tahoma" pitchFamily="34" charset="0"/>
              </a:rPr>
              <a:t>              s             p</a:t>
            </a:r>
            <a:endParaRPr lang="ru-RU" sz="2800" b="1">
              <a:solidFill>
                <a:srgbClr val="00FF00"/>
              </a:solidFill>
              <a:latin typeface="Tahoma" pitchFamily="34" charset="0"/>
            </a:endParaRPr>
          </a:p>
          <a:p>
            <a:pPr>
              <a:buFont typeface="Wingdings" pitchFamily="2" charset="2"/>
              <a:buNone/>
            </a:pPr>
            <a:endParaRPr lang="en-US" sz="2800" b="1">
              <a:solidFill>
                <a:srgbClr val="00FF00"/>
              </a:solidFill>
              <a:latin typeface="Tahoma" pitchFamily="34" charset="0"/>
            </a:endParaRPr>
          </a:p>
          <a:p>
            <a:pPr>
              <a:buFont typeface="Wingdings" pitchFamily="2" charset="2"/>
              <a:buNone/>
            </a:pPr>
            <a:endParaRPr lang="ru-RU" sz="2800" b="1">
              <a:solidFill>
                <a:srgbClr val="00FF00"/>
              </a:solidFill>
              <a:latin typeface="Tahoma" pitchFamily="34" charset="0"/>
            </a:endParaRPr>
          </a:p>
        </p:txBody>
      </p:sp>
      <p:sp>
        <p:nvSpPr>
          <p:cNvPr id="95237" name="Oval 5"/>
          <p:cNvSpPr>
            <a:spLocks noChangeArrowheads="1"/>
          </p:cNvSpPr>
          <p:nvPr/>
        </p:nvSpPr>
        <p:spPr bwMode="auto">
          <a:xfrm>
            <a:off x="684213" y="1916113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ru-RU" sz="2400">
                <a:solidFill>
                  <a:srgbClr val="00FF00"/>
                </a:solidFill>
                <a:latin typeface="Tahoma" pitchFamily="34" charset="0"/>
              </a:rPr>
              <a:t>+6</a:t>
            </a:r>
          </a:p>
        </p:txBody>
      </p:sp>
      <p:sp>
        <p:nvSpPr>
          <p:cNvPr id="95238" name="Arc 6"/>
          <p:cNvSpPr>
            <a:spLocks/>
          </p:cNvSpPr>
          <p:nvPr/>
        </p:nvSpPr>
        <p:spPr bwMode="auto">
          <a:xfrm>
            <a:off x="1331913" y="1700213"/>
            <a:ext cx="503237" cy="5762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>
              <a:solidFill>
                <a:srgbClr val="00FF00"/>
              </a:solidFill>
              <a:latin typeface="Times New Roman" pitchFamily="18" charset="0"/>
            </a:endParaRPr>
          </a:p>
        </p:txBody>
      </p:sp>
      <p:sp>
        <p:nvSpPr>
          <p:cNvPr id="95243" name="Arc 11"/>
          <p:cNvSpPr>
            <a:spLocks/>
          </p:cNvSpPr>
          <p:nvPr/>
        </p:nvSpPr>
        <p:spPr bwMode="auto">
          <a:xfrm>
            <a:off x="1619250" y="1341438"/>
            <a:ext cx="914400" cy="914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5244" name="Rectangle 12"/>
          <p:cNvSpPr>
            <a:spLocks noChangeArrowheads="1"/>
          </p:cNvSpPr>
          <p:nvPr/>
        </p:nvSpPr>
        <p:spPr bwMode="auto">
          <a:xfrm>
            <a:off x="2051050" y="2924175"/>
            <a:ext cx="504825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>
              <a:latin typeface="Times New Roman" pitchFamily="18" charset="0"/>
            </a:endParaRPr>
          </a:p>
        </p:txBody>
      </p:sp>
      <p:sp>
        <p:nvSpPr>
          <p:cNvPr id="95250" name="Line 18"/>
          <p:cNvSpPr>
            <a:spLocks noChangeShapeType="1"/>
          </p:cNvSpPr>
          <p:nvPr/>
        </p:nvSpPr>
        <p:spPr bwMode="auto">
          <a:xfrm>
            <a:off x="2195513" y="3068638"/>
            <a:ext cx="0" cy="503237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5252" name="Line 20"/>
          <p:cNvSpPr>
            <a:spLocks noChangeShapeType="1"/>
          </p:cNvSpPr>
          <p:nvPr/>
        </p:nvSpPr>
        <p:spPr bwMode="auto">
          <a:xfrm flipV="1">
            <a:off x="2411413" y="3068638"/>
            <a:ext cx="0" cy="503237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5253" name="Rectangle 21"/>
          <p:cNvSpPr>
            <a:spLocks noChangeArrowheads="1"/>
          </p:cNvSpPr>
          <p:nvPr/>
        </p:nvSpPr>
        <p:spPr bwMode="auto">
          <a:xfrm>
            <a:off x="3635375" y="4508500"/>
            <a:ext cx="504825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>
              <a:latin typeface="Times New Roman" pitchFamily="18" charset="0"/>
            </a:endParaRPr>
          </a:p>
        </p:txBody>
      </p:sp>
      <p:sp>
        <p:nvSpPr>
          <p:cNvPr id="95254" name="Rectangle 22"/>
          <p:cNvSpPr>
            <a:spLocks noChangeArrowheads="1"/>
          </p:cNvSpPr>
          <p:nvPr/>
        </p:nvSpPr>
        <p:spPr bwMode="auto">
          <a:xfrm>
            <a:off x="3132138" y="4508500"/>
            <a:ext cx="504825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>
              <a:latin typeface="Times New Roman" pitchFamily="18" charset="0"/>
            </a:endParaRPr>
          </a:p>
        </p:txBody>
      </p:sp>
      <p:sp>
        <p:nvSpPr>
          <p:cNvPr id="95255" name="Rectangle 23"/>
          <p:cNvSpPr>
            <a:spLocks noChangeArrowheads="1"/>
          </p:cNvSpPr>
          <p:nvPr/>
        </p:nvSpPr>
        <p:spPr bwMode="auto">
          <a:xfrm>
            <a:off x="2051050" y="4508500"/>
            <a:ext cx="504825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>
              <a:latin typeface="Times New Roman" pitchFamily="18" charset="0"/>
            </a:endParaRPr>
          </a:p>
        </p:txBody>
      </p:sp>
      <p:sp>
        <p:nvSpPr>
          <p:cNvPr id="95259" name="Rectangle 27"/>
          <p:cNvSpPr>
            <a:spLocks noChangeArrowheads="1"/>
          </p:cNvSpPr>
          <p:nvPr/>
        </p:nvSpPr>
        <p:spPr bwMode="auto">
          <a:xfrm>
            <a:off x="4140200" y="4508500"/>
            <a:ext cx="504825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>
              <a:latin typeface="Times New Roman" pitchFamily="18" charset="0"/>
            </a:endParaRPr>
          </a:p>
        </p:txBody>
      </p:sp>
      <p:sp>
        <p:nvSpPr>
          <p:cNvPr id="95261" name="Line 29"/>
          <p:cNvSpPr>
            <a:spLocks noChangeShapeType="1"/>
          </p:cNvSpPr>
          <p:nvPr/>
        </p:nvSpPr>
        <p:spPr bwMode="auto">
          <a:xfrm>
            <a:off x="2411413" y="4652963"/>
            <a:ext cx="0" cy="503237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5262" name="Line 30"/>
          <p:cNvSpPr>
            <a:spLocks noChangeShapeType="1"/>
          </p:cNvSpPr>
          <p:nvPr/>
        </p:nvSpPr>
        <p:spPr bwMode="auto">
          <a:xfrm flipV="1">
            <a:off x="2195513" y="4652963"/>
            <a:ext cx="0" cy="503237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5263" name="Line 31"/>
          <p:cNvSpPr>
            <a:spLocks noChangeShapeType="1"/>
          </p:cNvSpPr>
          <p:nvPr/>
        </p:nvSpPr>
        <p:spPr bwMode="auto">
          <a:xfrm flipV="1">
            <a:off x="3276600" y="4581525"/>
            <a:ext cx="0" cy="503238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5265" name="Line 33"/>
          <p:cNvSpPr>
            <a:spLocks noChangeShapeType="1"/>
          </p:cNvSpPr>
          <p:nvPr/>
        </p:nvSpPr>
        <p:spPr bwMode="auto">
          <a:xfrm flipV="1">
            <a:off x="3924300" y="4581525"/>
            <a:ext cx="0" cy="503238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5267" name="Rectangle 35"/>
          <p:cNvSpPr>
            <a:spLocks noChangeArrowheads="1"/>
          </p:cNvSpPr>
          <p:nvPr/>
        </p:nvSpPr>
        <p:spPr bwMode="auto">
          <a:xfrm>
            <a:off x="2051050" y="5589588"/>
            <a:ext cx="504825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>
              <a:latin typeface="Times New Roman" pitchFamily="18" charset="0"/>
            </a:endParaRPr>
          </a:p>
        </p:txBody>
      </p:sp>
      <p:sp>
        <p:nvSpPr>
          <p:cNvPr id="95268" name="Rectangle 36"/>
          <p:cNvSpPr>
            <a:spLocks noChangeArrowheads="1"/>
          </p:cNvSpPr>
          <p:nvPr/>
        </p:nvSpPr>
        <p:spPr bwMode="auto">
          <a:xfrm>
            <a:off x="3132138" y="5589588"/>
            <a:ext cx="504825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>
              <a:latin typeface="Times New Roman" pitchFamily="18" charset="0"/>
            </a:endParaRPr>
          </a:p>
        </p:txBody>
      </p:sp>
      <p:sp>
        <p:nvSpPr>
          <p:cNvPr id="95269" name="Rectangle 37"/>
          <p:cNvSpPr>
            <a:spLocks noChangeArrowheads="1"/>
          </p:cNvSpPr>
          <p:nvPr/>
        </p:nvSpPr>
        <p:spPr bwMode="auto">
          <a:xfrm>
            <a:off x="4140200" y="5589588"/>
            <a:ext cx="504825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>
              <a:latin typeface="Times New Roman" pitchFamily="18" charset="0"/>
            </a:endParaRPr>
          </a:p>
        </p:txBody>
      </p:sp>
      <p:sp>
        <p:nvSpPr>
          <p:cNvPr id="95270" name="Rectangle 38"/>
          <p:cNvSpPr>
            <a:spLocks noChangeArrowheads="1"/>
          </p:cNvSpPr>
          <p:nvPr/>
        </p:nvSpPr>
        <p:spPr bwMode="auto">
          <a:xfrm>
            <a:off x="3635375" y="5589588"/>
            <a:ext cx="504825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>
              <a:latin typeface="Times New Roman" pitchFamily="18" charset="0"/>
            </a:endParaRPr>
          </a:p>
        </p:txBody>
      </p:sp>
      <p:sp>
        <p:nvSpPr>
          <p:cNvPr id="95271" name="Line 39"/>
          <p:cNvSpPr>
            <a:spLocks noChangeShapeType="1"/>
          </p:cNvSpPr>
          <p:nvPr/>
        </p:nvSpPr>
        <p:spPr bwMode="auto">
          <a:xfrm flipV="1">
            <a:off x="2268538" y="5661025"/>
            <a:ext cx="0" cy="503238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5272" name="Line 40"/>
          <p:cNvSpPr>
            <a:spLocks noChangeShapeType="1"/>
          </p:cNvSpPr>
          <p:nvPr/>
        </p:nvSpPr>
        <p:spPr bwMode="auto">
          <a:xfrm flipV="1">
            <a:off x="4356100" y="5661025"/>
            <a:ext cx="0" cy="503238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5273" name="Line 41"/>
          <p:cNvSpPr>
            <a:spLocks noChangeShapeType="1"/>
          </p:cNvSpPr>
          <p:nvPr/>
        </p:nvSpPr>
        <p:spPr bwMode="auto">
          <a:xfrm flipV="1">
            <a:off x="3851275" y="5661025"/>
            <a:ext cx="0" cy="503238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5274" name="Line 42"/>
          <p:cNvSpPr>
            <a:spLocks noChangeShapeType="1"/>
          </p:cNvSpPr>
          <p:nvPr/>
        </p:nvSpPr>
        <p:spPr bwMode="auto">
          <a:xfrm flipV="1">
            <a:off x="3348038" y="5661025"/>
            <a:ext cx="0" cy="503238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95280" name="Picture 48" descr="j03012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3613" y="5084763"/>
            <a:ext cx="1830387" cy="1565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5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5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5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5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5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5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5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5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59" dur="indefinite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60" dur="indefinite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61" dur="indefinite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5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5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5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5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5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5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95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95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95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95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95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95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95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95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95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95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95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95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95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95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95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95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95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95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95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95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95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95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95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95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95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95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95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95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95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95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7" grpId="0" animBg="1"/>
      <p:bldP spid="95238" grpId="0" animBg="1"/>
      <p:bldP spid="95243" grpId="0" animBg="1"/>
      <p:bldP spid="95244" grpId="0" animBg="1"/>
      <p:bldP spid="95250" grpId="0" animBg="1"/>
      <p:bldP spid="95252" grpId="0" animBg="1"/>
      <p:bldP spid="95253" grpId="0" animBg="1"/>
      <p:bldP spid="95254" grpId="0" animBg="1"/>
      <p:bldP spid="95255" grpId="0" animBg="1"/>
      <p:bldP spid="95259" grpId="0" animBg="1"/>
      <p:bldP spid="95261" grpId="0" animBg="1"/>
      <p:bldP spid="95262" grpId="0" animBg="1"/>
      <p:bldP spid="95263" grpId="0" animBg="1"/>
      <p:bldP spid="95265" grpId="0" animBg="1"/>
      <p:bldP spid="95267" grpId="0" animBg="1"/>
      <p:bldP spid="95268" grpId="0" animBg="1"/>
      <p:bldP spid="95269" grpId="0" animBg="1"/>
      <p:bldP spid="95270" grpId="0" animBg="1"/>
      <p:bldP spid="95271" grpId="0" animBg="1"/>
      <p:bldP spid="95272" grpId="0" animBg="1"/>
      <p:bldP spid="95273" grpId="0" animBg="1"/>
      <p:bldP spid="9527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88913"/>
            <a:ext cx="8493125" cy="63357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>
                <a:solidFill>
                  <a:srgbClr val="00FF00"/>
                </a:solidFill>
                <a:latin typeface="Tahoma" pitchFamily="34" charset="0"/>
              </a:rPr>
              <a:t>Окислительно-восстановительные                                                                                         </a:t>
            </a:r>
          </a:p>
          <a:p>
            <a:pPr>
              <a:buFont typeface="Wingdings" pitchFamily="2" charset="2"/>
              <a:buNone/>
            </a:pPr>
            <a:r>
              <a:rPr lang="ru-RU" b="1">
                <a:solidFill>
                  <a:srgbClr val="00FF00"/>
                </a:solidFill>
                <a:latin typeface="Tahoma" pitchFamily="34" charset="0"/>
              </a:rPr>
              <a:t>                  свойства углерода:  </a:t>
            </a:r>
          </a:p>
          <a:p>
            <a:pPr>
              <a:buFont typeface="Wingdings" pitchFamily="2" charset="2"/>
              <a:buNone/>
            </a:pPr>
            <a:endParaRPr lang="ru-RU" b="1">
              <a:solidFill>
                <a:srgbClr val="00FF00"/>
              </a:solidFill>
              <a:latin typeface="Tahoma" pitchFamily="34" charset="0"/>
            </a:endParaRPr>
          </a:p>
        </p:txBody>
      </p:sp>
      <p:sp>
        <p:nvSpPr>
          <p:cNvPr id="97284" name="Oval 4"/>
          <p:cNvSpPr>
            <a:spLocks noChangeArrowheads="1"/>
          </p:cNvSpPr>
          <p:nvPr/>
        </p:nvSpPr>
        <p:spPr bwMode="auto">
          <a:xfrm>
            <a:off x="3203575" y="2133600"/>
            <a:ext cx="2427288" cy="1150938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</p:spPr>
        <p:txBody>
          <a:bodyPr wrap="none" anchor="ctr"/>
          <a:lstStyle/>
          <a:p>
            <a:pPr algn="ctr"/>
            <a:r>
              <a:rPr kumimoji="1" lang="ru-RU" sz="3600" b="1">
                <a:latin typeface="Tahoma" pitchFamily="34" charset="0"/>
              </a:rPr>
              <a:t>углерод</a:t>
            </a:r>
          </a:p>
        </p:txBody>
      </p:sp>
      <p:sp>
        <p:nvSpPr>
          <p:cNvPr id="97287" name="AutoShape 7"/>
          <p:cNvSpPr>
            <a:spLocks noChangeArrowheads="1"/>
          </p:cNvSpPr>
          <p:nvPr/>
        </p:nvSpPr>
        <p:spPr bwMode="auto">
          <a:xfrm>
            <a:off x="468313" y="3068638"/>
            <a:ext cx="2447925" cy="1584325"/>
          </a:xfrm>
          <a:prstGeom prst="curvedRightArrow">
            <a:avLst>
              <a:gd name="adj1" fmla="val 20000"/>
              <a:gd name="adj2" fmla="val 40000"/>
              <a:gd name="adj3" fmla="val 51503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97289" name="AutoShape 9"/>
          <p:cNvSpPr>
            <a:spLocks noChangeArrowheads="1"/>
          </p:cNvSpPr>
          <p:nvPr/>
        </p:nvSpPr>
        <p:spPr bwMode="auto">
          <a:xfrm>
            <a:off x="6300788" y="3284538"/>
            <a:ext cx="2447925" cy="1368425"/>
          </a:xfrm>
          <a:prstGeom prst="curvedLeftArrow">
            <a:avLst>
              <a:gd name="adj1" fmla="val 20000"/>
              <a:gd name="adj2" fmla="val 40000"/>
              <a:gd name="adj3" fmla="val 59629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97291" name="AutoShape 11"/>
          <p:cNvSpPr>
            <a:spLocks noChangeArrowheads="1"/>
          </p:cNvSpPr>
          <p:nvPr/>
        </p:nvSpPr>
        <p:spPr bwMode="auto">
          <a:xfrm>
            <a:off x="323850" y="5229225"/>
            <a:ext cx="3240088" cy="1042988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/>
            <a:r>
              <a:rPr kumimoji="1" lang="ru-RU" sz="2800" b="1">
                <a:latin typeface="Tahoma" pitchFamily="34" charset="0"/>
              </a:rPr>
              <a:t>окислитель</a:t>
            </a:r>
          </a:p>
        </p:txBody>
      </p:sp>
      <p:sp>
        <p:nvSpPr>
          <p:cNvPr id="97292" name="AutoShape 12"/>
          <p:cNvSpPr>
            <a:spLocks noChangeArrowheads="1"/>
          </p:cNvSpPr>
          <p:nvPr/>
        </p:nvSpPr>
        <p:spPr bwMode="auto">
          <a:xfrm>
            <a:off x="5148263" y="5229225"/>
            <a:ext cx="3240087" cy="1042988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/>
            <a:r>
              <a:rPr kumimoji="1" lang="ru-RU" sz="2800" b="1">
                <a:latin typeface="Tahoma" pitchFamily="34" charset="0"/>
              </a:rPr>
              <a:t>восстановитель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97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7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7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7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7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97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97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4" grpId="0" animBg="1"/>
      <p:bldP spid="97287" grpId="0" animBg="1"/>
      <p:bldP spid="97289" grpId="0" animBg="1"/>
      <p:bldP spid="97291" grpId="0" animBg="1"/>
      <p:bldP spid="97292" grpId="0" animBg="1"/>
    </p:bldLst>
  </p:timing>
</p:sld>
</file>

<file path=ppt/theme/theme1.xml><?xml version="1.0" encoding="utf-8"?>
<a:theme xmlns:a="http://schemas.openxmlformats.org/drawingml/2006/main" name="Business Plan">
  <a:themeElements>
    <a:clrScheme name="Business Plan 1">
      <a:dk1>
        <a:srgbClr val="000000"/>
      </a:dk1>
      <a:lt1>
        <a:srgbClr val="EAEAEA"/>
      </a:lt1>
      <a:dk2>
        <a:srgbClr val="00763B"/>
      </a:dk2>
      <a:lt2>
        <a:srgbClr val="FFFFCC"/>
      </a:lt2>
      <a:accent1>
        <a:srgbClr val="CC6600"/>
      </a:accent1>
      <a:accent2>
        <a:srgbClr val="FF9900"/>
      </a:accent2>
      <a:accent3>
        <a:srgbClr val="AABDAF"/>
      </a:accent3>
      <a:accent4>
        <a:srgbClr val="C8C8C8"/>
      </a:accent4>
      <a:accent5>
        <a:srgbClr val="E2B8AA"/>
      </a:accent5>
      <a:accent6>
        <a:srgbClr val="E78A00"/>
      </a:accent6>
      <a:hlink>
        <a:srgbClr val="CC3300"/>
      </a:hlink>
      <a:folHlink>
        <a:srgbClr val="71BB96"/>
      </a:folHlink>
    </a:clrScheme>
    <a:fontScheme name="Business Pl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usiness Plan 1">
        <a:dk1>
          <a:srgbClr val="000000"/>
        </a:dk1>
        <a:lt1>
          <a:srgbClr val="EAEAEA"/>
        </a:lt1>
        <a:dk2>
          <a:srgbClr val="00763B"/>
        </a:dk2>
        <a:lt2>
          <a:srgbClr val="FFFFCC"/>
        </a:lt2>
        <a:accent1>
          <a:srgbClr val="CC6600"/>
        </a:accent1>
        <a:accent2>
          <a:srgbClr val="FF9900"/>
        </a:accent2>
        <a:accent3>
          <a:srgbClr val="AABDAF"/>
        </a:accent3>
        <a:accent4>
          <a:srgbClr val="C8C8C8"/>
        </a:accent4>
        <a:accent5>
          <a:srgbClr val="E2B8AA"/>
        </a:accent5>
        <a:accent6>
          <a:srgbClr val="E78A00"/>
        </a:accent6>
        <a:hlink>
          <a:srgbClr val="CC3300"/>
        </a:hlink>
        <a:folHlink>
          <a:srgbClr val="71BB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Plan 2">
        <a:dk1>
          <a:srgbClr val="000000"/>
        </a:dk1>
        <a:lt1>
          <a:srgbClr val="FFFFFF"/>
        </a:lt1>
        <a:dk2>
          <a:srgbClr val="006633"/>
        </a:dk2>
        <a:lt2>
          <a:srgbClr val="FFFFFF"/>
        </a:lt2>
        <a:accent1>
          <a:srgbClr val="009999"/>
        </a:accent1>
        <a:accent2>
          <a:srgbClr val="8263A2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755992"/>
        </a:accent6>
        <a:hlink>
          <a:srgbClr val="0665C6"/>
        </a:hlink>
        <a:folHlink>
          <a:srgbClr val="71BB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Plan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Plan 4">
        <a:dk1>
          <a:srgbClr val="271A0D"/>
        </a:dk1>
        <a:lt1>
          <a:srgbClr val="EAEAEA"/>
        </a:lt1>
        <a:dk2>
          <a:srgbClr val="996633"/>
        </a:dk2>
        <a:lt2>
          <a:srgbClr val="FFFFCC"/>
        </a:lt2>
        <a:accent1>
          <a:srgbClr val="CC6600"/>
        </a:accent1>
        <a:accent2>
          <a:srgbClr val="FF9900"/>
        </a:accent2>
        <a:accent3>
          <a:srgbClr val="CAB8AD"/>
        </a:accent3>
        <a:accent4>
          <a:srgbClr val="C8C8C8"/>
        </a:accent4>
        <a:accent5>
          <a:srgbClr val="E2B8AA"/>
        </a:accent5>
        <a:accent6>
          <a:srgbClr val="E78A00"/>
        </a:accent6>
        <a:hlink>
          <a:srgbClr val="CC3300"/>
        </a:hlink>
        <a:folHlink>
          <a:srgbClr val="CA956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Plan 5">
        <a:dk1>
          <a:srgbClr val="001428"/>
        </a:dk1>
        <a:lt1>
          <a:srgbClr val="DDDDDD"/>
        </a:lt1>
        <a:dk2>
          <a:srgbClr val="336699"/>
        </a:dk2>
        <a:lt2>
          <a:srgbClr val="CCFFCC"/>
        </a:lt2>
        <a:accent1>
          <a:srgbClr val="009999"/>
        </a:accent1>
        <a:accent2>
          <a:srgbClr val="8263A2"/>
        </a:accent2>
        <a:accent3>
          <a:srgbClr val="ADB8CA"/>
        </a:accent3>
        <a:accent4>
          <a:srgbClr val="BDBDBD"/>
        </a:accent4>
        <a:accent5>
          <a:srgbClr val="AACACA"/>
        </a:accent5>
        <a:accent6>
          <a:srgbClr val="755992"/>
        </a:accent6>
        <a:hlink>
          <a:srgbClr val="0665C6"/>
        </a:hlink>
        <a:folHlink>
          <a:srgbClr val="699BC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572</TotalTime>
  <Words>881</Words>
  <Application>Microsoft Office PowerPoint</Application>
  <PresentationFormat>Экран (4:3)</PresentationFormat>
  <Paragraphs>141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5" baseType="lpstr">
      <vt:lpstr>Arial</vt:lpstr>
      <vt:lpstr>Times New Roman</vt:lpstr>
      <vt:lpstr>Wingdings</vt:lpstr>
      <vt:lpstr>Tahoma</vt:lpstr>
      <vt:lpstr>Comic Sans MS</vt:lpstr>
      <vt:lpstr>Business Plan</vt:lpstr>
      <vt:lpstr>Слайд 1</vt:lpstr>
      <vt:lpstr>Слайд 2</vt:lpstr>
      <vt:lpstr>Слайд 3</vt:lpstr>
      <vt:lpstr>Слайд 4</vt:lpstr>
      <vt:lpstr>Слайд 5</vt:lpstr>
      <vt:lpstr>Углерод в природе.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Применение углерода.</vt:lpstr>
      <vt:lpstr>Слайд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Мама</dc:creator>
  <cp:lastModifiedBy>ZJIogeaTop</cp:lastModifiedBy>
  <cp:revision>15</cp:revision>
  <dcterms:created xsi:type="dcterms:W3CDTF">2008-02-03T01:02:24Z</dcterms:created>
  <dcterms:modified xsi:type="dcterms:W3CDTF">2009-10-25T05:05:24Z</dcterms:modified>
</cp:coreProperties>
</file>