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254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3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6C88B4D-3A6E-4708-ADA2-84EAD65A0824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077F25-5C48-4ABE-9301-D6EF31C10A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3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61AAEB9-A93B-4890-A3F0-ADE7219DB54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4CD44E-92EF-4B62-BDDC-56D3F451F3B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7AAD933-807F-48CD-9913-C828FF92866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4B69158-DE91-4469-B44B-6CD28658165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23BD650-9DCF-4333-AE7C-8CABE9E6A1D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84FF36-21A8-4D17-A1C6-A28A22ABB07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E4DBF9-8A04-42F1-9111-E892ACC354C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274DD-8B15-4B14-92CD-856AE7616AB5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05404-8796-45E7-9E23-AC36665C39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441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D1EDE-9AB0-4A5D-AAF0-F00493BF4869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4F21D-D45A-42F2-830D-8A56887D7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569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EFEBB-D2E9-4C7F-A828-1F7A4E67845F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1005-95DC-4DF3-8E92-AC7863BD6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44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3595-1BA4-40A1-A407-6899F0FF79C9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3FADC-BF76-43E3-A818-38B11764E1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31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7C093-63F9-467C-8600-14B33DDCD98B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50F09-C81F-40ED-BB81-F966721EF3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925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3AD36-FFD5-4B7B-B3E9-28FD106178F2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900DB-D068-4AA2-8641-93C721FA0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35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5E5C1-D7B4-4650-AF7D-9CCBCF7CFF52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186F7-5BF0-4B7A-A35E-4960139693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01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F7DC5-1B46-439B-8C75-D92901AC025A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FDC5E-6B57-4231-A7F7-743E2ED99F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59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2569B-B484-4BDE-9333-285B59C4BED1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1E17A-BBD9-4347-9A82-93997E821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832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4C447-4633-4DBB-9BB4-F1D7E3F80789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CBE22-4500-4876-A8CD-E73B15FD3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09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032AA-593F-4716-97CA-F59224A18269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3290B-8FEC-43E3-A96A-5FC72E6A0B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79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5432F"/>
            </a:gs>
            <a:gs pos="50000">
              <a:schemeClr val="bg2">
                <a:lumMod val="25000"/>
              </a:schemeClr>
            </a:gs>
            <a:gs pos="100000">
              <a:srgbClr val="0033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63FA70-4FDB-45CE-892E-182FE72BC33A}" type="datetimeFigureOut">
              <a:rPr lang="ru-RU"/>
              <a:pPr>
                <a:defRPr/>
              </a:pPr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133D96-2C7F-4FE8-89E8-46E0AF55DE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2428868"/>
            <a:ext cx="783618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150" dirty="0">
                <a:ln w="11430"/>
                <a:solidFill>
                  <a:srgbClr val="F8F8F8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Понятие о производной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rot="5400000" flipH="1" flipV="1">
            <a:off x="-572294" y="3999707"/>
            <a:ext cx="5000625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 flipV="1">
            <a:off x="1285875" y="4214813"/>
            <a:ext cx="7072313" cy="952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олилиния 3"/>
          <p:cNvSpPr/>
          <p:nvPr/>
        </p:nvSpPr>
        <p:spPr>
          <a:xfrm>
            <a:off x="1554163" y="2305050"/>
            <a:ext cx="6762750" cy="3079750"/>
          </a:xfrm>
          <a:custGeom>
            <a:avLst/>
            <a:gdLst>
              <a:gd name="connsiteX0" fmla="*/ 0 w 6761409"/>
              <a:gd name="connsiteY0" fmla="*/ 3080197 h 3080197"/>
              <a:gd name="connsiteX1" fmla="*/ 553792 w 6761409"/>
              <a:gd name="connsiteY1" fmla="*/ 2990045 h 3080197"/>
              <a:gd name="connsiteX2" fmla="*/ 1017431 w 6761409"/>
              <a:gd name="connsiteY2" fmla="*/ 2693831 h 3080197"/>
              <a:gd name="connsiteX3" fmla="*/ 1700011 w 6761409"/>
              <a:gd name="connsiteY3" fmla="*/ 1612005 h 3080197"/>
              <a:gd name="connsiteX4" fmla="*/ 2112135 w 6761409"/>
              <a:gd name="connsiteY4" fmla="*/ 993819 h 3080197"/>
              <a:gd name="connsiteX5" fmla="*/ 2833352 w 6761409"/>
              <a:gd name="connsiteY5" fmla="*/ 311239 h 3080197"/>
              <a:gd name="connsiteX6" fmla="*/ 3696237 w 6761409"/>
              <a:gd name="connsiteY6" fmla="*/ 15025 h 3080197"/>
              <a:gd name="connsiteX7" fmla="*/ 4481848 w 6761409"/>
              <a:gd name="connsiteY7" fmla="*/ 221087 h 3080197"/>
              <a:gd name="connsiteX8" fmla="*/ 5190186 w 6761409"/>
              <a:gd name="connsiteY8" fmla="*/ 903667 h 3080197"/>
              <a:gd name="connsiteX9" fmla="*/ 5872766 w 6761409"/>
              <a:gd name="connsiteY9" fmla="*/ 1715036 h 3080197"/>
              <a:gd name="connsiteX10" fmla="*/ 6632620 w 6761409"/>
              <a:gd name="connsiteY10" fmla="*/ 1740794 h 3080197"/>
              <a:gd name="connsiteX11" fmla="*/ 6645499 w 6761409"/>
              <a:gd name="connsiteY11" fmla="*/ 1740794 h 3080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61409" h="3080197">
                <a:moveTo>
                  <a:pt x="0" y="3080197"/>
                </a:moveTo>
                <a:cubicBezTo>
                  <a:pt x="192110" y="3067318"/>
                  <a:pt x="384220" y="3054439"/>
                  <a:pt x="553792" y="2990045"/>
                </a:cubicBezTo>
                <a:cubicBezTo>
                  <a:pt x="723364" y="2925651"/>
                  <a:pt x="826395" y="2923504"/>
                  <a:pt x="1017431" y="2693831"/>
                </a:cubicBezTo>
                <a:cubicBezTo>
                  <a:pt x="1208468" y="2464158"/>
                  <a:pt x="1517560" y="1895340"/>
                  <a:pt x="1700011" y="1612005"/>
                </a:cubicBezTo>
                <a:cubicBezTo>
                  <a:pt x="1882462" y="1328670"/>
                  <a:pt x="1923245" y="1210613"/>
                  <a:pt x="2112135" y="993819"/>
                </a:cubicBezTo>
                <a:cubicBezTo>
                  <a:pt x="2301025" y="777025"/>
                  <a:pt x="2569335" y="474371"/>
                  <a:pt x="2833352" y="311239"/>
                </a:cubicBezTo>
                <a:cubicBezTo>
                  <a:pt x="3097369" y="148107"/>
                  <a:pt x="3421488" y="30050"/>
                  <a:pt x="3696237" y="15025"/>
                </a:cubicBezTo>
                <a:cubicBezTo>
                  <a:pt x="3970986" y="0"/>
                  <a:pt x="4232857" y="72980"/>
                  <a:pt x="4481848" y="221087"/>
                </a:cubicBezTo>
                <a:cubicBezTo>
                  <a:pt x="4730839" y="369194"/>
                  <a:pt x="4958366" y="654676"/>
                  <a:pt x="5190186" y="903667"/>
                </a:cubicBezTo>
                <a:cubicBezTo>
                  <a:pt x="5422006" y="1152659"/>
                  <a:pt x="5632360" y="1575515"/>
                  <a:pt x="5872766" y="1715036"/>
                </a:cubicBezTo>
                <a:cubicBezTo>
                  <a:pt x="6113172" y="1854557"/>
                  <a:pt x="6503831" y="1736501"/>
                  <a:pt x="6632620" y="1740794"/>
                </a:cubicBezTo>
                <a:cubicBezTo>
                  <a:pt x="6761409" y="1745087"/>
                  <a:pt x="6703454" y="1742940"/>
                  <a:pt x="6645499" y="174079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1571625" y="1427163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Y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078" name="TextBox 5"/>
          <p:cNvSpPr txBox="1">
            <a:spLocks noChangeArrowheads="1"/>
          </p:cNvSpPr>
          <p:nvPr/>
        </p:nvSpPr>
        <p:spPr bwMode="auto">
          <a:xfrm>
            <a:off x="8001000" y="4286250"/>
            <a:ext cx="428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079" name="TextBox 6"/>
          <p:cNvSpPr txBox="1">
            <a:spLocks noChangeArrowheads="1"/>
          </p:cNvSpPr>
          <p:nvPr/>
        </p:nvSpPr>
        <p:spPr bwMode="auto">
          <a:xfrm>
            <a:off x="1592263" y="4143375"/>
            <a:ext cx="428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13138" y="4156075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81" name="TextBox 8"/>
          <p:cNvSpPr txBox="1">
            <a:spLocks noChangeArrowheads="1"/>
          </p:cNvSpPr>
          <p:nvPr/>
        </p:nvSpPr>
        <p:spPr bwMode="auto">
          <a:xfrm>
            <a:off x="3286125" y="4143375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929188" y="4143375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3146425" y="3829050"/>
            <a:ext cx="857250" cy="63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4071938" y="3286125"/>
            <a:ext cx="1858962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TextBox 12"/>
          <p:cNvSpPr txBox="1">
            <a:spLocks noChangeArrowheads="1"/>
          </p:cNvSpPr>
          <p:nvPr/>
        </p:nvSpPr>
        <p:spPr bwMode="auto">
          <a:xfrm>
            <a:off x="4000500" y="4357688"/>
            <a:ext cx="642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086" name="TextBox 13"/>
          <p:cNvSpPr txBox="1">
            <a:spLocks noChangeArrowheads="1"/>
          </p:cNvSpPr>
          <p:nvPr/>
        </p:nvSpPr>
        <p:spPr bwMode="auto">
          <a:xfrm>
            <a:off x="3643313" y="5357813"/>
            <a:ext cx="4643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f(x)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 = 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 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087" name="TextBox 14"/>
          <p:cNvSpPr txBox="1">
            <a:spLocks noChangeArrowheads="1"/>
          </p:cNvSpPr>
          <p:nvPr/>
        </p:nvSpPr>
        <p:spPr bwMode="auto">
          <a:xfrm>
            <a:off x="3643313" y="5857875"/>
            <a:ext cx="3786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f(x) = f(x 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x)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) 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 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10800000">
            <a:off x="1966913" y="3370263"/>
            <a:ext cx="1598612" cy="127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1928813" y="2357438"/>
            <a:ext cx="3071812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авая фигурная скобка 17"/>
          <p:cNvSpPr/>
          <p:nvPr/>
        </p:nvSpPr>
        <p:spPr>
          <a:xfrm>
            <a:off x="1928813" y="2357438"/>
            <a:ext cx="285750" cy="1000125"/>
          </a:xfrm>
          <a:prstGeom prst="rightBrac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авая фигурная скобка 18"/>
          <p:cNvSpPr/>
          <p:nvPr/>
        </p:nvSpPr>
        <p:spPr>
          <a:xfrm rot="5400000">
            <a:off x="4143375" y="3643313"/>
            <a:ext cx="285750" cy="1428750"/>
          </a:xfrm>
          <a:prstGeom prst="rightBrac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214563" y="2571750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f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00125" y="3071813"/>
            <a:ext cx="928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)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094" name="TextBox 21"/>
          <p:cNvSpPr txBox="1">
            <a:spLocks noChangeArrowheads="1"/>
          </p:cNvSpPr>
          <p:nvPr/>
        </p:nvSpPr>
        <p:spPr bwMode="auto">
          <a:xfrm>
            <a:off x="5000625" y="4143375"/>
            <a:ext cx="1357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 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28625" y="2000250"/>
            <a:ext cx="1643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f(x 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x)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857375" y="3286125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857375" y="2286000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643313" y="3363913"/>
            <a:ext cx="1357312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4532313" y="2879725"/>
            <a:ext cx="946150" cy="952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0" name="TextBox 27"/>
          <p:cNvSpPr txBox="1">
            <a:spLocks noChangeArrowheads="1"/>
          </p:cNvSpPr>
          <p:nvPr/>
        </p:nvSpPr>
        <p:spPr bwMode="auto">
          <a:xfrm>
            <a:off x="4000500" y="3286125"/>
            <a:ext cx="642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101" name="TextBox 28"/>
          <p:cNvSpPr txBox="1">
            <a:spLocks noChangeArrowheads="1"/>
          </p:cNvSpPr>
          <p:nvPr/>
        </p:nvSpPr>
        <p:spPr bwMode="auto">
          <a:xfrm>
            <a:off x="4929188" y="2609850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f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3525838" y="3311525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4916488" y="2311400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04" name="TextBox 31"/>
          <p:cNvSpPr txBox="1">
            <a:spLocks noChangeArrowheads="1"/>
          </p:cNvSpPr>
          <p:nvPr/>
        </p:nvSpPr>
        <p:spPr bwMode="auto">
          <a:xfrm>
            <a:off x="3286125" y="2714625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A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105" name="TextBox 32"/>
          <p:cNvSpPr txBox="1">
            <a:spLocks noChangeArrowheads="1"/>
          </p:cNvSpPr>
          <p:nvPr/>
        </p:nvSpPr>
        <p:spPr bwMode="auto">
          <a:xfrm>
            <a:off x="4786313" y="1714500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B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10800000" flipV="1">
            <a:off x="1311275" y="1935163"/>
            <a:ext cx="4286250" cy="3071812"/>
          </a:xfrm>
          <a:prstGeom prst="line">
            <a:avLst/>
          </a:prstGeom>
          <a:ln w="38100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олилиния 34"/>
          <p:cNvSpPr/>
          <p:nvPr/>
        </p:nvSpPr>
        <p:spPr>
          <a:xfrm>
            <a:off x="4030663" y="3094038"/>
            <a:ext cx="103187" cy="271462"/>
          </a:xfrm>
          <a:custGeom>
            <a:avLst/>
            <a:gdLst>
              <a:gd name="connsiteX0" fmla="*/ 0 w 103031"/>
              <a:gd name="connsiteY0" fmla="*/ 0 h 270456"/>
              <a:gd name="connsiteX1" fmla="*/ 77274 w 103031"/>
              <a:gd name="connsiteY1" fmla="*/ 103031 h 270456"/>
              <a:gd name="connsiteX2" fmla="*/ 103031 w 103031"/>
              <a:gd name="connsiteY2" fmla="*/ 270456 h 270456"/>
              <a:gd name="connsiteX3" fmla="*/ 103031 w 103031"/>
              <a:gd name="connsiteY3" fmla="*/ 270456 h 27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031" h="270456">
                <a:moveTo>
                  <a:pt x="0" y="0"/>
                </a:moveTo>
                <a:cubicBezTo>
                  <a:pt x="30051" y="28977"/>
                  <a:pt x="60102" y="57955"/>
                  <a:pt x="77274" y="103031"/>
                </a:cubicBezTo>
                <a:cubicBezTo>
                  <a:pt x="94446" y="148107"/>
                  <a:pt x="103031" y="270456"/>
                  <a:pt x="103031" y="270456"/>
                </a:cubicBezTo>
                <a:lnTo>
                  <a:pt x="103031" y="270456"/>
                </a:lnTo>
              </a:path>
            </a:pathLst>
          </a:custGeom>
          <a:ln w="28575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2786063" y="3954463"/>
            <a:ext cx="103187" cy="271462"/>
          </a:xfrm>
          <a:custGeom>
            <a:avLst/>
            <a:gdLst>
              <a:gd name="connsiteX0" fmla="*/ 0 w 103031"/>
              <a:gd name="connsiteY0" fmla="*/ 0 h 270456"/>
              <a:gd name="connsiteX1" fmla="*/ 77274 w 103031"/>
              <a:gd name="connsiteY1" fmla="*/ 103031 h 270456"/>
              <a:gd name="connsiteX2" fmla="*/ 103031 w 103031"/>
              <a:gd name="connsiteY2" fmla="*/ 270456 h 270456"/>
              <a:gd name="connsiteX3" fmla="*/ 103031 w 103031"/>
              <a:gd name="connsiteY3" fmla="*/ 270456 h 27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031" h="270456">
                <a:moveTo>
                  <a:pt x="0" y="0"/>
                </a:moveTo>
                <a:cubicBezTo>
                  <a:pt x="30051" y="28977"/>
                  <a:pt x="60102" y="57955"/>
                  <a:pt x="77274" y="103031"/>
                </a:cubicBezTo>
                <a:cubicBezTo>
                  <a:pt x="94446" y="148107"/>
                  <a:pt x="103031" y="270456"/>
                  <a:pt x="103031" y="270456"/>
                </a:cubicBezTo>
                <a:lnTo>
                  <a:pt x="103031" y="270456"/>
                </a:lnTo>
              </a:path>
            </a:pathLst>
          </a:custGeom>
          <a:ln w="28575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09" name="TextBox 36"/>
          <p:cNvSpPr txBox="1">
            <a:spLocks noChangeArrowheads="1"/>
          </p:cNvSpPr>
          <p:nvPr/>
        </p:nvSpPr>
        <p:spPr bwMode="auto">
          <a:xfrm>
            <a:off x="2798763" y="3752850"/>
            <a:ext cx="500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sym typeface="Symbol" pitchFamily="18" charset="2"/>
              </a:rPr>
              <a:t></a:t>
            </a:r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3110" name="TextBox 37"/>
          <p:cNvSpPr txBox="1">
            <a:spLocks noChangeArrowheads="1"/>
          </p:cNvSpPr>
          <p:nvPr/>
        </p:nvSpPr>
        <p:spPr bwMode="auto">
          <a:xfrm>
            <a:off x="4071938" y="2857500"/>
            <a:ext cx="500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sym typeface="Symbol" pitchFamily="18" charset="2"/>
              </a:rPr>
              <a:t></a:t>
            </a:r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3111" name="TextBox 38"/>
          <p:cNvSpPr txBox="1">
            <a:spLocks noChangeArrowheads="1"/>
          </p:cNvSpPr>
          <p:nvPr/>
        </p:nvSpPr>
        <p:spPr bwMode="auto">
          <a:xfrm>
            <a:off x="5000625" y="3071813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C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112" name="TextBox 39"/>
          <p:cNvSpPr txBox="1">
            <a:spLocks noChangeArrowheads="1"/>
          </p:cNvSpPr>
          <p:nvPr/>
        </p:nvSpPr>
        <p:spPr bwMode="auto">
          <a:xfrm>
            <a:off x="5715000" y="1357313"/>
            <a:ext cx="1643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k = tg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 =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113" name="TextBox 40"/>
          <p:cNvSpPr txBox="1">
            <a:spLocks noChangeArrowheads="1"/>
          </p:cNvSpPr>
          <p:nvPr/>
        </p:nvSpPr>
        <p:spPr bwMode="auto">
          <a:xfrm>
            <a:off x="7215188" y="1109663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114" name="TextBox 41"/>
          <p:cNvSpPr txBox="1">
            <a:spLocks noChangeArrowheads="1"/>
          </p:cNvSpPr>
          <p:nvPr/>
        </p:nvSpPr>
        <p:spPr bwMode="auto">
          <a:xfrm>
            <a:off x="7215188" y="1571625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7215188" y="1617663"/>
            <a:ext cx="500062" cy="15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142844" y="0"/>
            <a:ext cx="857256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1. Касательная к графику функции.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/>
      <p:bldP spid="21" grpId="0"/>
      <p:bldP spid="23" grpId="0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rot="5400000" flipH="1" flipV="1">
            <a:off x="-572294" y="3999707"/>
            <a:ext cx="5000625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 flipV="1">
            <a:off x="1285875" y="4214813"/>
            <a:ext cx="7072313" cy="952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олилиния 3"/>
          <p:cNvSpPr/>
          <p:nvPr/>
        </p:nvSpPr>
        <p:spPr>
          <a:xfrm>
            <a:off x="1554163" y="2305050"/>
            <a:ext cx="6762750" cy="3079750"/>
          </a:xfrm>
          <a:custGeom>
            <a:avLst/>
            <a:gdLst>
              <a:gd name="connsiteX0" fmla="*/ 0 w 6761409"/>
              <a:gd name="connsiteY0" fmla="*/ 3080197 h 3080197"/>
              <a:gd name="connsiteX1" fmla="*/ 553792 w 6761409"/>
              <a:gd name="connsiteY1" fmla="*/ 2990045 h 3080197"/>
              <a:gd name="connsiteX2" fmla="*/ 1017431 w 6761409"/>
              <a:gd name="connsiteY2" fmla="*/ 2693831 h 3080197"/>
              <a:gd name="connsiteX3" fmla="*/ 1700011 w 6761409"/>
              <a:gd name="connsiteY3" fmla="*/ 1612005 h 3080197"/>
              <a:gd name="connsiteX4" fmla="*/ 2112135 w 6761409"/>
              <a:gd name="connsiteY4" fmla="*/ 993819 h 3080197"/>
              <a:gd name="connsiteX5" fmla="*/ 2833352 w 6761409"/>
              <a:gd name="connsiteY5" fmla="*/ 311239 h 3080197"/>
              <a:gd name="connsiteX6" fmla="*/ 3696237 w 6761409"/>
              <a:gd name="connsiteY6" fmla="*/ 15025 h 3080197"/>
              <a:gd name="connsiteX7" fmla="*/ 4481848 w 6761409"/>
              <a:gd name="connsiteY7" fmla="*/ 221087 h 3080197"/>
              <a:gd name="connsiteX8" fmla="*/ 5190186 w 6761409"/>
              <a:gd name="connsiteY8" fmla="*/ 903667 h 3080197"/>
              <a:gd name="connsiteX9" fmla="*/ 5872766 w 6761409"/>
              <a:gd name="connsiteY9" fmla="*/ 1715036 h 3080197"/>
              <a:gd name="connsiteX10" fmla="*/ 6632620 w 6761409"/>
              <a:gd name="connsiteY10" fmla="*/ 1740794 h 3080197"/>
              <a:gd name="connsiteX11" fmla="*/ 6645499 w 6761409"/>
              <a:gd name="connsiteY11" fmla="*/ 1740794 h 3080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61409" h="3080197">
                <a:moveTo>
                  <a:pt x="0" y="3080197"/>
                </a:moveTo>
                <a:cubicBezTo>
                  <a:pt x="192110" y="3067318"/>
                  <a:pt x="384220" y="3054439"/>
                  <a:pt x="553792" y="2990045"/>
                </a:cubicBezTo>
                <a:cubicBezTo>
                  <a:pt x="723364" y="2925651"/>
                  <a:pt x="826395" y="2923504"/>
                  <a:pt x="1017431" y="2693831"/>
                </a:cubicBezTo>
                <a:cubicBezTo>
                  <a:pt x="1208468" y="2464158"/>
                  <a:pt x="1517560" y="1895340"/>
                  <a:pt x="1700011" y="1612005"/>
                </a:cubicBezTo>
                <a:cubicBezTo>
                  <a:pt x="1882462" y="1328670"/>
                  <a:pt x="1923245" y="1210613"/>
                  <a:pt x="2112135" y="993819"/>
                </a:cubicBezTo>
                <a:cubicBezTo>
                  <a:pt x="2301025" y="777025"/>
                  <a:pt x="2569335" y="474371"/>
                  <a:pt x="2833352" y="311239"/>
                </a:cubicBezTo>
                <a:cubicBezTo>
                  <a:pt x="3097369" y="148107"/>
                  <a:pt x="3421488" y="30050"/>
                  <a:pt x="3696237" y="15025"/>
                </a:cubicBezTo>
                <a:cubicBezTo>
                  <a:pt x="3970986" y="0"/>
                  <a:pt x="4232857" y="72980"/>
                  <a:pt x="4481848" y="221087"/>
                </a:cubicBezTo>
                <a:cubicBezTo>
                  <a:pt x="4730839" y="369194"/>
                  <a:pt x="4958366" y="654676"/>
                  <a:pt x="5190186" y="903667"/>
                </a:cubicBezTo>
                <a:cubicBezTo>
                  <a:pt x="5422006" y="1152659"/>
                  <a:pt x="5632360" y="1575515"/>
                  <a:pt x="5872766" y="1715036"/>
                </a:cubicBezTo>
                <a:cubicBezTo>
                  <a:pt x="6113172" y="1854557"/>
                  <a:pt x="6503831" y="1736501"/>
                  <a:pt x="6632620" y="1740794"/>
                </a:cubicBezTo>
                <a:cubicBezTo>
                  <a:pt x="6761409" y="1745087"/>
                  <a:pt x="6703454" y="1742940"/>
                  <a:pt x="6645499" y="174079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71625" y="1427163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Y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001000" y="4286250"/>
            <a:ext cx="428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92263" y="4143375"/>
            <a:ext cx="428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13138" y="4156075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86125" y="4143375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572000" y="4143375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3146425" y="3829050"/>
            <a:ext cx="857250" cy="63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3786982" y="3356769"/>
            <a:ext cx="1714500" cy="158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786188" y="4357688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4110" name="TextBox 13"/>
          <p:cNvSpPr txBox="1">
            <a:spLocks noChangeArrowheads="1"/>
          </p:cNvSpPr>
          <p:nvPr/>
        </p:nvSpPr>
        <p:spPr bwMode="auto">
          <a:xfrm>
            <a:off x="3643313" y="5357813"/>
            <a:ext cx="4643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f(x)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 = 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 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4111" name="TextBox 14"/>
          <p:cNvSpPr txBox="1">
            <a:spLocks noChangeArrowheads="1"/>
          </p:cNvSpPr>
          <p:nvPr/>
        </p:nvSpPr>
        <p:spPr bwMode="auto">
          <a:xfrm>
            <a:off x="3643313" y="5857875"/>
            <a:ext cx="3786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f(x) = f(x 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x)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) 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 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9" name="Правая фигурная скобка 18"/>
          <p:cNvSpPr/>
          <p:nvPr/>
        </p:nvSpPr>
        <p:spPr>
          <a:xfrm rot="5400000">
            <a:off x="3964782" y="3821906"/>
            <a:ext cx="285750" cy="1071563"/>
          </a:xfrm>
          <a:prstGeom prst="rightBrac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429125" y="4214813"/>
            <a:ext cx="1357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 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3643313" y="3357563"/>
            <a:ext cx="1000125" cy="635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4175126" y="2897187"/>
            <a:ext cx="946150" cy="952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000500" y="3286125"/>
            <a:ext cx="642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572000" y="2714625"/>
            <a:ext cx="642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f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3525838" y="3311525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4572000" y="2428875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286125" y="2714625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A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357688" y="2000250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B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10800000" flipV="1">
            <a:off x="1500188" y="1785938"/>
            <a:ext cx="3975100" cy="3363912"/>
          </a:xfrm>
          <a:prstGeom prst="line">
            <a:avLst/>
          </a:prstGeom>
          <a:ln w="38100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олилиния 34"/>
          <p:cNvSpPr/>
          <p:nvPr/>
        </p:nvSpPr>
        <p:spPr>
          <a:xfrm>
            <a:off x="3929063" y="3106738"/>
            <a:ext cx="103187" cy="271462"/>
          </a:xfrm>
          <a:custGeom>
            <a:avLst/>
            <a:gdLst>
              <a:gd name="connsiteX0" fmla="*/ 0 w 103031"/>
              <a:gd name="connsiteY0" fmla="*/ 0 h 270456"/>
              <a:gd name="connsiteX1" fmla="*/ 77274 w 103031"/>
              <a:gd name="connsiteY1" fmla="*/ 103031 h 270456"/>
              <a:gd name="connsiteX2" fmla="*/ 103031 w 103031"/>
              <a:gd name="connsiteY2" fmla="*/ 270456 h 270456"/>
              <a:gd name="connsiteX3" fmla="*/ 103031 w 103031"/>
              <a:gd name="connsiteY3" fmla="*/ 270456 h 27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031" h="270456">
                <a:moveTo>
                  <a:pt x="0" y="0"/>
                </a:moveTo>
                <a:cubicBezTo>
                  <a:pt x="30051" y="28977"/>
                  <a:pt x="60102" y="57955"/>
                  <a:pt x="77274" y="103031"/>
                </a:cubicBezTo>
                <a:cubicBezTo>
                  <a:pt x="94446" y="148107"/>
                  <a:pt x="103031" y="270456"/>
                  <a:pt x="103031" y="270456"/>
                </a:cubicBezTo>
                <a:lnTo>
                  <a:pt x="103031" y="270456"/>
                </a:lnTo>
              </a:path>
            </a:pathLst>
          </a:custGeom>
          <a:ln w="28575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2863850" y="4025900"/>
            <a:ext cx="103188" cy="225425"/>
          </a:xfrm>
          <a:custGeom>
            <a:avLst/>
            <a:gdLst>
              <a:gd name="connsiteX0" fmla="*/ 0 w 103031"/>
              <a:gd name="connsiteY0" fmla="*/ 0 h 270456"/>
              <a:gd name="connsiteX1" fmla="*/ 77274 w 103031"/>
              <a:gd name="connsiteY1" fmla="*/ 103031 h 270456"/>
              <a:gd name="connsiteX2" fmla="*/ 103031 w 103031"/>
              <a:gd name="connsiteY2" fmla="*/ 270456 h 270456"/>
              <a:gd name="connsiteX3" fmla="*/ 103031 w 103031"/>
              <a:gd name="connsiteY3" fmla="*/ 270456 h 27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031" h="270456">
                <a:moveTo>
                  <a:pt x="0" y="0"/>
                </a:moveTo>
                <a:cubicBezTo>
                  <a:pt x="30051" y="28977"/>
                  <a:pt x="60102" y="57955"/>
                  <a:pt x="77274" y="103031"/>
                </a:cubicBezTo>
                <a:cubicBezTo>
                  <a:pt x="94446" y="148107"/>
                  <a:pt x="103031" y="270456"/>
                  <a:pt x="103031" y="270456"/>
                </a:cubicBezTo>
                <a:lnTo>
                  <a:pt x="103031" y="270456"/>
                </a:lnTo>
              </a:path>
            </a:pathLst>
          </a:custGeom>
          <a:ln w="28575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857500" y="3752850"/>
            <a:ext cx="500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sym typeface="Symbol" pitchFamily="18" charset="2"/>
              </a:rPr>
              <a:t></a:t>
            </a:r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929063" y="2857500"/>
            <a:ext cx="500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sym typeface="Symbol" pitchFamily="18" charset="2"/>
              </a:rPr>
              <a:t></a:t>
            </a:r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643438" y="3143250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C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4128" name="TextBox 39"/>
          <p:cNvSpPr txBox="1">
            <a:spLocks noChangeArrowheads="1"/>
          </p:cNvSpPr>
          <p:nvPr/>
        </p:nvSpPr>
        <p:spPr bwMode="auto">
          <a:xfrm>
            <a:off x="5715000" y="1357313"/>
            <a:ext cx="1643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k = tg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 =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4129" name="TextBox 40"/>
          <p:cNvSpPr txBox="1">
            <a:spLocks noChangeArrowheads="1"/>
          </p:cNvSpPr>
          <p:nvPr/>
        </p:nvSpPr>
        <p:spPr bwMode="auto">
          <a:xfrm>
            <a:off x="7215188" y="1109663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4130" name="TextBox 41"/>
          <p:cNvSpPr txBox="1">
            <a:spLocks noChangeArrowheads="1"/>
          </p:cNvSpPr>
          <p:nvPr/>
        </p:nvSpPr>
        <p:spPr bwMode="auto">
          <a:xfrm>
            <a:off x="7215188" y="1571625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7215188" y="1617663"/>
            <a:ext cx="500062" cy="15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142844" y="0"/>
            <a:ext cx="857256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1. Касательная к графику функции.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 animBg="1"/>
      <p:bldP spid="9" grpId="0"/>
      <p:bldP spid="10" grpId="0" animBg="1"/>
      <p:bldP spid="13" grpId="0"/>
      <p:bldP spid="19" grpId="0" animBg="1"/>
      <p:bldP spid="22" grpId="0"/>
      <p:bldP spid="28" grpId="0"/>
      <p:bldP spid="29" grpId="0"/>
      <p:bldP spid="30" grpId="0" animBg="1"/>
      <p:bldP spid="31" grpId="0" animBg="1"/>
      <p:bldP spid="32" grpId="0"/>
      <p:bldP spid="33" grpId="0"/>
      <p:bldP spid="35" grpId="0" animBg="1"/>
      <p:bldP spid="36" grpId="0" animBg="1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rot="5400000" flipH="1" flipV="1">
            <a:off x="-572294" y="3999707"/>
            <a:ext cx="5000625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 flipV="1">
            <a:off x="1285875" y="4214813"/>
            <a:ext cx="7072313" cy="952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олилиния 3"/>
          <p:cNvSpPr/>
          <p:nvPr/>
        </p:nvSpPr>
        <p:spPr>
          <a:xfrm>
            <a:off x="1554163" y="2305050"/>
            <a:ext cx="6762750" cy="3079750"/>
          </a:xfrm>
          <a:custGeom>
            <a:avLst/>
            <a:gdLst>
              <a:gd name="connsiteX0" fmla="*/ 0 w 6761409"/>
              <a:gd name="connsiteY0" fmla="*/ 3080197 h 3080197"/>
              <a:gd name="connsiteX1" fmla="*/ 553792 w 6761409"/>
              <a:gd name="connsiteY1" fmla="*/ 2990045 h 3080197"/>
              <a:gd name="connsiteX2" fmla="*/ 1017431 w 6761409"/>
              <a:gd name="connsiteY2" fmla="*/ 2693831 h 3080197"/>
              <a:gd name="connsiteX3" fmla="*/ 1700011 w 6761409"/>
              <a:gd name="connsiteY3" fmla="*/ 1612005 h 3080197"/>
              <a:gd name="connsiteX4" fmla="*/ 2112135 w 6761409"/>
              <a:gd name="connsiteY4" fmla="*/ 993819 h 3080197"/>
              <a:gd name="connsiteX5" fmla="*/ 2833352 w 6761409"/>
              <a:gd name="connsiteY5" fmla="*/ 311239 h 3080197"/>
              <a:gd name="connsiteX6" fmla="*/ 3696237 w 6761409"/>
              <a:gd name="connsiteY6" fmla="*/ 15025 h 3080197"/>
              <a:gd name="connsiteX7" fmla="*/ 4481848 w 6761409"/>
              <a:gd name="connsiteY7" fmla="*/ 221087 h 3080197"/>
              <a:gd name="connsiteX8" fmla="*/ 5190186 w 6761409"/>
              <a:gd name="connsiteY8" fmla="*/ 903667 h 3080197"/>
              <a:gd name="connsiteX9" fmla="*/ 5872766 w 6761409"/>
              <a:gd name="connsiteY9" fmla="*/ 1715036 h 3080197"/>
              <a:gd name="connsiteX10" fmla="*/ 6632620 w 6761409"/>
              <a:gd name="connsiteY10" fmla="*/ 1740794 h 3080197"/>
              <a:gd name="connsiteX11" fmla="*/ 6645499 w 6761409"/>
              <a:gd name="connsiteY11" fmla="*/ 1740794 h 3080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61409" h="3080197">
                <a:moveTo>
                  <a:pt x="0" y="3080197"/>
                </a:moveTo>
                <a:cubicBezTo>
                  <a:pt x="192110" y="3067318"/>
                  <a:pt x="384220" y="3054439"/>
                  <a:pt x="553792" y="2990045"/>
                </a:cubicBezTo>
                <a:cubicBezTo>
                  <a:pt x="723364" y="2925651"/>
                  <a:pt x="826395" y="2923504"/>
                  <a:pt x="1017431" y="2693831"/>
                </a:cubicBezTo>
                <a:cubicBezTo>
                  <a:pt x="1208468" y="2464158"/>
                  <a:pt x="1517560" y="1895340"/>
                  <a:pt x="1700011" y="1612005"/>
                </a:cubicBezTo>
                <a:cubicBezTo>
                  <a:pt x="1882462" y="1328670"/>
                  <a:pt x="1923245" y="1210613"/>
                  <a:pt x="2112135" y="993819"/>
                </a:cubicBezTo>
                <a:cubicBezTo>
                  <a:pt x="2301025" y="777025"/>
                  <a:pt x="2569335" y="474371"/>
                  <a:pt x="2833352" y="311239"/>
                </a:cubicBezTo>
                <a:cubicBezTo>
                  <a:pt x="3097369" y="148107"/>
                  <a:pt x="3421488" y="30050"/>
                  <a:pt x="3696237" y="15025"/>
                </a:cubicBezTo>
                <a:cubicBezTo>
                  <a:pt x="3970986" y="0"/>
                  <a:pt x="4232857" y="72980"/>
                  <a:pt x="4481848" y="221087"/>
                </a:cubicBezTo>
                <a:cubicBezTo>
                  <a:pt x="4730839" y="369194"/>
                  <a:pt x="4958366" y="654676"/>
                  <a:pt x="5190186" y="903667"/>
                </a:cubicBezTo>
                <a:cubicBezTo>
                  <a:pt x="5422006" y="1152659"/>
                  <a:pt x="5632360" y="1575515"/>
                  <a:pt x="5872766" y="1715036"/>
                </a:cubicBezTo>
                <a:cubicBezTo>
                  <a:pt x="6113172" y="1854557"/>
                  <a:pt x="6503831" y="1736501"/>
                  <a:pt x="6632620" y="1740794"/>
                </a:cubicBezTo>
                <a:cubicBezTo>
                  <a:pt x="6761409" y="1745087"/>
                  <a:pt x="6703454" y="1742940"/>
                  <a:pt x="6645499" y="174079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71625" y="1427163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Y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001000" y="4286250"/>
            <a:ext cx="428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92263" y="4143375"/>
            <a:ext cx="428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13138" y="4156075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86125" y="4143375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786188" y="4143375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3146425" y="3829050"/>
            <a:ext cx="857250" cy="63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3322637" y="3678238"/>
            <a:ext cx="107156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429000" y="3357563"/>
            <a:ext cx="642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5134" name="TextBox 13"/>
          <p:cNvSpPr txBox="1">
            <a:spLocks noChangeArrowheads="1"/>
          </p:cNvSpPr>
          <p:nvPr/>
        </p:nvSpPr>
        <p:spPr bwMode="auto">
          <a:xfrm>
            <a:off x="3643313" y="5357813"/>
            <a:ext cx="4643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f(x)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 = 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 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5135" name="TextBox 14"/>
          <p:cNvSpPr txBox="1">
            <a:spLocks noChangeArrowheads="1"/>
          </p:cNvSpPr>
          <p:nvPr/>
        </p:nvSpPr>
        <p:spPr bwMode="auto">
          <a:xfrm>
            <a:off x="3643313" y="5857875"/>
            <a:ext cx="3786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f(x) = f(x 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x)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) 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 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6" name="Правая фигурная скобка 15"/>
          <p:cNvSpPr/>
          <p:nvPr/>
        </p:nvSpPr>
        <p:spPr>
          <a:xfrm rot="5400000">
            <a:off x="3536156" y="4250532"/>
            <a:ext cx="357187" cy="285750"/>
          </a:xfrm>
          <a:prstGeom prst="rightBrac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857625" y="4143375"/>
            <a:ext cx="1357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 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3643313" y="3357563"/>
            <a:ext cx="214312" cy="635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3714750" y="3214688"/>
            <a:ext cx="28575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429000" y="4429125"/>
            <a:ext cx="642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798888" y="2922588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f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525838" y="3311525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3786188" y="3000375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286125" y="2714625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A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571875" y="2571750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B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1568450" y="1854200"/>
            <a:ext cx="3863975" cy="3286125"/>
          </a:xfrm>
          <a:prstGeom prst="line">
            <a:avLst/>
          </a:prstGeom>
          <a:ln w="38100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олилиния 27"/>
          <p:cNvSpPr/>
          <p:nvPr/>
        </p:nvSpPr>
        <p:spPr>
          <a:xfrm>
            <a:off x="3071813" y="4000500"/>
            <a:ext cx="103187" cy="225425"/>
          </a:xfrm>
          <a:custGeom>
            <a:avLst/>
            <a:gdLst>
              <a:gd name="connsiteX0" fmla="*/ 0 w 103031"/>
              <a:gd name="connsiteY0" fmla="*/ 0 h 270456"/>
              <a:gd name="connsiteX1" fmla="*/ 77274 w 103031"/>
              <a:gd name="connsiteY1" fmla="*/ 103031 h 270456"/>
              <a:gd name="connsiteX2" fmla="*/ 103031 w 103031"/>
              <a:gd name="connsiteY2" fmla="*/ 270456 h 270456"/>
              <a:gd name="connsiteX3" fmla="*/ 103031 w 103031"/>
              <a:gd name="connsiteY3" fmla="*/ 270456 h 27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031" h="270456">
                <a:moveTo>
                  <a:pt x="0" y="0"/>
                </a:moveTo>
                <a:cubicBezTo>
                  <a:pt x="30051" y="28977"/>
                  <a:pt x="60102" y="57955"/>
                  <a:pt x="77274" y="103031"/>
                </a:cubicBezTo>
                <a:cubicBezTo>
                  <a:pt x="94446" y="148107"/>
                  <a:pt x="103031" y="270456"/>
                  <a:pt x="103031" y="270456"/>
                </a:cubicBezTo>
                <a:lnTo>
                  <a:pt x="103031" y="270456"/>
                </a:lnTo>
              </a:path>
            </a:pathLst>
          </a:custGeom>
          <a:ln w="28575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097213" y="3752850"/>
            <a:ext cx="500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sym typeface="Symbol" pitchFamily="18" charset="2"/>
              </a:rPr>
              <a:t></a:t>
            </a:r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786188" y="3214688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C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5150" name="TextBox 31"/>
          <p:cNvSpPr txBox="1">
            <a:spLocks noChangeArrowheads="1"/>
          </p:cNvSpPr>
          <p:nvPr/>
        </p:nvSpPr>
        <p:spPr bwMode="auto">
          <a:xfrm>
            <a:off x="5715000" y="1357313"/>
            <a:ext cx="1643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k = tg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 =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5151" name="TextBox 32"/>
          <p:cNvSpPr txBox="1">
            <a:spLocks noChangeArrowheads="1"/>
          </p:cNvSpPr>
          <p:nvPr/>
        </p:nvSpPr>
        <p:spPr bwMode="auto">
          <a:xfrm>
            <a:off x="7215188" y="1109663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5152" name="TextBox 33"/>
          <p:cNvSpPr txBox="1">
            <a:spLocks noChangeArrowheads="1"/>
          </p:cNvSpPr>
          <p:nvPr/>
        </p:nvSpPr>
        <p:spPr bwMode="auto">
          <a:xfrm>
            <a:off x="7215188" y="1571625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7215188" y="1617663"/>
            <a:ext cx="500062" cy="15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142844" y="0"/>
            <a:ext cx="857256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1. Касательная к графику функции.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 animBg="1"/>
      <p:bldP spid="9" grpId="0"/>
      <p:bldP spid="10" grpId="0" animBg="1"/>
      <p:bldP spid="13" grpId="0"/>
      <p:bldP spid="16" grpId="0" animBg="1"/>
      <p:bldP spid="17" grpId="0"/>
      <p:bldP spid="20" grpId="0"/>
      <p:bldP spid="21" grpId="0"/>
      <p:bldP spid="22" grpId="0" animBg="1"/>
      <p:bldP spid="23" grpId="0" animBg="1"/>
      <p:bldP spid="24" grpId="0"/>
      <p:bldP spid="25" grpId="0"/>
      <p:bldP spid="28" grpId="0" animBg="1"/>
      <p:bldP spid="29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rot="5400000" flipH="1" flipV="1">
            <a:off x="-572294" y="3999707"/>
            <a:ext cx="5000625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 flipV="1">
            <a:off x="1285875" y="4214813"/>
            <a:ext cx="7072313" cy="952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олилиния 3"/>
          <p:cNvSpPr/>
          <p:nvPr/>
        </p:nvSpPr>
        <p:spPr>
          <a:xfrm>
            <a:off x="1554163" y="2305050"/>
            <a:ext cx="6762750" cy="3079750"/>
          </a:xfrm>
          <a:custGeom>
            <a:avLst/>
            <a:gdLst>
              <a:gd name="connsiteX0" fmla="*/ 0 w 6761409"/>
              <a:gd name="connsiteY0" fmla="*/ 3080197 h 3080197"/>
              <a:gd name="connsiteX1" fmla="*/ 553792 w 6761409"/>
              <a:gd name="connsiteY1" fmla="*/ 2990045 h 3080197"/>
              <a:gd name="connsiteX2" fmla="*/ 1017431 w 6761409"/>
              <a:gd name="connsiteY2" fmla="*/ 2693831 h 3080197"/>
              <a:gd name="connsiteX3" fmla="*/ 1700011 w 6761409"/>
              <a:gd name="connsiteY3" fmla="*/ 1612005 h 3080197"/>
              <a:gd name="connsiteX4" fmla="*/ 2112135 w 6761409"/>
              <a:gd name="connsiteY4" fmla="*/ 993819 h 3080197"/>
              <a:gd name="connsiteX5" fmla="*/ 2833352 w 6761409"/>
              <a:gd name="connsiteY5" fmla="*/ 311239 h 3080197"/>
              <a:gd name="connsiteX6" fmla="*/ 3696237 w 6761409"/>
              <a:gd name="connsiteY6" fmla="*/ 15025 h 3080197"/>
              <a:gd name="connsiteX7" fmla="*/ 4481848 w 6761409"/>
              <a:gd name="connsiteY7" fmla="*/ 221087 h 3080197"/>
              <a:gd name="connsiteX8" fmla="*/ 5190186 w 6761409"/>
              <a:gd name="connsiteY8" fmla="*/ 903667 h 3080197"/>
              <a:gd name="connsiteX9" fmla="*/ 5872766 w 6761409"/>
              <a:gd name="connsiteY9" fmla="*/ 1715036 h 3080197"/>
              <a:gd name="connsiteX10" fmla="*/ 6632620 w 6761409"/>
              <a:gd name="connsiteY10" fmla="*/ 1740794 h 3080197"/>
              <a:gd name="connsiteX11" fmla="*/ 6645499 w 6761409"/>
              <a:gd name="connsiteY11" fmla="*/ 1740794 h 3080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61409" h="3080197">
                <a:moveTo>
                  <a:pt x="0" y="3080197"/>
                </a:moveTo>
                <a:cubicBezTo>
                  <a:pt x="192110" y="3067318"/>
                  <a:pt x="384220" y="3054439"/>
                  <a:pt x="553792" y="2990045"/>
                </a:cubicBezTo>
                <a:cubicBezTo>
                  <a:pt x="723364" y="2925651"/>
                  <a:pt x="826395" y="2923504"/>
                  <a:pt x="1017431" y="2693831"/>
                </a:cubicBezTo>
                <a:cubicBezTo>
                  <a:pt x="1208468" y="2464158"/>
                  <a:pt x="1517560" y="1895340"/>
                  <a:pt x="1700011" y="1612005"/>
                </a:cubicBezTo>
                <a:cubicBezTo>
                  <a:pt x="1882462" y="1328670"/>
                  <a:pt x="1923245" y="1210613"/>
                  <a:pt x="2112135" y="993819"/>
                </a:cubicBezTo>
                <a:cubicBezTo>
                  <a:pt x="2301025" y="777025"/>
                  <a:pt x="2569335" y="474371"/>
                  <a:pt x="2833352" y="311239"/>
                </a:cubicBezTo>
                <a:cubicBezTo>
                  <a:pt x="3097369" y="148107"/>
                  <a:pt x="3421488" y="30050"/>
                  <a:pt x="3696237" y="15025"/>
                </a:cubicBezTo>
                <a:cubicBezTo>
                  <a:pt x="3970986" y="0"/>
                  <a:pt x="4232857" y="72980"/>
                  <a:pt x="4481848" y="221087"/>
                </a:cubicBezTo>
                <a:cubicBezTo>
                  <a:pt x="4730839" y="369194"/>
                  <a:pt x="4958366" y="654676"/>
                  <a:pt x="5190186" y="903667"/>
                </a:cubicBezTo>
                <a:cubicBezTo>
                  <a:pt x="5422006" y="1152659"/>
                  <a:pt x="5632360" y="1575515"/>
                  <a:pt x="5872766" y="1715036"/>
                </a:cubicBezTo>
                <a:cubicBezTo>
                  <a:pt x="6113172" y="1854557"/>
                  <a:pt x="6503831" y="1736501"/>
                  <a:pt x="6632620" y="1740794"/>
                </a:cubicBezTo>
                <a:cubicBezTo>
                  <a:pt x="6761409" y="1745087"/>
                  <a:pt x="6703454" y="1742940"/>
                  <a:pt x="6645499" y="174079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71625" y="1427163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Y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001000" y="4286250"/>
            <a:ext cx="428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92263" y="4143375"/>
            <a:ext cx="428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13138" y="4156075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86125" y="4143375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559175" y="4168775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3146425" y="3829050"/>
            <a:ext cx="857250" cy="63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6" name="TextBox 13"/>
          <p:cNvSpPr txBox="1">
            <a:spLocks noChangeArrowheads="1"/>
          </p:cNvSpPr>
          <p:nvPr/>
        </p:nvSpPr>
        <p:spPr bwMode="auto">
          <a:xfrm>
            <a:off x="3643313" y="5357813"/>
            <a:ext cx="4643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f(x)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 = 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 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6157" name="TextBox 14"/>
          <p:cNvSpPr txBox="1">
            <a:spLocks noChangeArrowheads="1"/>
          </p:cNvSpPr>
          <p:nvPr/>
        </p:nvSpPr>
        <p:spPr bwMode="auto">
          <a:xfrm>
            <a:off x="3643313" y="5857875"/>
            <a:ext cx="3786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f(x) = f(x 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x)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) 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 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643313" y="3714750"/>
            <a:ext cx="214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 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+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 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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214688" y="4572000"/>
            <a:ext cx="1285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 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 0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525838" y="3311525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286125" y="2714625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A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1714501" y="1714500"/>
            <a:ext cx="4000500" cy="3000375"/>
          </a:xfrm>
          <a:prstGeom prst="line">
            <a:avLst/>
          </a:prstGeom>
          <a:ln w="38100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олилиния 26"/>
          <p:cNvSpPr/>
          <p:nvPr/>
        </p:nvSpPr>
        <p:spPr>
          <a:xfrm>
            <a:off x="3144838" y="3987800"/>
            <a:ext cx="103187" cy="223838"/>
          </a:xfrm>
          <a:custGeom>
            <a:avLst/>
            <a:gdLst>
              <a:gd name="connsiteX0" fmla="*/ 0 w 103031"/>
              <a:gd name="connsiteY0" fmla="*/ 0 h 270456"/>
              <a:gd name="connsiteX1" fmla="*/ 77274 w 103031"/>
              <a:gd name="connsiteY1" fmla="*/ 103031 h 270456"/>
              <a:gd name="connsiteX2" fmla="*/ 103031 w 103031"/>
              <a:gd name="connsiteY2" fmla="*/ 270456 h 270456"/>
              <a:gd name="connsiteX3" fmla="*/ 103031 w 103031"/>
              <a:gd name="connsiteY3" fmla="*/ 270456 h 27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031" h="270456">
                <a:moveTo>
                  <a:pt x="0" y="0"/>
                </a:moveTo>
                <a:cubicBezTo>
                  <a:pt x="30051" y="28977"/>
                  <a:pt x="60102" y="57955"/>
                  <a:pt x="77274" y="103031"/>
                </a:cubicBezTo>
                <a:cubicBezTo>
                  <a:pt x="94446" y="148107"/>
                  <a:pt x="103031" y="270456"/>
                  <a:pt x="103031" y="270456"/>
                </a:cubicBezTo>
                <a:lnTo>
                  <a:pt x="103031" y="270456"/>
                </a:lnTo>
              </a:path>
            </a:pathLst>
          </a:custGeom>
          <a:ln w="28575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143250" y="3762375"/>
            <a:ext cx="500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sym typeface="Symbol" pitchFamily="18" charset="2"/>
              </a:rPr>
              <a:t></a:t>
            </a:r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6165" name="TextBox 29"/>
          <p:cNvSpPr txBox="1">
            <a:spLocks noChangeArrowheads="1"/>
          </p:cNvSpPr>
          <p:nvPr/>
        </p:nvSpPr>
        <p:spPr bwMode="auto">
          <a:xfrm>
            <a:off x="5715000" y="1357313"/>
            <a:ext cx="1643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k = tg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 =</a:t>
            </a:r>
            <a:endParaRPr lang="ru-RU" sz="2800" b="1" baseline="-25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6166" name="TextBox 30"/>
          <p:cNvSpPr txBox="1">
            <a:spLocks noChangeArrowheads="1"/>
          </p:cNvSpPr>
          <p:nvPr/>
        </p:nvSpPr>
        <p:spPr bwMode="auto">
          <a:xfrm>
            <a:off x="7215188" y="1109663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6167" name="TextBox 31"/>
          <p:cNvSpPr txBox="1">
            <a:spLocks noChangeArrowheads="1"/>
          </p:cNvSpPr>
          <p:nvPr/>
        </p:nvSpPr>
        <p:spPr bwMode="auto">
          <a:xfrm>
            <a:off x="7215188" y="1571625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7215188" y="1617663"/>
            <a:ext cx="500062" cy="15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142844" y="0"/>
            <a:ext cx="857256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1. Касательная к графику функции.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 animBg="1"/>
      <p:bldP spid="9" grpId="0"/>
      <p:bldP spid="10" grpId="0" animBg="1"/>
      <p:bldP spid="17" grpId="0"/>
      <p:bldP spid="20" grpId="0"/>
      <p:bldP spid="22" grpId="0" animBg="1"/>
      <p:bldP spid="24" grpId="0"/>
      <p:bldP spid="27" grpId="0" animBg="1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0"/>
            <a:ext cx="857256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1. Касательная к графику функции.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5400000">
            <a:off x="1100138" y="3813175"/>
            <a:ext cx="6088062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143000"/>
            <a:ext cx="914400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85875" y="642938"/>
            <a:ext cx="214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Ход решения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929313" y="642938"/>
            <a:ext cx="1500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Пример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2875" y="1214438"/>
            <a:ext cx="4143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1. Задаём функцию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y = f(x)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.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143375" y="1214438"/>
            <a:ext cx="1500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1.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y = x</a:t>
            </a:r>
            <a:r>
              <a:rPr lang="en-US" sz="2800" b="1" baseline="30000">
                <a:solidFill>
                  <a:schemeClr val="bg1"/>
                </a:solidFill>
                <a:latin typeface="Franklin Gothic Medium Cond" pitchFamily="34" charset="0"/>
              </a:rPr>
              <a:t>2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.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42875" y="1762125"/>
            <a:ext cx="4143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2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. Задаём значение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.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143375" y="1571625"/>
            <a:ext cx="47863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2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. Найти угловой коэффициент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 k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 касательной в точке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 = 1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.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42875" y="2330450"/>
            <a:ext cx="364331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3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. Находим приращение функции  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 в точке х</a:t>
            </a:r>
            <a:r>
              <a:rPr lang="ru-RU" sz="2800" b="1" baseline="-25000">
                <a:solidFill>
                  <a:schemeClr val="bg1"/>
                </a:solidFill>
                <a:latin typeface="Franklin Gothic Medium Cond" pitchFamily="34" charset="0"/>
              </a:rPr>
              <a:t>0 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: </a:t>
            </a:r>
          </a:p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 + x)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.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43375" y="2547938"/>
            <a:ext cx="4143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3. 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 = 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 + x)</a:t>
            </a:r>
            <a:r>
              <a:rPr lang="en-US" sz="2800" b="1" baseline="30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2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 – 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 baseline="30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2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 =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500563" y="2976563"/>
            <a:ext cx="214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2x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x + (x)</a:t>
            </a:r>
            <a:r>
              <a:rPr lang="en-US" sz="2800" b="1" baseline="30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2</a:t>
            </a:r>
            <a:endParaRPr lang="ru-RU" sz="2800" b="1" baseline="30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42875" y="3659188"/>
            <a:ext cx="3286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4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. Находим отношение </a:t>
            </a:r>
            <a:endParaRPr lang="ru-RU" sz="2800" b="1" baseline="30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85750" y="4087813"/>
            <a:ext cx="6429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85750" y="4548188"/>
            <a:ext cx="642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5750" y="4594225"/>
            <a:ext cx="500063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214563" y="4548188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1357313" y="4587875"/>
            <a:ext cx="2571750" cy="63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214813" y="3776663"/>
            <a:ext cx="500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4. </a:t>
            </a:r>
            <a:endParaRPr lang="en-US" sz="2800" b="1">
              <a:solidFill>
                <a:schemeClr val="bg1"/>
              </a:solidFill>
              <a:latin typeface="Franklin Gothic Medium Cond" pitchFamily="34" charset="0"/>
              <a:sym typeface="Symbol" pitchFamily="18" charset="2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656138" y="3571875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643438" y="4021138"/>
            <a:ext cx="6429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643438" y="4065588"/>
            <a:ext cx="500062" cy="15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929313" y="3994150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500688" y="4065588"/>
            <a:ext cx="1714500" cy="15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408613" y="3571875"/>
            <a:ext cx="214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2x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x + (x)</a:t>
            </a:r>
            <a:r>
              <a:rPr lang="en-US" sz="2800" b="1" baseline="30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2</a:t>
            </a:r>
            <a:endParaRPr lang="ru-RU" sz="2800" b="1" baseline="30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122863" y="3806825"/>
            <a:ext cx="5000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= 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7215188" y="3792538"/>
            <a:ext cx="500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= 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1214438" y="4087813"/>
            <a:ext cx="29352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 =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 + x) – f(x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)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914400" y="4327525"/>
            <a:ext cx="500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= 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7435850" y="3773488"/>
            <a:ext cx="1571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2x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 + x</a:t>
            </a:r>
            <a:endParaRPr lang="ru-RU" sz="2800" b="1" baseline="30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42875" y="5016500"/>
            <a:ext cx="38576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5. Считая, что 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  0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, находим, к какому числу стремится отношение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 </a:t>
            </a:r>
            <a:endParaRPr lang="ru-RU" sz="2800" b="1" baseline="30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500438" y="5659438"/>
            <a:ext cx="6429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3500438" y="6119813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3500438" y="6165850"/>
            <a:ext cx="500062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286250" y="4929188"/>
            <a:ext cx="3857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5. При 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  0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 и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 = 1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, 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5151438" y="5429250"/>
            <a:ext cx="3357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2x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 + x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 = 2 ∙ 1 + 0 = 2. </a:t>
            </a:r>
            <a:endParaRPr lang="ru-RU" sz="2800" b="1" baseline="30000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357688" y="5214938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4357688" y="5676900"/>
            <a:ext cx="6429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4357688" y="5721350"/>
            <a:ext cx="500062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883150" y="5441950"/>
            <a:ext cx="500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= 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3" grpId="0"/>
      <p:bldP spid="24" grpId="0"/>
      <p:bldP spid="25" grpId="0"/>
      <p:bldP spid="28" grpId="0"/>
      <p:bldP spid="30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1" grpId="0"/>
      <p:bldP spid="43" grpId="0"/>
      <p:bldP spid="44" grpId="0"/>
      <p:bldP spid="45" grpId="0"/>
      <p:bldP spid="46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57188" y="2857500"/>
            <a:ext cx="8501062" cy="2214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785938" y="785813"/>
            <a:ext cx="642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f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785938" y="1247775"/>
            <a:ext cx="6429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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x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85938" y="1292225"/>
            <a:ext cx="500062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8625" y="1008063"/>
            <a:ext cx="85010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Число           называют скоростью изменения функции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f 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в точке </a:t>
            </a:r>
            <a:r>
              <a:rPr lang="en-US" sz="28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en-US" sz="28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</a:rPr>
              <a:t>, или  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85813" y="1873250"/>
            <a:ext cx="7715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4400" b="1">
                <a:solidFill>
                  <a:schemeClr val="bg1"/>
                </a:solidFill>
                <a:latin typeface="Franklin Gothic Medium Cond" pitchFamily="34" charset="0"/>
              </a:rPr>
              <a:t>производной функции </a:t>
            </a:r>
            <a:r>
              <a:rPr lang="en-US" sz="4400" b="1">
                <a:solidFill>
                  <a:schemeClr val="bg1"/>
                </a:solidFill>
                <a:latin typeface="Franklin Gothic Medium Cond" pitchFamily="34" charset="0"/>
              </a:rPr>
              <a:t>f </a:t>
            </a:r>
            <a:r>
              <a:rPr lang="ru-RU" sz="4400" b="1">
                <a:solidFill>
                  <a:schemeClr val="bg1"/>
                </a:solidFill>
                <a:latin typeface="Franklin Gothic Medium Cond" pitchFamily="34" charset="0"/>
              </a:rPr>
              <a:t>в точке </a:t>
            </a:r>
            <a:r>
              <a:rPr lang="en-US" sz="4400" b="1">
                <a:solidFill>
                  <a:schemeClr val="bg1"/>
                </a:solidFill>
                <a:latin typeface="Franklin Gothic Medium Cond" pitchFamily="34" charset="0"/>
              </a:rPr>
              <a:t>x</a:t>
            </a:r>
            <a:r>
              <a:rPr lang="en-US" sz="4400" b="1" baseline="-25000">
                <a:solidFill>
                  <a:schemeClr val="bg1"/>
                </a:solidFill>
                <a:latin typeface="Franklin Gothic Medium Cond" pitchFamily="34" charset="0"/>
              </a:rPr>
              <a:t>0</a:t>
            </a:r>
            <a:r>
              <a:rPr lang="ru-RU" sz="4400" b="1">
                <a:solidFill>
                  <a:schemeClr val="bg1"/>
                </a:solidFill>
                <a:latin typeface="Franklin Gothic Medium Cond" pitchFamily="34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0"/>
            <a:ext cx="857256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2. Определение производной.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5213" y="3990975"/>
            <a:ext cx="642937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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f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itchFamily="34" charset="0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5213" y="4452938"/>
            <a:ext cx="642937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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x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itchFamily="34" charset="0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065213" y="4497388"/>
            <a:ext cx="500062" cy="15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94025" y="4452938"/>
            <a:ext cx="642938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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x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itchFamily="34" charset="0"/>
              <a:cs typeface="+mn-cs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2136775" y="4491038"/>
            <a:ext cx="2571750" cy="63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993900" y="3990975"/>
            <a:ext cx="2935288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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f = f(x</a:t>
            </a:r>
            <a:r>
              <a:rPr lang="en-US" sz="28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0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 + x) – f(x</a:t>
            </a:r>
            <a:r>
              <a:rPr lang="en-US" sz="28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0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)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itchFamily="34" charset="0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93863" y="4230688"/>
            <a:ext cx="50006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</a:rPr>
              <a:t>= 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itchFamily="34" charset="0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188" y="2974975"/>
            <a:ext cx="8501062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</a:rPr>
              <a:t>Производная функции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</a:rPr>
              <a:t>f 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</a:rPr>
              <a:t> в точке х</a:t>
            </a:r>
            <a:r>
              <a:rPr lang="ru-RU" sz="28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</a:rPr>
              <a:t>0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</a:rPr>
              <a:t> – это число, к которому стремится отношение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itchFamily="34" charset="0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86313" y="4189413"/>
            <a:ext cx="392906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при 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x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cs typeface="+mn-cs"/>
                <a:sym typeface="Symbol"/>
              </a:rPr>
              <a:t> , стремящемся к 0.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itchFamily="34" charset="0"/>
              <a:cs typeface="+mn-cs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336800" y="5332413"/>
            <a:ext cx="214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>
                <a:solidFill>
                  <a:schemeClr val="bg1"/>
                </a:solidFill>
                <a:latin typeface="Franklin Gothic Medium Cond" pitchFamily="34" charset="0"/>
                <a:sym typeface="Symbol" pitchFamily="18" charset="2"/>
              </a:rPr>
              <a:t>Обозначение: </a:t>
            </a:r>
            <a:endParaRPr lang="ru-RU" sz="2800" b="1">
              <a:solidFill>
                <a:schemeClr val="bg1"/>
              </a:solidFill>
              <a:latin typeface="Franklin Gothic Medium Cond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572000" y="5170488"/>
            <a:ext cx="23574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8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 ' (x</a:t>
            </a:r>
            <a:r>
              <a:rPr lang="en-US" sz="4800" b="1" i="1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lang="en-US" sz="48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endParaRPr lang="ru-RU" sz="4800" b="1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" grpId="0"/>
      <p:bldP spid="3" grpId="0"/>
      <p:bldP spid="5" grpId="0"/>
      <p:bldP spid="6" grpId="0"/>
      <p:bldP spid="15" grpId="0"/>
    </p:bldLst>
  </p:timing>
</p:sld>
</file>

<file path=ppt/theme/theme1.xml><?xml version="1.0" encoding="utf-8"?>
<a:theme xmlns:a="http://schemas.openxmlformats.org/drawingml/2006/main" name="понятие о производно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понятие о производной</Template>
  <TotalTime>0</TotalTime>
  <Words>543</Words>
  <Application>Microsoft Office PowerPoint</Application>
  <PresentationFormat>Экран (4:3)</PresentationFormat>
  <Paragraphs>128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Calibri</vt:lpstr>
      <vt:lpstr>Arial</vt:lpstr>
      <vt:lpstr>Franklin Gothic Medium Cond</vt:lpstr>
      <vt:lpstr>Symbol</vt:lpstr>
      <vt:lpstr>Times New Roman</vt:lpstr>
      <vt:lpstr>понятие о производной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2013-01-16T10:33:15Z</dcterms:created>
  <dcterms:modified xsi:type="dcterms:W3CDTF">2013-01-16T10:34:11Z</dcterms:modified>
</cp:coreProperties>
</file>