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B3FF13-6D42-4FE8-BBBE-603F32205E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517BD9-3328-4AD3-A4B2-B9664175E5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E1C0A5-98FA-4DF0-BEEC-2C384B1F59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777D-853B-483A-AE13-A4FED629BD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F6D572-A239-45FE-933A-83A14D7A06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804187-DA0C-4A6B-8788-55EFD6439B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722789-92C1-4DCD-B1CE-8B3B1BCDCAA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EDF9A2-72B2-4424-AA3B-8F70023D0B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EE3E91-D3B6-4C24-9317-E4CC565AFC6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1767E-180E-4FA1-9521-B4284B3C1D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D98D4E-22F4-46E6-83B0-ECB03E6BF3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14DD0B1-5333-434A-B73D-59CD2384AB2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042988" y="2276475"/>
            <a:ext cx="7416800" cy="167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Урок по теме: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"Наименьшее общее кратное"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419475" y="6524625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2009 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Определение НОК.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>
                <a:solidFill>
                  <a:srgbClr val="FF3300"/>
                </a:solidFill>
              </a:rPr>
              <a:t>  </a:t>
            </a:r>
            <a:r>
              <a:rPr lang="ru-RU" sz="5400" b="1"/>
              <a:t>Наименьшим общим кратным натуральных чисел </a:t>
            </a:r>
            <a:r>
              <a:rPr lang="ru-RU" sz="5400" b="1" i="1"/>
              <a:t>а</a:t>
            </a:r>
            <a:r>
              <a:rPr lang="ru-RU" sz="5400" b="1"/>
              <a:t> и </a:t>
            </a:r>
            <a:r>
              <a:rPr lang="en-US" sz="5400" b="1" i="1"/>
              <a:t>b</a:t>
            </a:r>
            <a:r>
              <a:rPr lang="ru-RU" sz="5400" b="1"/>
              <a:t> называют наименьшее натуральное число , которое кратно и </a:t>
            </a:r>
            <a:r>
              <a:rPr lang="ru-RU" sz="5400" b="1" i="1"/>
              <a:t>а</a:t>
            </a:r>
            <a:r>
              <a:rPr lang="ru-RU" sz="5400" b="1"/>
              <a:t> и </a:t>
            </a:r>
            <a:r>
              <a:rPr lang="en-US" sz="5400" b="1" i="1"/>
              <a:t>b</a:t>
            </a:r>
            <a:r>
              <a:rPr lang="ru-RU" sz="5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План нахождения НОК: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/>
              <a:t>Разложим данные числа на простые множители;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/>
              <a:t>Разложение одного из них дополним теми множителями разложения другого числа, которых нет в разложении первого;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/>
              <a:t>Вычислим произведение полученных множителей.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Например: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b="1"/>
              <a:t>Найдём НОК (462, 420).</a:t>
            </a:r>
          </a:p>
          <a:p>
            <a:pPr marL="609600" indent="-609600" algn="ctr">
              <a:buFont typeface="Wingdings" pitchFamily="2" charset="2"/>
              <a:buNone/>
            </a:pPr>
            <a:endParaRPr lang="ru-RU" b="1"/>
          </a:p>
          <a:p>
            <a:pPr marL="609600" indent="-609600" algn="ctr">
              <a:buFont typeface="Wingdings" pitchFamily="2" charset="2"/>
              <a:buNone/>
            </a:pPr>
            <a:endParaRPr lang="ru-RU" b="1"/>
          </a:p>
          <a:p>
            <a:pPr marL="609600" indent="-609600" algn="ctr">
              <a:buFont typeface="Wingdings" pitchFamily="2" charset="2"/>
              <a:buNone/>
            </a:pPr>
            <a:endParaRPr lang="ru-RU" b="1"/>
          </a:p>
          <a:p>
            <a:pPr marL="609600" indent="-609600" algn="ctr">
              <a:buFont typeface="Wingdings" pitchFamily="2" charset="2"/>
              <a:buNone/>
            </a:pPr>
            <a:r>
              <a:rPr lang="ru-RU" b="1"/>
              <a:t>НОК (462, 416) = 2*3*7*11*2*5 = 4620.</a:t>
            </a:r>
          </a:p>
          <a:p>
            <a:pPr marL="609600" indent="-609600">
              <a:buFont typeface="Wingdings" pitchFamily="2" charset="2"/>
              <a:buNone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Подведём итог.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Какое число называют наименьшим общим кратным?</a:t>
            </a:r>
          </a:p>
          <a:p>
            <a:pPr>
              <a:lnSpc>
                <a:spcPct val="90000"/>
              </a:lnSpc>
            </a:pPr>
            <a:r>
              <a:rPr lang="ru-RU"/>
              <a:t>Как найти наименьшее общее кратное?</a:t>
            </a:r>
          </a:p>
          <a:p>
            <a:pPr>
              <a:lnSpc>
                <a:spcPct val="90000"/>
              </a:lnSpc>
            </a:pPr>
            <a:r>
              <a:rPr lang="ru-RU"/>
              <a:t>Оцените себя.</a:t>
            </a:r>
          </a:p>
          <a:p>
            <a:pPr>
              <a:lnSpc>
                <a:spcPct val="90000"/>
              </a:lnSpc>
            </a:pPr>
            <a:r>
              <a:rPr lang="ru-RU"/>
              <a:t>Оцените своих одноклассников.</a:t>
            </a:r>
          </a:p>
          <a:p>
            <a:pPr>
              <a:lnSpc>
                <a:spcPct val="90000"/>
              </a:lnSpc>
            </a:pPr>
            <a:r>
              <a:rPr lang="ru-RU"/>
              <a:t>Что получилось? Что понравилось?</a:t>
            </a:r>
          </a:p>
          <a:p>
            <a:pPr>
              <a:lnSpc>
                <a:spcPct val="90000"/>
              </a:lnSpc>
            </a:pPr>
            <a:r>
              <a:rPr lang="ru-RU"/>
              <a:t>Над чем нужно работать?</a:t>
            </a:r>
          </a:p>
          <a:p>
            <a:pPr>
              <a:lnSpc>
                <a:spcPct val="90000"/>
              </a:lnSpc>
            </a:pPr>
            <a:r>
              <a:rPr lang="ru-RU"/>
              <a:t>Ваши пожелания.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>
                <a:solidFill>
                  <a:srgbClr val="FF66FF"/>
                </a:solidFill>
              </a:rPr>
              <a:t>Тема урока: Наименьшее общее кратное.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План урока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Настроимся на работу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Математический диктант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Математическое лото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Изучаем новое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Отдыхаем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Закрепляем изученное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Подведём итог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3600" b="1" dirty="0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b="1" u="sng">
                <a:solidFill>
                  <a:srgbClr val="FF66FF"/>
                </a:solidFill>
              </a:rPr>
              <a:t>Знать:</a:t>
            </a:r>
          </a:p>
          <a:p>
            <a:r>
              <a:rPr lang="ru-RU" b="1"/>
              <a:t>Определение НОК</a:t>
            </a:r>
          </a:p>
          <a:p>
            <a:r>
              <a:rPr lang="ru-RU" b="1"/>
              <a:t>План нахождения НОК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b="1" u="sng">
                <a:solidFill>
                  <a:srgbClr val="FF66FF"/>
                </a:solidFill>
              </a:rPr>
              <a:t>Уметь:</a:t>
            </a:r>
          </a:p>
          <a:p>
            <a:r>
              <a:rPr lang="ru-RU" b="1"/>
              <a:t>Находить НОК нескольких натуральных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Математический диктант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80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8000" b="1"/>
              <a:t>«ДА» - 1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8000" b="1"/>
              <a:t> «НЕТ» - 0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Математический диктант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8000"/>
          </a:p>
          <a:p>
            <a:pPr algn="ctr">
              <a:buFont typeface="Wingdings" pitchFamily="2" charset="2"/>
              <a:buNone/>
            </a:pPr>
            <a:r>
              <a:rPr lang="ru-RU" sz="8000" b="1"/>
              <a:t>100100100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Математическое лото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/>
              <a:t>10*4,52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4,8:4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3,2:8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32+14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484313"/>
            <a:ext cx="4038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/>
              <a:t>1,2+5,3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0,24-0,13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4-1,8</a:t>
            </a:r>
          </a:p>
          <a:p>
            <a:pPr>
              <a:buFont typeface="Wingdings" pitchFamily="2" charset="2"/>
              <a:buNone/>
            </a:pPr>
            <a:r>
              <a:rPr lang="ru-RU" sz="5400" b="1"/>
              <a:t>0,6*7</a:t>
            </a:r>
          </a:p>
          <a:p>
            <a:pPr>
              <a:buFont typeface="Wingdings" pitchFamily="2" charset="2"/>
              <a:buNone/>
            </a:pPr>
            <a:endParaRPr lang="ru-RU" sz="5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Изучаем новое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/>
              <a:t>Задача:</a:t>
            </a:r>
            <a:r>
              <a:rPr lang="ru-RU" sz="3600" b="1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Из порта А в порт В одновременно вышли два теплохода. Первый из них тратит на рейс туда и обратно 3 суток, а второй 4 суток. Через сколько суток оба теплохода окажутся снова вместе в порту 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FF33"/>
                </a:solidFill>
              </a:rPr>
              <a:t>Решение: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/>
              <a:t>Числа, кратные 3: 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3, 6, 9, 12, 15, 18, 21, 24, 27, 30, 33, 36, …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Числа, кратные 4: 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4, 8, 12, 16, 20, 24, 28, 32, 36, 40, …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Общие кратные чисел 3 и 4: 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12, 24, 36, …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Наименьшее общее кратное – 12.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051050" y="27813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47813" y="42211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59338" y="27813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08400" y="42211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7812088" y="27813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940425" y="42211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140</TotalTime>
  <Words>305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Течение</vt:lpstr>
      <vt:lpstr>Слайд 1</vt:lpstr>
      <vt:lpstr>Тема урока: Наименьшее общее кратное.</vt:lpstr>
      <vt:lpstr>План урока</vt:lpstr>
      <vt:lpstr>Слайд 4</vt:lpstr>
      <vt:lpstr>Математический диктант</vt:lpstr>
      <vt:lpstr>Математический диктант</vt:lpstr>
      <vt:lpstr>Математическое лото</vt:lpstr>
      <vt:lpstr>Изучаем новое</vt:lpstr>
      <vt:lpstr>Решение:</vt:lpstr>
      <vt:lpstr>Определение НОК.</vt:lpstr>
      <vt:lpstr>План нахождения НОК:</vt:lpstr>
      <vt:lpstr>Например:</vt:lpstr>
      <vt:lpstr>Подведём итог.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Наименьшее общее кратное</dc:title>
  <dc:creator>1</dc:creator>
  <cp:lastModifiedBy>User</cp:lastModifiedBy>
  <cp:revision>6</cp:revision>
  <dcterms:created xsi:type="dcterms:W3CDTF">2008-09-21T14:09:46Z</dcterms:created>
  <dcterms:modified xsi:type="dcterms:W3CDTF">2013-01-08T16:47:21Z</dcterms:modified>
</cp:coreProperties>
</file>