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33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717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1B3FF13-6D42-4FE8-BBBE-603F32205E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C517BD9-3328-4AD3-A4B2-B9664175E5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E1C0A5-98FA-4DF0-BEEC-2C384B1F59A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77777D-853B-483A-AE13-A4FED629BDC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F6D572-A239-45FE-933A-83A14D7A06D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804187-DA0C-4A6B-8788-55EFD6439BE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722789-92C1-4DCD-B1CE-8B3B1BCDCAA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EDF9A2-72B2-4424-AA3B-8F70023D0B6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EE3E91-D3B6-4C24-9317-E4CC565AFC6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11767E-180E-4FA1-9521-B4284B3C1DE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D98D4E-22F4-46E6-83B0-ECB03E6BF31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14DD0B1-5333-434A-B73D-59CD2384AB27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614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WordArt 5"/>
          <p:cNvSpPr>
            <a:spLocks noChangeArrowheads="1" noChangeShapeType="1" noTextEdit="1"/>
          </p:cNvSpPr>
          <p:nvPr/>
        </p:nvSpPr>
        <p:spPr bwMode="auto">
          <a:xfrm>
            <a:off x="1042988" y="2276475"/>
            <a:ext cx="7416800" cy="1679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Урок по теме: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"Наименьшее общее кратное"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419475" y="6524625"/>
            <a:ext cx="15128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2009 г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Определение НОК.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5400" b="1">
                <a:solidFill>
                  <a:srgbClr val="FF3300"/>
                </a:solidFill>
              </a:rPr>
              <a:t>  </a:t>
            </a:r>
            <a:r>
              <a:rPr lang="ru-RU" sz="5400" b="1"/>
              <a:t>Наименьшим общим кратным натуральных чисел </a:t>
            </a:r>
            <a:r>
              <a:rPr lang="ru-RU" sz="5400" b="1" i="1"/>
              <a:t>а</a:t>
            </a:r>
            <a:r>
              <a:rPr lang="ru-RU" sz="5400" b="1"/>
              <a:t> и </a:t>
            </a:r>
            <a:r>
              <a:rPr lang="en-US" sz="5400" b="1" i="1"/>
              <a:t>b</a:t>
            </a:r>
            <a:r>
              <a:rPr lang="ru-RU" sz="5400" b="1"/>
              <a:t> называют наименьшее натуральное число , которое кратно и </a:t>
            </a:r>
            <a:r>
              <a:rPr lang="ru-RU" sz="5400" b="1" i="1"/>
              <a:t>а</a:t>
            </a:r>
            <a:r>
              <a:rPr lang="ru-RU" sz="5400" b="1"/>
              <a:t> и </a:t>
            </a:r>
            <a:r>
              <a:rPr lang="en-US" sz="5400" b="1" i="1"/>
              <a:t>b</a:t>
            </a:r>
            <a:r>
              <a:rPr lang="ru-RU" sz="54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План нахождения НОК: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ru-RU" sz="3600" b="1"/>
              <a:t>Разложим данные числа на простые множители;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3600" b="1"/>
              <a:t>Разложение одного из них дополним теми множителями разложения другого числа, которых нет в разложении первого;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 sz="3600" b="1"/>
              <a:t>Вычислим произведение полученных множителей.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Например: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r>
              <a:rPr lang="ru-RU" b="1"/>
              <a:t>Найдём НОК (462, 420).</a:t>
            </a:r>
          </a:p>
          <a:p>
            <a:pPr marL="609600" indent="-609600" algn="ctr">
              <a:buFont typeface="Wingdings" pitchFamily="2" charset="2"/>
              <a:buNone/>
            </a:pPr>
            <a:endParaRPr lang="ru-RU" b="1"/>
          </a:p>
          <a:p>
            <a:pPr marL="609600" indent="-609600" algn="ctr">
              <a:buFont typeface="Wingdings" pitchFamily="2" charset="2"/>
              <a:buNone/>
            </a:pPr>
            <a:endParaRPr lang="ru-RU" b="1"/>
          </a:p>
          <a:p>
            <a:pPr marL="609600" indent="-609600" algn="ctr">
              <a:buFont typeface="Wingdings" pitchFamily="2" charset="2"/>
              <a:buNone/>
            </a:pPr>
            <a:endParaRPr lang="ru-RU" b="1"/>
          </a:p>
          <a:p>
            <a:pPr marL="609600" indent="-609600" algn="ctr">
              <a:buFont typeface="Wingdings" pitchFamily="2" charset="2"/>
              <a:buNone/>
            </a:pPr>
            <a:r>
              <a:rPr lang="ru-RU" b="1"/>
              <a:t>НОК (462, 416) = 2*3*7*11*2*5 = 4620.</a:t>
            </a:r>
          </a:p>
          <a:p>
            <a:pPr marL="609600" indent="-609600">
              <a:buFont typeface="Wingdings" pitchFamily="2" charset="2"/>
              <a:buNone/>
            </a:pP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Подведём итог.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Какое число называют наименьшим общим кратным?</a:t>
            </a:r>
          </a:p>
          <a:p>
            <a:pPr>
              <a:lnSpc>
                <a:spcPct val="90000"/>
              </a:lnSpc>
            </a:pPr>
            <a:r>
              <a:rPr lang="ru-RU"/>
              <a:t>Как найти наименьшее общее кратное?</a:t>
            </a:r>
          </a:p>
          <a:p>
            <a:pPr>
              <a:lnSpc>
                <a:spcPct val="90000"/>
              </a:lnSpc>
            </a:pPr>
            <a:r>
              <a:rPr lang="ru-RU"/>
              <a:t>Оцените себя.</a:t>
            </a:r>
          </a:p>
          <a:p>
            <a:pPr>
              <a:lnSpc>
                <a:spcPct val="90000"/>
              </a:lnSpc>
            </a:pPr>
            <a:r>
              <a:rPr lang="ru-RU"/>
              <a:t>Оцените своих одноклассников.</a:t>
            </a:r>
          </a:p>
          <a:p>
            <a:pPr>
              <a:lnSpc>
                <a:spcPct val="90000"/>
              </a:lnSpc>
            </a:pPr>
            <a:r>
              <a:rPr lang="ru-RU"/>
              <a:t>Что получилось? Что понравилось?</a:t>
            </a:r>
          </a:p>
          <a:p>
            <a:pPr>
              <a:lnSpc>
                <a:spcPct val="90000"/>
              </a:lnSpc>
            </a:pPr>
            <a:r>
              <a:rPr lang="ru-RU"/>
              <a:t>Над чем нужно работать?</a:t>
            </a:r>
          </a:p>
          <a:p>
            <a:pPr>
              <a:lnSpc>
                <a:spcPct val="90000"/>
              </a:lnSpc>
            </a:pPr>
            <a:r>
              <a:rPr lang="ru-RU"/>
              <a:t>Ваши пожелания.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8000">
                <a:solidFill>
                  <a:srgbClr val="FF66FF"/>
                </a:solidFill>
              </a:rPr>
              <a:t>Тема урока: Наименьшее общее кратное.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План урока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Настроимся на работу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Математический диктант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Математическое лото	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Изучаем новое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Отдыхаем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Закрепляем изученное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Подведём итог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3600" b="1" dirty="0"/>
              <a:t>Домашнее задание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 b="1" u="sng">
                <a:solidFill>
                  <a:srgbClr val="FF66FF"/>
                </a:solidFill>
              </a:rPr>
              <a:t>Знать:</a:t>
            </a:r>
          </a:p>
          <a:p>
            <a:r>
              <a:rPr lang="ru-RU" b="1"/>
              <a:t>Определение НОК</a:t>
            </a:r>
          </a:p>
          <a:p>
            <a:r>
              <a:rPr lang="ru-RU" b="1"/>
              <a:t>План нахождения НОК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 b="1" u="sng">
                <a:solidFill>
                  <a:srgbClr val="FF66FF"/>
                </a:solidFill>
              </a:rPr>
              <a:t>Уметь:</a:t>
            </a:r>
          </a:p>
          <a:p>
            <a:r>
              <a:rPr lang="ru-RU" b="1"/>
              <a:t>Находить НОК нескольких натуральных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Математический диктант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80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8000" b="1"/>
              <a:t>«ДА» - 1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8000" b="1"/>
              <a:t> «НЕТ» - 0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Математический диктант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ru-RU" sz="8000"/>
          </a:p>
          <a:p>
            <a:pPr algn="ctr">
              <a:buFont typeface="Wingdings" pitchFamily="2" charset="2"/>
              <a:buNone/>
            </a:pPr>
            <a:r>
              <a:rPr lang="ru-RU" sz="8000" b="1"/>
              <a:t>100100100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Математическое лото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5400" b="1"/>
              <a:t>10*4,52</a:t>
            </a:r>
          </a:p>
          <a:p>
            <a:pPr>
              <a:buFont typeface="Wingdings" pitchFamily="2" charset="2"/>
              <a:buNone/>
            </a:pPr>
            <a:r>
              <a:rPr lang="ru-RU" sz="5400" b="1"/>
              <a:t>4,8:4</a:t>
            </a:r>
          </a:p>
          <a:p>
            <a:pPr>
              <a:buFont typeface="Wingdings" pitchFamily="2" charset="2"/>
              <a:buNone/>
            </a:pPr>
            <a:r>
              <a:rPr lang="ru-RU" sz="5400" b="1"/>
              <a:t>3,2:8</a:t>
            </a:r>
          </a:p>
          <a:p>
            <a:pPr>
              <a:buFont typeface="Wingdings" pitchFamily="2" charset="2"/>
              <a:buNone/>
            </a:pPr>
            <a:r>
              <a:rPr lang="ru-RU" sz="5400" b="1"/>
              <a:t>32+14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484313"/>
            <a:ext cx="4038600" cy="45259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5400" b="1"/>
              <a:t>1,2+5,3</a:t>
            </a:r>
          </a:p>
          <a:p>
            <a:pPr>
              <a:buFont typeface="Wingdings" pitchFamily="2" charset="2"/>
              <a:buNone/>
            </a:pPr>
            <a:r>
              <a:rPr lang="ru-RU" sz="5400" b="1"/>
              <a:t>0,24-0,13</a:t>
            </a:r>
          </a:p>
          <a:p>
            <a:pPr>
              <a:buFont typeface="Wingdings" pitchFamily="2" charset="2"/>
              <a:buNone/>
            </a:pPr>
            <a:r>
              <a:rPr lang="ru-RU" sz="5400" b="1"/>
              <a:t>4-1,8</a:t>
            </a:r>
          </a:p>
          <a:p>
            <a:pPr>
              <a:buFont typeface="Wingdings" pitchFamily="2" charset="2"/>
              <a:buNone/>
            </a:pPr>
            <a:r>
              <a:rPr lang="ru-RU" sz="5400" b="1"/>
              <a:t>0,6*7</a:t>
            </a:r>
          </a:p>
          <a:p>
            <a:pPr>
              <a:buFont typeface="Wingdings" pitchFamily="2" charset="2"/>
              <a:buNone/>
            </a:pPr>
            <a:endParaRPr lang="ru-RU" sz="5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Изучаем новое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 w="76200" cmpd="tri">
            <a:solidFill>
              <a:schemeClr val="tx1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3600" b="1" u="sng"/>
              <a:t>Задача:</a:t>
            </a:r>
            <a:r>
              <a:rPr lang="ru-RU" sz="3600" b="1"/>
              <a:t> </a:t>
            </a:r>
          </a:p>
          <a:p>
            <a:pPr>
              <a:buFont typeface="Wingdings" pitchFamily="2" charset="2"/>
              <a:buNone/>
            </a:pPr>
            <a:r>
              <a:rPr lang="ru-RU" sz="3600" b="1"/>
              <a:t>   Из порта А в порт В одновременно вышли два теплохода. Первый из них тратит на рейс туда и обратно 3 суток, а второй 4 суток. Через сколько суток оба теплохода окажутся снова вместе в порту 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66FF33"/>
                </a:solidFill>
              </a:rPr>
              <a:t>Решение: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6868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 b="1"/>
              <a:t>Числа, кратные 3: </a:t>
            </a:r>
          </a:p>
          <a:p>
            <a:pPr>
              <a:buFont typeface="Wingdings" pitchFamily="2" charset="2"/>
              <a:buNone/>
            </a:pPr>
            <a:r>
              <a:rPr lang="ru-RU" sz="4000" b="1"/>
              <a:t>3, 6, 9, 12, 15, 18, 21, 24, 27, 30, 33, 36, …</a:t>
            </a:r>
          </a:p>
          <a:p>
            <a:pPr>
              <a:buFont typeface="Wingdings" pitchFamily="2" charset="2"/>
              <a:buNone/>
            </a:pPr>
            <a:r>
              <a:rPr lang="ru-RU" sz="4000" b="1"/>
              <a:t>Числа, кратные 4: </a:t>
            </a:r>
          </a:p>
          <a:p>
            <a:pPr>
              <a:buFont typeface="Wingdings" pitchFamily="2" charset="2"/>
              <a:buNone/>
            </a:pPr>
            <a:r>
              <a:rPr lang="ru-RU" sz="4000" b="1"/>
              <a:t>4, 8, 12, 16, 20, 24, 28, 32, 36, 40, …</a:t>
            </a:r>
          </a:p>
          <a:p>
            <a:pPr>
              <a:buFont typeface="Wingdings" pitchFamily="2" charset="2"/>
              <a:buNone/>
            </a:pPr>
            <a:r>
              <a:rPr lang="ru-RU" sz="4000" b="1"/>
              <a:t>Общие кратные чисел 3 и 4: </a:t>
            </a:r>
          </a:p>
          <a:p>
            <a:pPr>
              <a:buFont typeface="Wingdings" pitchFamily="2" charset="2"/>
              <a:buNone/>
            </a:pPr>
            <a:r>
              <a:rPr lang="ru-RU" sz="4000" b="1"/>
              <a:t>12, 24, 36, …</a:t>
            </a:r>
          </a:p>
          <a:p>
            <a:pPr>
              <a:buFont typeface="Wingdings" pitchFamily="2" charset="2"/>
              <a:buNone/>
            </a:pPr>
            <a:r>
              <a:rPr lang="ru-RU" sz="4000" b="1"/>
              <a:t>Наименьшее общее кратное – 12.</a:t>
            </a: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2051050" y="2781300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547813" y="422116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859338" y="2781300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3708400" y="42211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7812088" y="2781300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5940425" y="42211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nimBg="1"/>
      <p:bldP spid="16392" grpId="0" animBg="1"/>
      <p:bldP spid="16393" grpId="0" animBg="1"/>
      <p:bldP spid="16394" grpId="0" animBg="1"/>
      <p:bldP spid="16395" grpId="0" animBg="1"/>
      <p:bldP spid="16396" grpId="0" animBg="1"/>
    </p:bldLst>
  </p:timing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140</TotalTime>
  <Words>305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Течение</vt:lpstr>
      <vt:lpstr>Слайд 1</vt:lpstr>
      <vt:lpstr>Тема урока: Наименьшее общее кратное.</vt:lpstr>
      <vt:lpstr>План урока</vt:lpstr>
      <vt:lpstr>Слайд 4</vt:lpstr>
      <vt:lpstr>Математический диктант</vt:lpstr>
      <vt:lpstr>Математический диктант</vt:lpstr>
      <vt:lpstr>Математическое лото</vt:lpstr>
      <vt:lpstr>Изучаем новое</vt:lpstr>
      <vt:lpstr>Решение:</vt:lpstr>
      <vt:lpstr>Определение НОК.</vt:lpstr>
      <vt:lpstr>План нахождения НОК:</vt:lpstr>
      <vt:lpstr>Например:</vt:lpstr>
      <vt:lpstr>Подведём итог.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Наименьшее общее кратное</dc:title>
  <dc:creator>1</dc:creator>
  <cp:lastModifiedBy>User</cp:lastModifiedBy>
  <cp:revision>6</cp:revision>
  <dcterms:created xsi:type="dcterms:W3CDTF">2008-09-21T14:09:46Z</dcterms:created>
  <dcterms:modified xsi:type="dcterms:W3CDTF">2013-01-08T16:47:21Z</dcterms:modified>
</cp:coreProperties>
</file>