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3" r:id="rId9"/>
    <p:sldId id="272" r:id="rId10"/>
    <p:sldId id="274" r:id="rId11"/>
    <p:sldId id="273" r:id="rId12"/>
    <p:sldId id="275" r:id="rId13"/>
    <p:sldId id="276" r:id="rId14"/>
    <p:sldId id="277" r:id="rId15"/>
    <p:sldId id="278" r:id="rId16"/>
    <p:sldId id="280" r:id="rId17"/>
    <p:sldId id="279" r:id="rId18"/>
    <p:sldId id="281" r:id="rId19"/>
    <p:sldId id="262" r:id="rId20"/>
    <p:sldId id="264" r:id="rId21"/>
    <p:sldId id="265" r:id="rId22"/>
    <p:sldId id="266" r:id="rId23"/>
    <p:sldId id="267" r:id="rId24"/>
    <p:sldId id="268" r:id="rId25"/>
    <p:sldId id="269" r:id="rId26"/>
    <p:sldId id="270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9933FF"/>
    <a:srgbClr val="990099"/>
    <a:srgbClr val="00FFFF"/>
    <a:srgbClr val="0000FF"/>
    <a:srgbClr val="66FFFF"/>
    <a:srgbClr val="66FF99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E05BE-2CBC-4A37-BF87-63B97D5C1A76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A9E7-12F4-46D1-AE35-0994071B6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FD72E-F96F-4439-96DA-55BC6D4C9324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85EA6-181D-47D8-B834-4A2D52FD5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3F5AD-2147-496F-81C3-753813455848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68428-D91D-4DF4-A8E7-CDDB4BB812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4644E-F97F-4CB7-AEE9-F080E5E231BE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1E3C-D28B-429E-9500-D86794762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C0F64-F933-43F9-B31B-02AAC1D4FA2D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4D176-C71E-4BF8-A83F-4C204515E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222F-B7D9-4F1B-8749-905AAFA004DD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133AA-0FAF-4AB4-8034-BE34A40C0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3B176-1401-4DE3-8D6F-FD7E3E9036A6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311D6-068E-4825-814A-72C2AF5B4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A8A8E-1617-48F6-9B77-24441928D924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1C9C4-0F49-45E0-A4F4-188AEBCDA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FF6F-00EA-4053-BE58-89D16DCC9C26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4B0FD-4B93-4AC1-AFDC-D2644934F6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65552-7154-4C89-AB2A-4857425E53CD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2CEBB-6ECE-4F1A-B227-CB065F86F0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165B1-2B3C-4A70-94C7-F7A7E9EAC5B0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A1115-617C-4C66-A75D-AF4FE7F8A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1D4B64-80B4-472E-811F-32A706B6B01D}" type="datetimeFigureOut">
              <a:rPr lang="ru-RU"/>
              <a:pPr>
                <a:defRPr/>
              </a:pPr>
              <a:t>16.11.2012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F9772A-8FF9-4AEE-9580-B3AC94FC2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hyperlink" Target="http://www.allofimages.com/logo/anim/logo_img/130x130-walls/Pic-002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Рабочий стол\фон\23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643042" y="2643182"/>
            <a:ext cx="671517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«динамика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негіздері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тарауын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қайталау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05233" y="5643578"/>
            <a:ext cx="5112746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Пән мұғалімі:</a:t>
            </a:r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Молдабаева</a:t>
            </a:r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Г.К.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3306" y="3714752"/>
            <a:ext cx="236231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+mn-lt"/>
              </a:rPr>
              <a:t>9 класс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58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643182"/>
            <a:ext cx="44235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kk-KZ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9 есе азаяды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500034" y="1928802"/>
            <a:ext cx="55721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kk-KZ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Екі дене арасындағы арақашықтық 2 есе кемісе тартылыс күші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29058" y="3714752"/>
            <a:ext cx="4572000" cy="138499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2 есе артады</a:t>
            </a:r>
          </a:p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Өзгермейді</a:t>
            </a:r>
          </a:p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4 есе кемиді</a:t>
            </a:r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6314" y="2714620"/>
            <a:ext cx="37174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kk-KZ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4 есе кемиді</a:t>
            </a:r>
            <a:r>
              <a:rPr lang="ru-RU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500298" y="1142984"/>
            <a:ext cx="628651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kk-K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Жер бетінде байқалатын төменде келтірілген құбылыстардан тартылыс күшінің әсерімен түсіндірілетіні: </a:t>
            </a:r>
          </a:p>
          <a:p>
            <a:pPr algn="ctr">
              <a:defRPr/>
            </a:pPr>
            <a:r>
              <a:rPr lang="kk-K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Жаңбырдың тамшылауы 2. Найзағайдың тартылысы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kk-KZ" dirty="0"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9124" y="3786190"/>
            <a:ext cx="2639570" cy="138499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дұрысы жоқ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2214554"/>
            <a:ext cx="3850991" cy="156966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Жаңбырдың</a:t>
            </a:r>
          </a:p>
          <a:p>
            <a:pPr marL="742950" indent="-7429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тамшылауы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55000" endA="300" endPos="455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57188" y="1500188"/>
            <a:ext cx="4786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kk-KZ" sz="4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Ньютонмен өрнектелетін шама</a:t>
            </a:r>
            <a:endParaRPr lang="ru-RU" sz="4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628" y="3714752"/>
            <a:ext cx="2999540" cy="2123658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eaLnBrk="0" hangingPunct="0">
              <a:defRPr/>
            </a:pPr>
            <a:r>
              <a:rPr lang="kk-KZ" sz="4400" b="1" spc="150" dirty="0">
                <a:ln w="11430"/>
                <a:solidFill>
                  <a:srgbClr val="F8F8F8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Қысым</a:t>
            </a:r>
          </a:p>
          <a:p>
            <a:pPr algn="ctr" eaLnBrk="0" hangingPunct="0">
              <a:defRPr/>
            </a:pPr>
            <a:r>
              <a:rPr lang="kk-KZ" sz="4400" b="1" spc="150" dirty="0">
                <a:ln w="11430"/>
                <a:solidFill>
                  <a:srgbClr val="F8F8F8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Масса</a:t>
            </a:r>
          </a:p>
          <a:p>
            <a:pPr algn="ctr" eaLnBrk="0" hangingPunct="0">
              <a:defRPr/>
            </a:pPr>
            <a:r>
              <a:rPr lang="kk-KZ" sz="4400" b="1" spc="150" dirty="0">
                <a:ln w="11430"/>
                <a:solidFill>
                  <a:srgbClr val="F8F8F8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Күш</a:t>
            </a:r>
            <a:endParaRPr lang="kk-KZ" sz="4400" b="1" spc="150" dirty="0">
              <a:ln w="11430"/>
              <a:solidFill>
                <a:srgbClr val="F8F8F8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57356" y="2143116"/>
            <a:ext cx="2169184" cy="144655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eaLnBrk="0" hangingPunct="0">
              <a:defRPr/>
            </a:pPr>
            <a:endParaRPr lang="kk-KZ" sz="4400" b="1" spc="150" dirty="0">
              <a:ln w="11430"/>
              <a:solidFill>
                <a:srgbClr val="F8F8F8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kk-KZ" sz="4400" b="1" spc="150" dirty="0">
                <a:ln w="11430"/>
                <a:solidFill>
                  <a:srgbClr val="F8F8F8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Күш</a:t>
            </a:r>
            <a:endParaRPr lang="kk-KZ" sz="4400" b="1" spc="150" dirty="0">
              <a:ln w="11430"/>
              <a:solidFill>
                <a:srgbClr val="F8F8F8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25400" algn="tl" rotWithShape="0">
                  <a:srgbClr val="000000">
                    <a:alpha val="43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FF00">
                <a:alpha val="32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286116" y="1571612"/>
            <a:ext cx="521494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  <a:reflection blurRad="6350" stA="60000" endA="900" endPos="60000" dist="29997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Серіппе қатаңдығының Халықаралық бірліктер жүйесіндегі өлшем бірлігі</a:t>
            </a:r>
            <a:endParaRPr lang="kk-KZ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  <a:reflection blurRad="6350" stA="60000" endA="900" endPos="60000" dist="29997" dir="5400000" sy="-100000" algn="bl" rotWithShape="0"/>
              </a:effectLst>
              <a:latin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000100" y="3929066"/>
            <a:ext cx="19239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кг*с/м</a:t>
            </a:r>
          </a:p>
          <a:p>
            <a:pPr algn="ctr">
              <a:defRPr/>
            </a:pPr>
            <a:r>
              <a:rPr lang="kk-KZ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Н/см</a:t>
            </a:r>
          </a:p>
          <a:p>
            <a:pPr algn="ctr">
              <a:defRPr/>
            </a:pPr>
            <a:r>
              <a:rPr lang="kk-KZ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Н/м</a:t>
            </a:r>
            <a:endParaRPr lang="kk-KZ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FF00">
                <a:alpha val="32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5143504" y="2500306"/>
            <a:ext cx="24769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Н/м</a:t>
            </a:r>
            <a:endParaRPr lang="kk-KZ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00CC"/>
            </a:gs>
            <a:gs pos="9000">
              <a:srgbClr val="9900CC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90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1428736"/>
            <a:ext cx="4357718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3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ЖАСЫРЫЛҒАН</a:t>
            </a:r>
            <a:endParaRPr lang="kk-KZ" sz="3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7554" y="2357430"/>
            <a:ext cx="2994731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3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ФИЗИКАЛЫҚ </a:t>
            </a:r>
            <a:endParaRPr lang="ru-RU" sz="3200" dirty="0"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57884" y="3500438"/>
            <a:ext cx="225093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32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ҰҒЫМДАР</a:t>
            </a:r>
            <a:endParaRPr lang="kk-KZ" sz="32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20485" name="Picture 21" descr="j0354499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50" y="4500563"/>
            <a:ext cx="2643188" cy="202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Рабочий стол\фон\shas (2)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313" y="500063"/>
            <a:ext cx="85725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kk-KZ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pPr algn="just">
              <a:defRPr/>
            </a:pP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kk-KZ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Білімділік: </a:t>
            </a:r>
            <a:r>
              <a:rPr lang="kk-KZ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Күш ұғымы, дененің салмағы, Ньютон заңдары, бүкіләлемдік тартылыс заңы, Жердің жасанды серіктерінің қозғалысы бойынша оқушылардың алған білімдерін толықтырып бекіту</a:t>
            </a:r>
          </a:p>
          <a:p>
            <a:pPr algn="just" eaLnBrk="0" hangingPunct="0">
              <a:defRPr/>
            </a:pPr>
            <a:endParaRPr lang="ru-RU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kk-KZ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Дамытушылық:</a:t>
            </a:r>
            <a:r>
              <a:rPr lang="kk-KZ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 нені білді, нені есте сақтады-осы орайдағы білімдерін және пәнге қызығушылығын ойын элементтерін қолдана отырып дамыту</a:t>
            </a:r>
          </a:p>
          <a:p>
            <a:pPr algn="just" eaLnBrk="0" hangingPunct="0">
              <a:defRPr/>
            </a:pPr>
            <a:endParaRPr lang="ru-RU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buFont typeface="Wingdings" pitchFamily="2" charset="2"/>
              <a:buChar char="ü"/>
              <a:defRPr/>
            </a:pPr>
            <a:r>
              <a:rPr lang="kk-KZ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Тәрбиелік:</a:t>
            </a:r>
            <a:r>
              <a:rPr lang="kk-KZ" sz="24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Оқушылардың пәнге деген қызығушылығын арттырып сабаққа өз еркімен белсене араласуы, білімдерін көрсете алуына ықпал ету, өзін - өзі басқарып білімін тиянақтай білуге тәрбиелеу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285984" y="571480"/>
            <a:ext cx="664373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defRPr/>
            </a:pPr>
            <a:r>
              <a:rPr lang="kk-KZ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Денеге басқа денелер әрекет етпегенде немесе олардың әрекеті теңгерілгенде дене бірқалыпты және түзу сызықты қозғалатын немесе тыныштық күйін сақтайтын санақ жүйесі__________________________ ретінде</a:t>
            </a:r>
            <a:r>
              <a:rPr lang="en-US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алынады.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3571876"/>
            <a:ext cx="6357982" cy="156966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 eaLnBrk="0" hangingPunct="0">
              <a:defRPr/>
            </a:pPr>
            <a:r>
              <a:rPr lang="kk-KZ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дененің басқа денелер тарапынан болатын әрекеттің нәтижесінде үдеу алатынын сипаттайтын физикалық шама.</a:t>
            </a:r>
            <a:endParaRPr lang="kk-KZ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4" descr="C:\Documents and Settings\1\Мои документы\Мои рисунки\АНИМАЦИЯ\ЗАНЯТИЯ ЛЮДЕЙ\animate4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429000" y="4714875"/>
            <a:ext cx="2000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27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>
            <a:alpha val="2784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500166" y="285728"/>
            <a:ext cx="74295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kk-KZ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_________________ оған әрекет ететін күшке тура, ал ______________ кері пропорционал.</a:t>
            </a:r>
            <a:endParaRPr lang="kk-KZ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42844" y="1785926"/>
            <a:ext cx="70723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defRPr/>
            </a:pPr>
            <a:r>
              <a:rPr lang="kk-KZ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инерциялық санақ жүйелеріндегі__________________________бірдей жүреді.</a:t>
            </a:r>
            <a:endParaRPr lang="kk-KZ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285852" y="3500438"/>
            <a:ext cx="76438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kk-K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Исаак Ньютон 1687 жылы_________________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</a:t>
            </a:r>
            <a:r>
              <a:rPr lang="kk-K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ашты.</a:t>
            </a:r>
            <a:endParaRPr lang="kk-KZ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2844" y="4714884"/>
            <a:ext cx="63579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__________________ траекторияға сәйкес келетін жылдамдық екінші ғарыштық жылдамдық деп аталады.</a:t>
            </a:r>
            <a:endParaRPr lang="kk-KZ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4" name="Picture 24" descr="C:\Documents and Settings\1\Мои документы\Мои рисунки\АНИМАЦИЯ\ЗАНЯТИЯ ЛЮДЕЙ\animate4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934200" y="4495800"/>
            <a:ext cx="1857375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6588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928794" y="1714488"/>
            <a:ext cx="5572131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kk-KZ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Өрнектер арасында қандай байланыс бар?</a:t>
            </a:r>
            <a:endParaRPr lang="kk-KZ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Arial" pitchFamily="34" charset="0"/>
            </a:endParaRPr>
          </a:p>
        </p:txBody>
      </p:sp>
      <p:pic>
        <p:nvPicPr>
          <p:cNvPr id="23555" name="Рисунок 1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88" y="214313"/>
            <a:ext cx="177165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Рисунок 2" descr="tempimage12.tiff"/>
          <p:cNvPicPr>
            <a:picLocks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857875" y="3643313"/>
            <a:ext cx="307181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900CC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642918"/>
          <a:ext cx="9001159" cy="422200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800044"/>
                <a:gridCol w="1800044"/>
                <a:gridCol w="1800044"/>
                <a:gridCol w="1800044"/>
                <a:gridCol w="1800983"/>
              </a:tblGrid>
              <a:tr h="22590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Тіректің</a:t>
                      </a: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реакция</a:t>
                      </a: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күші</a:t>
                      </a:r>
                      <a:r>
                        <a:rPr lang="en-US" sz="2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kk-KZ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H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Ғ күш,</a:t>
                      </a:r>
                      <a:endParaRPr lang="en-US" sz="2400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4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Механикалық</a:t>
                      </a:r>
                      <a:endParaRPr lang="en-US" sz="20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жұмыс</a:t>
                      </a:r>
                      <a:r>
                        <a:rPr lang="kk-KZ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en-US" sz="24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Дж</a:t>
                      </a:r>
                      <a:endParaRPr lang="ru-RU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Уақыт,</a:t>
                      </a:r>
                      <a:endParaRPr 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88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</a:rPr>
                        <a:t>k</a:t>
                      </a:r>
                      <a:endParaRPr lang="ru-RU" sz="2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88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</a:rPr>
                        <a:t>m</a:t>
                      </a:r>
                      <a:endParaRPr lang="ru-RU" sz="2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88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</a:rPr>
                        <a:t>μ</a:t>
                      </a:r>
                      <a:endParaRPr lang="ru-RU" sz="2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  <a:tr h="488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</a:rPr>
                        <a:t>S</a:t>
                      </a:r>
                      <a:endParaRPr lang="ru-RU" sz="2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24579" name="Рисунок 1" descr="tempimage11.tiff"/>
          <p:cNvPicPr>
            <a:picLocks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57188" y="5000625"/>
            <a:ext cx="1498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500" y="214313"/>
          <a:ext cx="8072438" cy="6309360"/>
        </p:xfrm>
        <a:graphic>
          <a:graphicData uri="http://schemas.openxmlformats.org/drawingml/2006/table">
            <a:tbl>
              <a:tblPr/>
              <a:tblGrid>
                <a:gridCol w="4035425"/>
                <a:gridCol w="4037013"/>
              </a:tblGrid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Жеңіл машинамен жолдың ойыс бөлігінен өту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дененің салмағы ауырлық күшінен аз болады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Ағылшын ғалымы Кавендиштің ашқан жаңалығы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Серпімділік күші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Салмақсыздық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Асқын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Салмақ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Серпімді деформациялар кезінде туындайды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Дене тіреуді қыспайды, денеге тек ауырлық күші әрекет етеді.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Дөңес көпірдің жоғарғы нүктесінде өтіп бара жатқан автомобильде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Гравитциялық тұрақтыны ашты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25622" name="Группа 5"/>
          <p:cNvGrpSpPr>
            <a:grpSpLocks/>
          </p:cNvGrpSpPr>
          <p:nvPr/>
        </p:nvGrpSpPr>
        <p:grpSpPr bwMode="auto">
          <a:xfrm>
            <a:off x="5857875" y="5786438"/>
            <a:ext cx="3062288" cy="946150"/>
            <a:chOff x="5683354" y="5589978"/>
            <a:chExt cx="3237544" cy="1143007"/>
          </a:xfrm>
        </p:grpSpPr>
        <p:sp>
          <p:nvSpPr>
            <p:cNvPr id="11" name="Блок-схема: перфолента 10"/>
            <p:cNvSpPr/>
            <p:nvPr/>
          </p:nvSpPr>
          <p:spPr>
            <a:xfrm rot="21330503">
              <a:off x="5683354" y="5589978"/>
              <a:ext cx="3237544" cy="1143007"/>
            </a:xfrm>
            <a:prstGeom prst="flowChartPunchedTap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 rot="21330503">
              <a:off x="6066110" y="5814773"/>
              <a:ext cx="2422458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Ә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Й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Е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І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</a:t>
              </a:r>
              <a:endPara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Т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</a:t>
              </a:r>
              <a:r>
                <a:rPr lang="en-US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kk-KZ" sz="2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</a:t>
              </a:r>
              <a:endParaRPr lang="kk-K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5" descr="Чтобы скачать картинку вам нужно кликнуть правой кнопкой мыши по картинке и выбрать 'Сохранить рисунок как...'!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786050" y="2214554"/>
            <a:ext cx="3717363" cy="132343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8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Бағалау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pic>
        <p:nvPicPr>
          <p:cNvPr id="26628" name="Picture 21" descr="j0354499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928938" y="3714750"/>
            <a:ext cx="3286125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29" name="Group 8"/>
          <p:cNvGrpSpPr>
            <a:grpSpLocks/>
          </p:cNvGrpSpPr>
          <p:nvPr/>
        </p:nvGrpSpPr>
        <p:grpSpPr bwMode="auto">
          <a:xfrm rot="1412610">
            <a:off x="5203825" y="3694113"/>
            <a:ext cx="1768475" cy="2300287"/>
            <a:chOff x="1927" y="1842"/>
            <a:chExt cx="726" cy="1140"/>
          </a:xfrm>
        </p:grpSpPr>
        <p:sp>
          <p:nvSpPr>
            <p:cNvPr id="26630" name="AutoShape 9"/>
            <p:cNvSpPr>
              <a:spLocks noChangeAspect="1" noChangeArrowheads="1"/>
            </p:cNvSpPr>
            <p:nvPr/>
          </p:nvSpPr>
          <p:spPr bwMode="auto">
            <a:xfrm>
              <a:off x="1927" y="1842"/>
              <a:ext cx="722" cy="1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1" name="Freeform 10"/>
            <p:cNvSpPr>
              <a:spLocks/>
            </p:cNvSpPr>
            <p:nvPr/>
          </p:nvSpPr>
          <p:spPr bwMode="auto">
            <a:xfrm>
              <a:off x="2102" y="1874"/>
              <a:ext cx="551" cy="966"/>
            </a:xfrm>
            <a:custGeom>
              <a:avLst/>
              <a:gdLst>
                <a:gd name="T0" fmla="*/ 22 w 1102"/>
                <a:gd name="T1" fmla="*/ 368 h 1933"/>
                <a:gd name="T2" fmla="*/ 26 w 1102"/>
                <a:gd name="T3" fmla="*/ 352 h 1933"/>
                <a:gd name="T4" fmla="*/ 29 w 1102"/>
                <a:gd name="T5" fmla="*/ 313 h 1933"/>
                <a:gd name="T6" fmla="*/ 22 w 1102"/>
                <a:gd name="T7" fmla="*/ 224 h 1933"/>
                <a:gd name="T8" fmla="*/ 20 w 1102"/>
                <a:gd name="T9" fmla="*/ 181 h 1933"/>
                <a:gd name="T10" fmla="*/ 27 w 1102"/>
                <a:gd name="T11" fmla="*/ 189 h 1933"/>
                <a:gd name="T12" fmla="*/ 24 w 1102"/>
                <a:gd name="T13" fmla="*/ 155 h 1933"/>
                <a:gd name="T14" fmla="*/ 52 w 1102"/>
                <a:gd name="T15" fmla="*/ 97 h 1933"/>
                <a:gd name="T16" fmla="*/ 54 w 1102"/>
                <a:gd name="T17" fmla="*/ 104 h 1933"/>
                <a:gd name="T18" fmla="*/ 59 w 1102"/>
                <a:gd name="T19" fmla="*/ 86 h 1933"/>
                <a:gd name="T20" fmla="*/ 103 w 1102"/>
                <a:gd name="T21" fmla="*/ 39 h 1933"/>
                <a:gd name="T22" fmla="*/ 130 w 1102"/>
                <a:gd name="T23" fmla="*/ 20 h 1933"/>
                <a:gd name="T24" fmla="*/ 127 w 1102"/>
                <a:gd name="T25" fmla="*/ 32 h 1933"/>
                <a:gd name="T26" fmla="*/ 145 w 1102"/>
                <a:gd name="T27" fmla="*/ 18 h 1933"/>
                <a:gd name="T28" fmla="*/ 215 w 1102"/>
                <a:gd name="T29" fmla="*/ 0 h 1933"/>
                <a:gd name="T30" fmla="*/ 212 w 1102"/>
                <a:gd name="T31" fmla="*/ 5 h 1933"/>
                <a:gd name="T32" fmla="*/ 231 w 1102"/>
                <a:gd name="T33" fmla="*/ 0 h 1933"/>
                <a:gd name="T34" fmla="*/ 276 w 1102"/>
                <a:gd name="T35" fmla="*/ 4 h 1933"/>
                <a:gd name="T36" fmla="*/ 237 w 1102"/>
                <a:gd name="T37" fmla="*/ 31 h 1933"/>
                <a:gd name="T38" fmla="*/ 246 w 1102"/>
                <a:gd name="T39" fmla="*/ 33 h 1933"/>
                <a:gd name="T40" fmla="*/ 193 w 1102"/>
                <a:gd name="T41" fmla="*/ 86 h 1933"/>
                <a:gd name="T42" fmla="*/ 184 w 1102"/>
                <a:gd name="T43" fmla="*/ 93 h 1933"/>
                <a:gd name="T44" fmla="*/ 197 w 1102"/>
                <a:gd name="T45" fmla="*/ 91 h 1933"/>
                <a:gd name="T46" fmla="*/ 142 w 1102"/>
                <a:gd name="T47" fmla="*/ 139 h 1933"/>
                <a:gd name="T48" fmla="*/ 115 w 1102"/>
                <a:gd name="T49" fmla="*/ 189 h 1933"/>
                <a:gd name="T50" fmla="*/ 102 w 1102"/>
                <a:gd name="T51" fmla="*/ 199 h 1933"/>
                <a:gd name="T52" fmla="*/ 110 w 1102"/>
                <a:gd name="T53" fmla="*/ 198 h 1933"/>
                <a:gd name="T54" fmla="*/ 93 w 1102"/>
                <a:gd name="T55" fmla="*/ 217 h 1933"/>
                <a:gd name="T56" fmla="*/ 47 w 1102"/>
                <a:gd name="T57" fmla="*/ 311 h 1933"/>
                <a:gd name="T58" fmla="*/ 35 w 1102"/>
                <a:gd name="T59" fmla="*/ 369 h 1933"/>
                <a:gd name="T60" fmla="*/ 14 w 1102"/>
                <a:gd name="T61" fmla="*/ 468 h 1933"/>
                <a:gd name="T62" fmla="*/ 9 w 1102"/>
                <a:gd name="T63" fmla="*/ 477 h 1933"/>
                <a:gd name="T64" fmla="*/ 6 w 1102"/>
                <a:gd name="T65" fmla="*/ 483 h 1933"/>
                <a:gd name="T66" fmla="*/ 1 w 1102"/>
                <a:gd name="T67" fmla="*/ 477 h 1933"/>
                <a:gd name="T68" fmla="*/ 0 w 1102"/>
                <a:gd name="T69" fmla="*/ 466 h 1933"/>
                <a:gd name="T70" fmla="*/ 22 w 1102"/>
                <a:gd name="T71" fmla="*/ 368 h 193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02"/>
                <a:gd name="T109" fmla="*/ 0 h 1933"/>
                <a:gd name="T110" fmla="*/ 1102 w 1102"/>
                <a:gd name="T111" fmla="*/ 1933 h 193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02" h="1933">
                  <a:moveTo>
                    <a:pt x="88" y="1474"/>
                  </a:moveTo>
                  <a:lnTo>
                    <a:pt x="107" y="1411"/>
                  </a:lnTo>
                  <a:lnTo>
                    <a:pt x="117" y="1252"/>
                  </a:lnTo>
                  <a:lnTo>
                    <a:pt x="88" y="899"/>
                  </a:lnTo>
                  <a:lnTo>
                    <a:pt x="81" y="726"/>
                  </a:lnTo>
                  <a:lnTo>
                    <a:pt x="110" y="759"/>
                  </a:lnTo>
                  <a:lnTo>
                    <a:pt x="99" y="620"/>
                  </a:lnTo>
                  <a:lnTo>
                    <a:pt x="208" y="390"/>
                  </a:lnTo>
                  <a:lnTo>
                    <a:pt x="217" y="417"/>
                  </a:lnTo>
                  <a:lnTo>
                    <a:pt x="238" y="345"/>
                  </a:lnTo>
                  <a:lnTo>
                    <a:pt x="413" y="158"/>
                  </a:lnTo>
                  <a:lnTo>
                    <a:pt x="519" y="82"/>
                  </a:lnTo>
                  <a:lnTo>
                    <a:pt x="510" y="129"/>
                  </a:lnTo>
                  <a:lnTo>
                    <a:pt x="582" y="75"/>
                  </a:lnTo>
                  <a:lnTo>
                    <a:pt x="863" y="0"/>
                  </a:lnTo>
                  <a:lnTo>
                    <a:pt x="848" y="23"/>
                  </a:lnTo>
                  <a:lnTo>
                    <a:pt x="925" y="0"/>
                  </a:lnTo>
                  <a:lnTo>
                    <a:pt x="1102" y="17"/>
                  </a:lnTo>
                  <a:lnTo>
                    <a:pt x="951" y="127"/>
                  </a:lnTo>
                  <a:lnTo>
                    <a:pt x="986" y="134"/>
                  </a:lnTo>
                  <a:lnTo>
                    <a:pt x="774" y="347"/>
                  </a:lnTo>
                  <a:lnTo>
                    <a:pt x="736" y="375"/>
                  </a:lnTo>
                  <a:lnTo>
                    <a:pt x="790" y="365"/>
                  </a:lnTo>
                  <a:lnTo>
                    <a:pt x="571" y="557"/>
                  </a:lnTo>
                  <a:lnTo>
                    <a:pt x="460" y="759"/>
                  </a:lnTo>
                  <a:lnTo>
                    <a:pt x="408" y="797"/>
                  </a:lnTo>
                  <a:lnTo>
                    <a:pt x="441" y="795"/>
                  </a:lnTo>
                  <a:lnTo>
                    <a:pt x="375" y="868"/>
                  </a:lnTo>
                  <a:lnTo>
                    <a:pt x="188" y="1245"/>
                  </a:lnTo>
                  <a:lnTo>
                    <a:pt x="142" y="1479"/>
                  </a:lnTo>
                  <a:lnTo>
                    <a:pt x="58" y="1875"/>
                  </a:lnTo>
                  <a:lnTo>
                    <a:pt x="38" y="1908"/>
                  </a:lnTo>
                  <a:lnTo>
                    <a:pt x="24" y="1933"/>
                  </a:lnTo>
                  <a:lnTo>
                    <a:pt x="6" y="1908"/>
                  </a:lnTo>
                  <a:lnTo>
                    <a:pt x="0" y="1866"/>
                  </a:lnTo>
                  <a:lnTo>
                    <a:pt x="88" y="14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2" name="Freeform 11"/>
            <p:cNvSpPr>
              <a:spLocks/>
            </p:cNvSpPr>
            <p:nvPr/>
          </p:nvSpPr>
          <p:spPr bwMode="auto">
            <a:xfrm>
              <a:off x="2104" y="1878"/>
              <a:ext cx="519" cy="945"/>
            </a:xfrm>
            <a:custGeom>
              <a:avLst/>
              <a:gdLst>
                <a:gd name="T0" fmla="*/ 23 w 1037"/>
                <a:gd name="T1" fmla="*/ 365 h 1889"/>
                <a:gd name="T2" fmla="*/ 27 w 1037"/>
                <a:gd name="T3" fmla="*/ 345 h 1889"/>
                <a:gd name="T4" fmla="*/ 29 w 1037"/>
                <a:gd name="T5" fmla="*/ 310 h 1889"/>
                <a:gd name="T6" fmla="*/ 27 w 1037"/>
                <a:gd name="T7" fmla="*/ 269 h 1889"/>
                <a:gd name="T8" fmla="*/ 22 w 1037"/>
                <a:gd name="T9" fmla="*/ 208 h 1889"/>
                <a:gd name="T10" fmla="*/ 21 w 1037"/>
                <a:gd name="T11" fmla="*/ 190 h 1889"/>
                <a:gd name="T12" fmla="*/ 28 w 1037"/>
                <a:gd name="T13" fmla="*/ 195 h 1889"/>
                <a:gd name="T14" fmla="*/ 26 w 1037"/>
                <a:gd name="T15" fmla="*/ 153 h 1889"/>
                <a:gd name="T16" fmla="*/ 48 w 1037"/>
                <a:gd name="T17" fmla="*/ 104 h 1889"/>
                <a:gd name="T18" fmla="*/ 53 w 1037"/>
                <a:gd name="T19" fmla="*/ 112 h 1889"/>
                <a:gd name="T20" fmla="*/ 60 w 1037"/>
                <a:gd name="T21" fmla="*/ 86 h 1889"/>
                <a:gd name="T22" fmla="*/ 103 w 1037"/>
                <a:gd name="T23" fmla="*/ 38 h 1889"/>
                <a:gd name="T24" fmla="*/ 120 w 1037"/>
                <a:gd name="T25" fmla="*/ 26 h 1889"/>
                <a:gd name="T26" fmla="*/ 120 w 1037"/>
                <a:gd name="T27" fmla="*/ 39 h 1889"/>
                <a:gd name="T28" fmla="*/ 145 w 1037"/>
                <a:gd name="T29" fmla="*/ 18 h 1889"/>
                <a:gd name="T30" fmla="*/ 205 w 1037"/>
                <a:gd name="T31" fmla="*/ 2 h 1889"/>
                <a:gd name="T32" fmla="*/ 203 w 1037"/>
                <a:gd name="T33" fmla="*/ 7 h 1889"/>
                <a:gd name="T34" fmla="*/ 229 w 1037"/>
                <a:gd name="T35" fmla="*/ 0 h 1889"/>
                <a:gd name="T36" fmla="*/ 260 w 1037"/>
                <a:gd name="T37" fmla="*/ 3 h 1889"/>
                <a:gd name="T38" fmla="*/ 224 w 1037"/>
                <a:gd name="T39" fmla="*/ 30 h 1889"/>
                <a:gd name="T40" fmla="*/ 232 w 1037"/>
                <a:gd name="T41" fmla="*/ 34 h 1889"/>
                <a:gd name="T42" fmla="*/ 169 w 1037"/>
                <a:gd name="T43" fmla="*/ 93 h 1889"/>
                <a:gd name="T44" fmla="*/ 177 w 1037"/>
                <a:gd name="T45" fmla="*/ 96 h 1889"/>
                <a:gd name="T46" fmla="*/ 133 w 1037"/>
                <a:gd name="T47" fmla="*/ 135 h 1889"/>
                <a:gd name="T48" fmla="*/ 107 w 1037"/>
                <a:gd name="T49" fmla="*/ 184 h 1889"/>
                <a:gd name="T50" fmla="*/ 88 w 1037"/>
                <a:gd name="T51" fmla="*/ 201 h 1889"/>
                <a:gd name="T52" fmla="*/ 94 w 1037"/>
                <a:gd name="T53" fmla="*/ 202 h 1889"/>
                <a:gd name="T54" fmla="*/ 84 w 1037"/>
                <a:gd name="T55" fmla="*/ 215 h 1889"/>
                <a:gd name="T56" fmla="*/ 41 w 1037"/>
                <a:gd name="T57" fmla="*/ 305 h 1889"/>
                <a:gd name="T58" fmla="*/ 28 w 1037"/>
                <a:gd name="T59" fmla="*/ 367 h 1889"/>
                <a:gd name="T60" fmla="*/ 8 w 1037"/>
                <a:gd name="T61" fmla="*/ 461 h 1889"/>
                <a:gd name="T62" fmla="*/ 3 w 1037"/>
                <a:gd name="T63" fmla="*/ 473 h 1889"/>
                <a:gd name="T64" fmla="*/ 0 w 1037"/>
                <a:gd name="T65" fmla="*/ 463 h 1889"/>
                <a:gd name="T66" fmla="*/ 23 w 1037"/>
                <a:gd name="T67" fmla="*/ 365 h 188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37"/>
                <a:gd name="T103" fmla="*/ 0 h 1889"/>
                <a:gd name="T104" fmla="*/ 1037 w 1037"/>
                <a:gd name="T105" fmla="*/ 1889 h 188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37" h="1889">
                  <a:moveTo>
                    <a:pt x="92" y="1457"/>
                  </a:moveTo>
                  <a:lnTo>
                    <a:pt x="106" y="1378"/>
                  </a:lnTo>
                  <a:lnTo>
                    <a:pt x="115" y="1237"/>
                  </a:lnTo>
                  <a:lnTo>
                    <a:pt x="106" y="1073"/>
                  </a:lnTo>
                  <a:lnTo>
                    <a:pt x="86" y="830"/>
                  </a:lnTo>
                  <a:lnTo>
                    <a:pt x="84" y="758"/>
                  </a:lnTo>
                  <a:lnTo>
                    <a:pt x="111" y="780"/>
                  </a:lnTo>
                  <a:lnTo>
                    <a:pt x="104" y="610"/>
                  </a:lnTo>
                  <a:lnTo>
                    <a:pt x="192" y="416"/>
                  </a:lnTo>
                  <a:lnTo>
                    <a:pt x="211" y="447"/>
                  </a:lnTo>
                  <a:lnTo>
                    <a:pt x="240" y="344"/>
                  </a:lnTo>
                  <a:lnTo>
                    <a:pt x="409" y="150"/>
                  </a:lnTo>
                  <a:lnTo>
                    <a:pt x="479" y="103"/>
                  </a:lnTo>
                  <a:lnTo>
                    <a:pt x="479" y="153"/>
                  </a:lnTo>
                  <a:lnTo>
                    <a:pt x="578" y="71"/>
                  </a:lnTo>
                  <a:lnTo>
                    <a:pt x="817" y="6"/>
                  </a:lnTo>
                  <a:lnTo>
                    <a:pt x="812" y="28"/>
                  </a:lnTo>
                  <a:lnTo>
                    <a:pt x="914" y="0"/>
                  </a:lnTo>
                  <a:lnTo>
                    <a:pt x="1037" y="9"/>
                  </a:lnTo>
                  <a:lnTo>
                    <a:pt x="895" y="120"/>
                  </a:lnTo>
                  <a:lnTo>
                    <a:pt x="925" y="134"/>
                  </a:lnTo>
                  <a:lnTo>
                    <a:pt x="675" y="370"/>
                  </a:lnTo>
                  <a:lnTo>
                    <a:pt x="706" y="382"/>
                  </a:lnTo>
                  <a:lnTo>
                    <a:pt x="531" y="537"/>
                  </a:lnTo>
                  <a:lnTo>
                    <a:pt x="425" y="735"/>
                  </a:lnTo>
                  <a:lnTo>
                    <a:pt x="350" y="803"/>
                  </a:lnTo>
                  <a:lnTo>
                    <a:pt x="376" y="808"/>
                  </a:lnTo>
                  <a:lnTo>
                    <a:pt x="335" y="860"/>
                  </a:lnTo>
                  <a:lnTo>
                    <a:pt x="161" y="1217"/>
                  </a:lnTo>
                  <a:lnTo>
                    <a:pt x="111" y="1468"/>
                  </a:lnTo>
                  <a:lnTo>
                    <a:pt x="32" y="1842"/>
                  </a:lnTo>
                  <a:lnTo>
                    <a:pt x="9" y="1889"/>
                  </a:lnTo>
                  <a:lnTo>
                    <a:pt x="0" y="1849"/>
                  </a:lnTo>
                  <a:lnTo>
                    <a:pt x="92" y="145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3" name="Freeform 12"/>
            <p:cNvSpPr>
              <a:spLocks/>
            </p:cNvSpPr>
            <p:nvPr/>
          </p:nvSpPr>
          <p:spPr bwMode="auto">
            <a:xfrm>
              <a:off x="2200" y="1946"/>
              <a:ext cx="328" cy="507"/>
            </a:xfrm>
            <a:custGeom>
              <a:avLst/>
              <a:gdLst>
                <a:gd name="T0" fmla="*/ 0 w 656"/>
                <a:gd name="T1" fmla="*/ 253 h 1016"/>
                <a:gd name="T2" fmla="*/ 26 w 656"/>
                <a:gd name="T3" fmla="*/ 160 h 1016"/>
                <a:gd name="T4" fmla="*/ 79 w 656"/>
                <a:gd name="T5" fmla="*/ 63 h 1016"/>
                <a:gd name="T6" fmla="*/ 120 w 656"/>
                <a:gd name="T7" fmla="*/ 23 h 1016"/>
                <a:gd name="T8" fmla="*/ 164 w 656"/>
                <a:gd name="T9" fmla="*/ 0 h 1016"/>
                <a:gd name="T10" fmla="*/ 154 w 656"/>
                <a:gd name="T11" fmla="*/ 18 h 1016"/>
                <a:gd name="T12" fmla="*/ 147 w 656"/>
                <a:gd name="T13" fmla="*/ 16 h 1016"/>
                <a:gd name="T14" fmla="*/ 143 w 656"/>
                <a:gd name="T15" fmla="*/ 29 h 1016"/>
                <a:gd name="T16" fmla="*/ 135 w 656"/>
                <a:gd name="T17" fmla="*/ 26 h 1016"/>
                <a:gd name="T18" fmla="*/ 135 w 656"/>
                <a:gd name="T19" fmla="*/ 40 h 1016"/>
                <a:gd name="T20" fmla="*/ 120 w 656"/>
                <a:gd name="T21" fmla="*/ 36 h 1016"/>
                <a:gd name="T22" fmla="*/ 122 w 656"/>
                <a:gd name="T23" fmla="*/ 48 h 1016"/>
                <a:gd name="T24" fmla="*/ 108 w 656"/>
                <a:gd name="T25" fmla="*/ 45 h 1016"/>
                <a:gd name="T26" fmla="*/ 110 w 656"/>
                <a:gd name="T27" fmla="*/ 61 h 1016"/>
                <a:gd name="T28" fmla="*/ 94 w 656"/>
                <a:gd name="T29" fmla="*/ 60 h 1016"/>
                <a:gd name="T30" fmla="*/ 99 w 656"/>
                <a:gd name="T31" fmla="*/ 77 h 1016"/>
                <a:gd name="T32" fmla="*/ 86 w 656"/>
                <a:gd name="T33" fmla="*/ 78 h 1016"/>
                <a:gd name="T34" fmla="*/ 92 w 656"/>
                <a:gd name="T35" fmla="*/ 89 h 1016"/>
                <a:gd name="T36" fmla="*/ 74 w 656"/>
                <a:gd name="T37" fmla="*/ 92 h 1016"/>
                <a:gd name="T38" fmla="*/ 79 w 656"/>
                <a:gd name="T39" fmla="*/ 100 h 1016"/>
                <a:gd name="T40" fmla="*/ 67 w 656"/>
                <a:gd name="T41" fmla="*/ 105 h 1016"/>
                <a:gd name="T42" fmla="*/ 74 w 656"/>
                <a:gd name="T43" fmla="*/ 116 h 1016"/>
                <a:gd name="T44" fmla="*/ 60 w 656"/>
                <a:gd name="T45" fmla="*/ 120 h 1016"/>
                <a:gd name="T46" fmla="*/ 67 w 656"/>
                <a:gd name="T47" fmla="*/ 131 h 1016"/>
                <a:gd name="T48" fmla="*/ 51 w 656"/>
                <a:gd name="T49" fmla="*/ 137 h 1016"/>
                <a:gd name="T50" fmla="*/ 58 w 656"/>
                <a:gd name="T51" fmla="*/ 144 h 1016"/>
                <a:gd name="T52" fmla="*/ 44 w 656"/>
                <a:gd name="T53" fmla="*/ 150 h 1016"/>
                <a:gd name="T54" fmla="*/ 50 w 656"/>
                <a:gd name="T55" fmla="*/ 155 h 1016"/>
                <a:gd name="T56" fmla="*/ 41 w 656"/>
                <a:gd name="T57" fmla="*/ 161 h 1016"/>
                <a:gd name="T58" fmla="*/ 41 w 656"/>
                <a:gd name="T59" fmla="*/ 166 h 1016"/>
                <a:gd name="T60" fmla="*/ 30 w 656"/>
                <a:gd name="T61" fmla="*/ 170 h 1016"/>
                <a:gd name="T62" fmla="*/ 35 w 656"/>
                <a:gd name="T63" fmla="*/ 177 h 1016"/>
                <a:gd name="T64" fmla="*/ 28 w 656"/>
                <a:gd name="T65" fmla="*/ 181 h 1016"/>
                <a:gd name="T66" fmla="*/ 34 w 656"/>
                <a:gd name="T67" fmla="*/ 187 h 1016"/>
                <a:gd name="T68" fmla="*/ 26 w 656"/>
                <a:gd name="T69" fmla="*/ 190 h 1016"/>
                <a:gd name="T70" fmla="*/ 30 w 656"/>
                <a:gd name="T71" fmla="*/ 196 h 1016"/>
                <a:gd name="T72" fmla="*/ 22 w 656"/>
                <a:gd name="T73" fmla="*/ 200 h 1016"/>
                <a:gd name="T74" fmla="*/ 24 w 656"/>
                <a:gd name="T75" fmla="*/ 205 h 1016"/>
                <a:gd name="T76" fmla="*/ 17 w 656"/>
                <a:gd name="T77" fmla="*/ 211 h 1016"/>
                <a:gd name="T78" fmla="*/ 21 w 656"/>
                <a:gd name="T79" fmla="*/ 214 h 1016"/>
                <a:gd name="T80" fmla="*/ 15 w 656"/>
                <a:gd name="T81" fmla="*/ 219 h 1016"/>
                <a:gd name="T82" fmla="*/ 0 w 656"/>
                <a:gd name="T83" fmla="*/ 253 h 101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56"/>
                <a:gd name="T127" fmla="*/ 0 h 1016"/>
                <a:gd name="T128" fmla="*/ 656 w 656"/>
                <a:gd name="T129" fmla="*/ 1016 h 101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56" h="1016">
                  <a:moveTo>
                    <a:pt x="0" y="1016"/>
                  </a:moveTo>
                  <a:lnTo>
                    <a:pt x="106" y="642"/>
                  </a:lnTo>
                  <a:lnTo>
                    <a:pt x="316" y="252"/>
                  </a:lnTo>
                  <a:lnTo>
                    <a:pt x="482" y="95"/>
                  </a:lnTo>
                  <a:lnTo>
                    <a:pt x="656" y="0"/>
                  </a:lnTo>
                  <a:lnTo>
                    <a:pt x="615" y="73"/>
                  </a:lnTo>
                  <a:lnTo>
                    <a:pt x="585" y="66"/>
                  </a:lnTo>
                  <a:lnTo>
                    <a:pt x="570" y="118"/>
                  </a:lnTo>
                  <a:lnTo>
                    <a:pt x="540" y="106"/>
                  </a:lnTo>
                  <a:lnTo>
                    <a:pt x="538" y="160"/>
                  </a:lnTo>
                  <a:lnTo>
                    <a:pt x="482" y="147"/>
                  </a:lnTo>
                  <a:lnTo>
                    <a:pt x="491" y="194"/>
                  </a:lnTo>
                  <a:lnTo>
                    <a:pt x="434" y="183"/>
                  </a:lnTo>
                  <a:lnTo>
                    <a:pt x="441" y="246"/>
                  </a:lnTo>
                  <a:lnTo>
                    <a:pt x="377" y="243"/>
                  </a:lnTo>
                  <a:lnTo>
                    <a:pt x="399" y="309"/>
                  </a:lnTo>
                  <a:lnTo>
                    <a:pt x="345" y="313"/>
                  </a:lnTo>
                  <a:lnTo>
                    <a:pt x="370" y="356"/>
                  </a:lnTo>
                  <a:lnTo>
                    <a:pt x="293" y="370"/>
                  </a:lnTo>
                  <a:lnTo>
                    <a:pt x="313" y="403"/>
                  </a:lnTo>
                  <a:lnTo>
                    <a:pt x="266" y="422"/>
                  </a:lnTo>
                  <a:lnTo>
                    <a:pt x="295" y="464"/>
                  </a:lnTo>
                  <a:lnTo>
                    <a:pt x="241" y="483"/>
                  </a:lnTo>
                  <a:lnTo>
                    <a:pt x="266" y="525"/>
                  </a:lnTo>
                  <a:lnTo>
                    <a:pt x="205" y="550"/>
                  </a:lnTo>
                  <a:lnTo>
                    <a:pt x="232" y="577"/>
                  </a:lnTo>
                  <a:lnTo>
                    <a:pt x="176" y="604"/>
                  </a:lnTo>
                  <a:lnTo>
                    <a:pt x="201" y="624"/>
                  </a:lnTo>
                  <a:lnTo>
                    <a:pt x="162" y="646"/>
                  </a:lnTo>
                  <a:lnTo>
                    <a:pt x="167" y="665"/>
                  </a:lnTo>
                  <a:lnTo>
                    <a:pt x="122" y="681"/>
                  </a:lnTo>
                  <a:lnTo>
                    <a:pt x="139" y="710"/>
                  </a:lnTo>
                  <a:lnTo>
                    <a:pt x="113" y="726"/>
                  </a:lnTo>
                  <a:lnTo>
                    <a:pt x="135" y="752"/>
                  </a:lnTo>
                  <a:lnTo>
                    <a:pt x="106" y="761"/>
                  </a:lnTo>
                  <a:lnTo>
                    <a:pt x="122" y="786"/>
                  </a:lnTo>
                  <a:lnTo>
                    <a:pt x="88" y="802"/>
                  </a:lnTo>
                  <a:lnTo>
                    <a:pt x="99" y="822"/>
                  </a:lnTo>
                  <a:lnTo>
                    <a:pt x="68" y="847"/>
                  </a:lnTo>
                  <a:lnTo>
                    <a:pt x="85" y="860"/>
                  </a:lnTo>
                  <a:lnTo>
                    <a:pt x="61" y="879"/>
                  </a:lnTo>
                  <a:lnTo>
                    <a:pt x="0" y="1016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4" name="Freeform 13"/>
            <p:cNvSpPr>
              <a:spLocks/>
            </p:cNvSpPr>
            <p:nvPr/>
          </p:nvSpPr>
          <p:spPr bwMode="auto">
            <a:xfrm>
              <a:off x="2185" y="1925"/>
              <a:ext cx="291" cy="478"/>
            </a:xfrm>
            <a:custGeom>
              <a:avLst/>
              <a:gdLst>
                <a:gd name="T0" fmla="*/ 1 w 582"/>
                <a:gd name="T1" fmla="*/ 239 h 955"/>
                <a:gd name="T2" fmla="*/ 0 w 582"/>
                <a:gd name="T3" fmla="*/ 201 h 955"/>
                <a:gd name="T4" fmla="*/ 5 w 582"/>
                <a:gd name="T5" fmla="*/ 198 h 955"/>
                <a:gd name="T6" fmla="*/ 4 w 582"/>
                <a:gd name="T7" fmla="*/ 176 h 955"/>
                <a:gd name="T8" fmla="*/ 11 w 582"/>
                <a:gd name="T9" fmla="*/ 171 h 955"/>
                <a:gd name="T10" fmla="*/ 9 w 582"/>
                <a:gd name="T11" fmla="*/ 149 h 955"/>
                <a:gd name="T12" fmla="*/ 17 w 582"/>
                <a:gd name="T13" fmla="*/ 149 h 955"/>
                <a:gd name="T14" fmla="*/ 18 w 582"/>
                <a:gd name="T15" fmla="*/ 123 h 955"/>
                <a:gd name="T16" fmla="*/ 29 w 582"/>
                <a:gd name="T17" fmla="*/ 126 h 955"/>
                <a:gd name="T18" fmla="*/ 25 w 582"/>
                <a:gd name="T19" fmla="*/ 101 h 955"/>
                <a:gd name="T20" fmla="*/ 40 w 582"/>
                <a:gd name="T21" fmla="*/ 108 h 955"/>
                <a:gd name="T22" fmla="*/ 37 w 582"/>
                <a:gd name="T23" fmla="*/ 79 h 955"/>
                <a:gd name="T24" fmla="*/ 50 w 582"/>
                <a:gd name="T25" fmla="*/ 84 h 955"/>
                <a:gd name="T26" fmla="*/ 47 w 582"/>
                <a:gd name="T27" fmla="*/ 58 h 955"/>
                <a:gd name="T28" fmla="*/ 62 w 582"/>
                <a:gd name="T29" fmla="*/ 66 h 955"/>
                <a:gd name="T30" fmla="*/ 62 w 582"/>
                <a:gd name="T31" fmla="*/ 39 h 955"/>
                <a:gd name="T32" fmla="*/ 75 w 582"/>
                <a:gd name="T33" fmla="*/ 50 h 955"/>
                <a:gd name="T34" fmla="*/ 79 w 582"/>
                <a:gd name="T35" fmla="*/ 38 h 955"/>
                <a:gd name="T36" fmla="*/ 90 w 582"/>
                <a:gd name="T37" fmla="*/ 39 h 955"/>
                <a:gd name="T38" fmla="*/ 92 w 582"/>
                <a:gd name="T39" fmla="*/ 26 h 955"/>
                <a:gd name="T40" fmla="*/ 103 w 582"/>
                <a:gd name="T41" fmla="*/ 30 h 955"/>
                <a:gd name="T42" fmla="*/ 103 w 582"/>
                <a:gd name="T43" fmla="*/ 12 h 955"/>
                <a:gd name="T44" fmla="*/ 116 w 582"/>
                <a:gd name="T45" fmla="*/ 19 h 955"/>
                <a:gd name="T46" fmla="*/ 122 w 582"/>
                <a:gd name="T47" fmla="*/ 4 h 955"/>
                <a:gd name="T48" fmla="*/ 130 w 582"/>
                <a:gd name="T49" fmla="*/ 11 h 955"/>
                <a:gd name="T50" fmla="*/ 133 w 582"/>
                <a:gd name="T51" fmla="*/ 0 h 955"/>
                <a:gd name="T52" fmla="*/ 146 w 582"/>
                <a:gd name="T53" fmla="*/ 9 h 955"/>
                <a:gd name="T54" fmla="*/ 111 w 582"/>
                <a:gd name="T55" fmla="*/ 28 h 955"/>
                <a:gd name="T56" fmla="*/ 73 w 582"/>
                <a:gd name="T57" fmla="*/ 67 h 955"/>
                <a:gd name="T58" fmla="*/ 15 w 582"/>
                <a:gd name="T59" fmla="*/ 173 h 955"/>
                <a:gd name="T60" fmla="*/ 1 w 582"/>
                <a:gd name="T61" fmla="*/ 239 h 95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82"/>
                <a:gd name="T94" fmla="*/ 0 h 955"/>
                <a:gd name="T95" fmla="*/ 582 w 582"/>
                <a:gd name="T96" fmla="*/ 955 h 95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82" h="955">
                  <a:moveTo>
                    <a:pt x="2" y="955"/>
                  </a:moveTo>
                  <a:lnTo>
                    <a:pt x="0" y="801"/>
                  </a:lnTo>
                  <a:lnTo>
                    <a:pt x="21" y="790"/>
                  </a:lnTo>
                  <a:lnTo>
                    <a:pt x="16" y="702"/>
                  </a:lnTo>
                  <a:lnTo>
                    <a:pt x="44" y="684"/>
                  </a:lnTo>
                  <a:lnTo>
                    <a:pt x="39" y="596"/>
                  </a:lnTo>
                  <a:lnTo>
                    <a:pt x="68" y="596"/>
                  </a:lnTo>
                  <a:lnTo>
                    <a:pt x="70" y="491"/>
                  </a:lnTo>
                  <a:lnTo>
                    <a:pt x="118" y="504"/>
                  </a:lnTo>
                  <a:lnTo>
                    <a:pt x="103" y="403"/>
                  </a:lnTo>
                  <a:lnTo>
                    <a:pt x="163" y="429"/>
                  </a:lnTo>
                  <a:lnTo>
                    <a:pt x="150" y="315"/>
                  </a:lnTo>
                  <a:lnTo>
                    <a:pt x="202" y="335"/>
                  </a:lnTo>
                  <a:lnTo>
                    <a:pt x="190" y="231"/>
                  </a:lnTo>
                  <a:lnTo>
                    <a:pt x="251" y="261"/>
                  </a:lnTo>
                  <a:lnTo>
                    <a:pt x="251" y="153"/>
                  </a:lnTo>
                  <a:lnTo>
                    <a:pt x="303" y="198"/>
                  </a:lnTo>
                  <a:lnTo>
                    <a:pt x="316" y="149"/>
                  </a:lnTo>
                  <a:lnTo>
                    <a:pt x="363" y="155"/>
                  </a:lnTo>
                  <a:lnTo>
                    <a:pt x="370" y="104"/>
                  </a:lnTo>
                  <a:lnTo>
                    <a:pt x="413" y="117"/>
                  </a:lnTo>
                  <a:lnTo>
                    <a:pt x="415" y="47"/>
                  </a:lnTo>
                  <a:lnTo>
                    <a:pt x="467" y="76"/>
                  </a:lnTo>
                  <a:lnTo>
                    <a:pt x="488" y="14"/>
                  </a:lnTo>
                  <a:lnTo>
                    <a:pt x="519" y="43"/>
                  </a:lnTo>
                  <a:lnTo>
                    <a:pt x="532" y="0"/>
                  </a:lnTo>
                  <a:lnTo>
                    <a:pt x="582" y="33"/>
                  </a:lnTo>
                  <a:lnTo>
                    <a:pt x="445" y="111"/>
                  </a:lnTo>
                  <a:lnTo>
                    <a:pt x="289" y="266"/>
                  </a:lnTo>
                  <a:lnTo>
                    <a:pt x="63" y="691"/>
                  </a:lnTo>
                  <a:lnTo>
                    <a:pt x="2" y="955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5" name="Freeform 14"/>
            <p:cNvSpPr>
              <a:spLocks/>
            </p:cNvSpPr>
            <p:nvPr/>
          </p:nvSpPr>
          <p:spPr bwMode="auto">
            <a:xfrm>
              <a:off x="2194" y="2165"/>
              <a:ext cx="91" cy="264"/>
            </a:xfrm>
            <a:custGeom>
              <a:avLst/>
              <a:gdLst>
                <a:gd name="T0" fmla="*/ 0 w 181"/>
                <a:gd name="T1" fmla="*/ 132 h 527"/>
                <a:gd name="T2" fmla="*/ 15 w 181"/>
                <a:gd name="T3" fmla="*/ 57 h 527"/>
                <a:gd name="T4" fmla="*/ 46 w 181"/>
                <a:gd name="T5" fmla="*/ 0 h 527"/>
                <a:gd name="T6" fmla="*/ 19 w 181"/>
                <a:gd name="T7" fmla="*/ 62 h 527"/>
                <a:gd name="T8" fmla="*/ 0 w 181"/>
                <a:gd name="T9" fmla="*/ 132 h 5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1"/>
                <a:gd name="T16" fmla="*/ 0 h 527"/>
                <a:gd name="T17" fmla="*/ 181 w 181"/>
                <a:gd name="T18" fmla="*/ 527 h 5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1" h="527">
                  <a:moveTo>
                    <a:pt x="0" y="527"/>
                  </a:moveTo>
                  <a:lnTo>
                    <a:pt x="59" y="226"/>
                  </a:lnTo>
                  <a:lnTo>
                    <a:pt x="181" y="0"/>
                  </a:lnTo>
                  <a:lnTo>
                    <a:pt x="75" y="245"/>
                  </a:lnTo>
                  <a:lnTo>
                    <a:pt x="0" y="527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6" name="Freeform 15"/>
            <p:cNvSpPr>
              <a:spLocks/>
            </p:cNvSpPr>
            <p:nvPr/>
          </p:nvSpPr>
          <p:spPr bwMode="auto">
            <a:xfrm>
              <a:off x="2331" y="1917"/>
              <a:ext cx="218" cy="163"/>
            </a:xfrm>
            <a:custGeom>
              <a:avLst/>
              <a:gdLst>
                <a:gd name="T0" fmla="*/ 0 w 436"/>
                <a:gd name="T1" fmla="*/ 82 h 325"/>
                <a:gd name="T2" fmla="*/ 43 w 436"/>
                <a:gd name="T3" fmla="*/ 34 h 325"/>
                <a:gd name="T4" fmla="*/ 109 w 436"/>
                <a:gd name="T5" fmla="*/ 0 h 325"/>
                <a:gd name="T6" fmla="*/ 48 w 436"/>
                <a:gd name="T7" fmla="*/ 36 h 325"/>
                <a:gd name="T8" fmla="*/ 0 w 436"/>
                <a:gd name="T9" fmla="*/ 82 h 3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6"/>
                <a:gd name="T16" fmla="*/ 0 h 325"/>
                <a:gd name="T17" fmla="*/ 436 w 436"/>
                <a:gd name="T18" fmla="*/ 325 h 3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6" h="325">
                  <a:moveTo>
                    <a:pt x="0" y="325"/>
                  </a:moveTo>
                  <a:lnTo>
                    <a:pt x="170" y="133"/>
                  </a:lnTo>
                  <a:lnTo>
                    <a:pt x="436" y="0"/>
                  </a:lnTo>
                  <a:lnTo>
                    <a:pt x="191" y="144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7" name="Freeform 16"/>
            <p:cNvSpPr>
              <a:spLocks/>
            </p:cNvSpPr>
            <p:nvPr/>
          </p:nvSpPr>
          <p:spPr bwMode="auto">
            <a:xfrm>
              <a:off x="2208" y="2491"/>
              <a:ext cx="43" cy="62"/>
            </a:xfrm>
            <a:custGeom>
              <a:avLst/>
              <a:gdLst>
                <a:gd name="T0" fmla="*/ 6 w 85"/>
                <a:gd name="T1" fmla="*/ 0 h 123"/>
                <a:gd name="T2" fmla="*/ 0 w 85"/>
                <a:gd name="T3" fmla="*/ 28 h 123"/>
                <a:gd name="T4" fmla="*/ 22 w 85"/>
                <a:gd name="T5" fmla="*/ 31 h 123"/>
                <a:gd name="T6" fmla="*/ 7 w 85"/>
                <a:gd name="T7" fmla="*/ 26 h 123"/>
                <a:gd name="T8" fmla="*/ 6 w 85"/>
                <a:gd name="T9" fmla="*/ 0 h 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123"/>
                <a:gd name="T17" fmla="*/ 85 w 85"/>
                <a:gd name="T18" fmla="*/ 123 h 1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123">
                  <a:moveTo>
                    <a:pt x="22" y="0"/>
                  </a:moveTo>
                  <a:lnTo>
                    <a:pt x="0" y="112"/>
                  </a:lnTo>
                  <a:lnTo>
                    <a:pt x="85" y="123"/>
                  </a:lnTo>
                  <a:lnTo>
                    <a:pt x="27" y="10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8" name="Freeform 17"/>
            <p:cNvSpPr>
              <a:spLocks/>
            </p:cNvSpPr>
            <p:nvPr/>
          </p:nvSpPr>
          <p:spPr bwMode="auto">
            <a:xfrm>
              <a:off x="2171" y="1955"/>
              <a:ext cx="129" cy="179"/>
            </a:xfrm>
            <a:custGeom>
              <a:avLst/>
              <a:gdLst>
                <a:gd name="T0" fmla="*/ 64 w 259"/>
                <a:gd name="T1" fmla="*/ 0 h 358"/>
                <a:gd name="T2" fmla="*/ 20 w 259"/>
                <a:gd name="T3" fmla="*/ 47 h 358"/>
                <a:gd name="T4" fmla="*/ 0 w 259"/>
                <a:gd name="T5" fmla="*/ 90 h 358"/>
                <a:gd name="T6" fmla="*/ 18 w 259"/>
                <a:gd name="T7" fmla="*/ 35 h 358"/>
                <a:gd name="T8" fmla="*/ 64 w 259"/>
                <a:gd name="T9" fmla="*/ 0 h 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9"/>
                <a:gd name="T16" fmla="*/ 0 h 358"/>
                <a:gd name="T17" fmla="*/ 259 w 259"/>
                <a:gd name="T18" fmla="*/ 358 h 3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9" h="358">
                  <a:moveTo>
                    <a:pt x="259" y="0"/>
                  </a:moveTo>
                  <a:lnTo>
                    <a:pt x="81" y="189"/>
                  </a:lnTo>
                  <a:lnTo>
                    <a:pt x="0" y="358"/>
                  </a:lnTo>
                  <a:lnTo>
                    <a:pt x="74" y="137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39" name="Freeform 18"/>
            <p:cNvSpPr>
              <a:spLocks/>
            </p:cNvSpPr>
            <p:nvPr/>
          </p:nvSpPr>
          <p:spPr bwMode="auto">
            <a:xfrm>
              <a:off x="2438" y="1842"/>
              <a:ext cx="215" cy="48"/>
            </a:xfrm>
            <a:custGeom>
              <a:avLst/>
              <a:gdLst>
                <a:gd name="T0" fmla="*/ 0 w 430"/>
                <a:gd name="T1" fmla="*/ 24 h 97"/>
                <a:gd name="T2" fmla="*/ 58 w 430"/>
                <a:gd name="T3" fmla="*/ 7 h 97"/>
                <a:gd name="T4" fmla="*/ 108 w 430"/>
                <a:gd name="T5" fmla="*/ 14 h 97"/>
                <a:gd name="T6" fmla="*/ 57 w 430"/>
                <a:gd name="T7" fmla="*/ 0 h 97"/>
                <a:gd name="T8" fmla="*/ 0 w 430"/>
                <a:gd name="T9" fmla="*/ 24 h 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0"/>
                <a:gd name="T16" fmla="*/ 0 h 97"/>
                <a:gd name="T17" fmla="*/ 430 w 430"/>
                <a:gd name="T18" fmla="*/ 97 h 9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0" h="97">
                  <a:moveTo>
                    <a:pt x="0" y="97"/>
                  </a:moveTo>
                  <a:lnTo>
                    <a:pt x="234" y="30"/>
                  </a:lnTo>
                  <a:lnTo>
                    <a:pt x="430" y="59"/>
                  </a:lnTo>
                  <a:lnTo>
                    <a:pt x="229" y="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40" name="Freeform 19"/>
            <p:cNvSpPr>
              <a:spLocks/>
            </p:cNvSpPr>
            <p:nvPr/>
          </p:nvSpPr>
          <p:spPr bwMode="auto">
            <a:xfrm>
              <a:off x="2288" y="2170"/>
              <a:ext cx="117" cy="184"/>
            </a:xfrm>
            <a:custGeom>
              <a:avLst/>
              <a:gdLst>
                <a:gd name="T0" fmla="*/ 59 w 234"/>
                <a:gd name="T1" fmla="*/ 0 h 370"/>
                <a:gd name="T2" fmla="*/ 35 w 234"/>
                <a:gd name="T3" fmla="*/ 46 h 370"/>
                <a:gd name="T4" fmla="*/ 0 w 234"/>
                <a:gd name="T5" fmla="*/ 92 h 370"/>
                <a:gd name="T6" fmla="*/ 41 w 234"/>
                <a:gd name="T7" fmla="*/ 56 h 370"/>
                <a:gd name="T8" fmla="*/ 59 w 234"/>
                <a:gd name="T9" fmla="*/ 0 h 3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370"/>
                <a:gd name="T17" fmla="*/ 234 w 234"/>
                <a:gd name="T18" fmla="*/ 370 h 3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370">
                  <a:moveTo>
                    <a:pt x="234" y="0"/>
                  </a:moveTo>
                  <a:lnTo>
                    <a:pt x="137" y="187"/>
                  </a:lnTo>
                  <a:lnTo>
                    <a:pt x="0" y="370"/>
                  </a:lnTo>
                  <a:lnTo>
                    <a:pt x="164" y="226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6641" name="Freeform 20"/>
            <p:cNvSpPr>
              <a:spLocks/>
            </p:cNvSpPr>
            <p:nvPr/>
          </p:nvSpPr>
          <p:spPr bwMode="auto">
            <a:xfrm>
              <a:off x="2143" y="2342"/>
              <a:ext cx="20" cy="177"/>
            </a:xfrm>
            <a:custGeom>
              <a:avLst/>
              <a:gdLst>
                <a:gd name="T0" fmla="*/ 5 w 39"/>
                <a:gd name="T1" fmla="*/ 0 h 354"/>
                <a:gd name="T2" fmla="*/ 10 w 39"/>
                <a:gd name="T3" fmla="*/ 89 h 354"/>
                <a:gd name="T4" fmla="*/ 0 w 39"/>
                <a:gd name="T5" fmla="*/ 41 h 354"/>
                <a:gd name="T6" fmla="*/ 5 w 39"/>
                <a:gd name="T7" fmla="*/ 0 h 3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354"/>
                <a:gd name="T14" fmla="*/ 39 w 39"/>
                <a:gd name="T15" fmla="*/ 354 h 3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354">
                  <a:moveTo>
                    <a:pt x="18" y="0"/>
                  </a:moveTo>
                  <a:lnTo>
                    <a:pt x="39" y="354"/>
                  </a:lnTo>
                  <a:lnTo>
                    <a:pt x="0" y="16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Рабочий стол\фон\sur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214546" y="2000240"/>
            <a:ext cx="49376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ҮЙГЕ ТАПСЫРМА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6050" y="3071810"/>
            <a:ext cx="4084131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kk-KZ" sz="3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Тарауды қайталау.</a:t>
            </a:r>
            <a:endParaRPr lang="kk-KZ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27653" name="Picture 21" descr="j0354499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857875" y="4344988"/>
            <a:ext cx="3286125" cy="251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654" name="Group 8"/>
          <p:cNvGrpSpPr>
            <a:grpSpLocks/>
          </p:cNvGrpSpPr>
          <p:nvPr/>
        </p:nvGrpSpPr>
        <p:grpSpPr bwMode="auto">
          <a:xfrm rot="1412610">
            <a:off x="6989763" y="3971925"/>
            <a:ext cx="1768475" cy="2300288"/>
            <a:chOff x="1927" y="1842"/>
            <a:chExt cx="726" cy="1140"/>
          </a:xfrm>
        </p:grpSpPr>
        <p:sp>
          <p:nvSpPr>
            <p:cNvPr id="27655" name="AutoShape 9"/>
            <p:cNvSpPr>
              <a:spLocks noChangeAspect="1" noChangeArrowheads="1"/>
            </p:cNvSpPr>
            <p:nvPr/>
          </p:nvSpPr>
          <p:spPr bwMode="auto">
            <a:xfrm>
              <a:off x="1927" y="1842"/>
              <a:ext cx="722" cy="1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6" name="Freeform 10"/>
            <p:cNvSpPr>
              <a:spLocks/>
            </p:cNvSpPr>
            <p:nvPr/>
          </p:nvSpPr>
          <p:spPr bwMode="auto">
            <a:xfrm>
              <a:off x="2102" y="1874"/>
              <a:ext cx="551" cy="966"/>
            </a:xfrm>
            <a:custGeom>
              <a:avLst/>
              <a:gdLst>
                <a:gd name="T0" fmla="*/ 22 w 1102"/>
                <a:gd name="T1" fmla="*/ 368 h 1933"/>
                <a:gd name="T2" fmla="*/ 26 w 1102"/>
                <a:gd name="T3" fmla="*/ 352 h 1933"/>
                <a:gd name="T4" fmla="*/ 29 w 1102"/>
                <a:gd name="T5" fmla="*/ 313 h 1933"/>
                <a:gd name="T6" fmla="*/ 22 w 1102"/>
                <a:gd name="T7" fmla="*/ 224 h 1933"/>
                <a:gd name="T8" fmla="*/ 20 w 1102"/>
                <a:gd name="T9" fmla="*/ 181 h 1933"/>
                <a:gd name="T10" fmla="*/ 27 w 1102"/>
                <a:gd name="T11" fmla="*/ 189 h 1933"/>
                <a:gd name="T12" fmla="*/ 24 w 1102"/>
                <a:gd name="T13" fmla="*/ 155 h 1933"/>
                <a:gd name="T14" fmla="*/ 52 w 1102"/>
                <a:gd name="T15" fmla="*/ 97 h 1933"/>
                <a:gd name="T16" fmla="*/ 54 w 1102"/>
                <a:gd name="T17" fmla="*/ 104 h 1933"/>
                <a:gd name="T18" fmla="*/ 59 w 1102"/>
                <a:gd name="T19" fmla="*/ 86 h 1933"/>
                <a:gd name="T20" fmla="*/ 103 w 1102"/>
                <a:gd name="T21" fmla="*/ 39 h 1933"/>
                <a:gd name="T22" fmla="*/ 130 w 1102"/>
                <a:gd name="T23" fmla="*/ 20 h 1933"/>
                <a:gd name="T24" fmla="*/ 127 w 1102"/>
                <a:gd name="T25" fmla="*/ 32 h 1933"/>
                <a:gd name="T26" fmla="*/ 145 w 1102"/>
                <a:gd name="T27" fmla="*/ 18 h 1933"/>
                <a:gd name="T28" fmla="*/ 215 w 1102"/>
                <a:gd name="T29" fmla="*/ 0 h 1933"/>
                <a:gd name="T30" fmla="*/ 212 w 1102"/>
                <a:gd name="T31" fmla="*/ 5 h 1933"/>
                <a:gd name="T32" fmla="*/ 231 w 1102"/>
                <a:gd name="T33" fmla="*/ 0 h 1933"/>
                <a:gd name="T34" fmla="*/ 276 w 1102"/>
                <a:gd name="T35" fmla="*/ 4 h 1933"/>
                <a:gd name="T36" fmla="*/ 237 w 1102"/>
                <a:gd name="T37" fmla="*/ 31 h 1933"/>
                <a:gd name="T38" fmla="*/ 246 w 1102"/>
                <a:gd name="T39" fmla="*/ 33 h 1933"/>
                <a:gd name="T40" fmla="*/ 193 w 1102"/>
                <a:gd name="T41" fmla="*/ 86 h 1933"/>
                <a:gd name="T42" fmla="*/ 184 w 1102"/>
                <a:gd name="T43" fmla="*/ 93 h 1933"/>
                <a:gd name="T44" fmla="*/ 197 w 1102"/>
                <a:gd name="T45" fmla="*/ 91 h 1933"/>
                <a:gd name="T46" fmla="*/ 142 w 1102"/>
                <a:gd name="T47" fmla="*/ 139 h 1933"/>
                <a:gd name="T48" fmla="*/ 115 w 1102"/>
                <a:gd name="T49" fmla="*/ 189 h 1933"/>
                <a:gd name="T50" fmla="*/ 102 w 1102"/>
                <a:gd name="T51" fmla="*/ 199 h 1933"/>
                <a:gd name="T52" fmla="*/ 110 w 1102"/>
                <a:gd name="T53" fmla="*/ 198 h 1933"/>
                <a:gd name="T54" fmla="*/ 93 w 1102"/>
                <a:gd name="T55" fmla="*/ 217 h 1933"/>
                <a:gd name="T56" fmla="*/ 47 w 1102"/>
                <a:gd name="T57" fmla="*/ 311 h 1933"/>
                <a:gd name="T58" fmla="*/ 35 w 1102"/>
                <a:gd name="T59" fmla="*/ 369 h 1933"/>
                <a:gd name="T60" fmla="*/ 14 w 1102"/>
                <a:gd name="T61" fmla="*/ 468 h 1933"/>
                <a:gd name="T62" fmla="*/ 9 w 1102"/>
                <a:gd name="T63" fmla="*/ 477 h 1933"/>
                <a:gd name="T64" fmla="*/ 6 w 1102"/>
                <a:gd name="T65" fmla="*/ 483 h 1933"/>
                <a:gd name="T66" fmla="*/ 1 w 1102"/>
                <a:gd name="T67" fmla="*/ 477 h 1933"/>
                <a:gd name="T68" fmla="*/ 0 w 1102"/>
                <a:gd name="T69" fmla="*/ 466 h 1933"/>
                <a:gd name="T70" fmla="*/ 22 w 1102"/>
                <a:gd name="T71" fmla="*/ 368 h 193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102"/>
                <a:gd name="T109" fmla="*/ 0 h 1933"/>
                <a:gd name="T110" fmla="*/ 1102 w 1102"/>
                <a:gd name="T111" fmla="*/ 1933 h 193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102" h="1933">
                  <a:moveTo>
                    <a:pt x="88" y="1474"/>
                  </a:moveTo>
                  <a:lnTo>
                    <a:pt x="107" y="1411"/>
                  </a:lnTo>
                  <a:lnTo>
                    <a:pt x="117" y="1252"/>
                  </a:lnTo>
                  <a:lnTo>
                    <a:pt x="88" y="899"/>
                  </a:lnTo>
                  <a:lnTo>
                    <a:pt x="81" y="726"/>
                  </a:lnTo>
                  <a:lnTo>
                    <a:pt x="110" y="759"/>
                  </a:lnTo>
                  <a:lnTo>
                    <a:pt x="99" y="620"/>
                  </a:lnTo>
                  <a:lnTo>
                    <a:pt x="208" y="390"/>
                  </a:lnTo>
                  <a:lnTo>
                    <a:pt x="217" y="417"/>
                  </a:lnTo>
                  <a:lnTo>
                    <a:pt x="238" y="345"/>
                  </a:lnTo>
                  <a:lnTo>
                    <a:pt x="413" y="158"/>
                  </a:lnTo>
                  <a:lnTo>
                    <a:pt x="519" y="82"/>
                  </a:lnTo>
                  <a:lnTo>
                    <a:pt x="510" y="129"/>
                  </a:lnTo>
                  <a:lnTo>
                    <a:pt x="582" y="75"/>
                  </a:lnTo>
                  <a:lnTo>
                    <a:pt x="863" y="0"/>
                  </a:lnTo>
                  <a:lnTo>
                    <a:pt x="848" y="23"/>
                  </a:lnTo>
                  <a:lnTo>
                    <a:pt x="925" y="0"/>
                  </a:lnTo>
                  <a:lnTo>
                    <a:pt x="1102" y="17"/>
                  </a:lnTo>
                  <a:lnTo>
                    <a:pt x="951" y="127"/>
                  </a:lnTo>
                  <a:lnTo>
                    <a:pt x="986" y="134"/>
                  </a:lnTo>
                  <a:lnTo>
                    <a:pt x="774" y="347"/>
                  </a:lnTo>
                  <a:lnTo>
                    <a:pt x="736" y="375"/>
                  </a:lnTo>
                  <a:lnTo>
                    <a:pt x="790" y="365"/>
                  </a:lnTo>
                  <a:lnTo>
                    <a:pt x="571" y="557"/>
                  </a:lnTo>
                  <a:lnTo>
                    <a:pt x="460" y="759"/>
                  </a:lnTo>
                  <a:lnTo>
                    <a:pt x="408" y="797"/>
                  </a:lnTo>
                  <a:lnTo>
                    <a:pt x="441" y="795"/>
                  </a:lnTo>
                  <a:lnTo>
                    <a:pt x="375" y="868"/>
                  </a:lnTo>
                  <a:lnTo>
                    <a:pt x="188" y="1245"/>
                  </a:lnTo>
                  <a:lnTo>
                    <a:pt x="142" y="1479"/>
                  </a:lnTo>
                  <a:lnTo>
                    <a:pt x="58" y="1875"/>
                  </a:lnTo>
                  <a:lnTo>
                    <a:pt x="38" y="1908"/>
                  </a:lnTo>
                  <a:lnTo>
                    <a:pt x="24" y="1933"/>
                  </a:lnTo>
                  <a:lnTo>
                    <a:pt x="6" y="1908"/>
                  </a:lnTo>
                  <a:lnTo>
                    <a:pt x="0" y="1866"/>
                  </a:lnTo>
                  <a:lnTo>
                    <a:pt x="88" y="14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7" name="Freeform 11"/>
            <p:cNvSpPr>
              <a:spLocks/>
            </p:cNvSpPr>
            <p:nvPr/>
          </p:nvSpPr>
          <p:spPr bwMode="auto">
            <a:xfrm>
              <a:off x="2104" y="1878"/>
              <a:ext cx="519" cy="945"/>
            </a:xfrm>
            <a:custGeom>
              <a:avLst/>
              <a:gdLst>
                <a:gd name="T0" fmla="*/ 23 w 1037"/>
                <a:gd name="T1" fmla="*/ 365 h 1889"/>
                <a:gd name="T2" fmla="*/ 27 w 1037"/>
                <a:gd name="T3" fmla="*/ 345 h 1889"/>
                <a:gd name="T4" fmla="*/ 29 w 1037"/>
                <a:gd name="T5" fmla="*/ 310 h 1889"/>
                <a:gd name="T6" fmla="*/ 27 w 1037"/>
                <a:gd name="T7" fmla="*/ 269 h 1889"/>
                <a:gd name="T8" fmla="*/ 22 w 1037"/>
                <a:gd name="T9" fmla="*/ 208 h 1889"/>
                <a:gd name="T10" fmla="*/ 21 w 1037"/>
                <a:gd name="T11" fmla="*/ 190 h 1889"/>
                <a:gd name="T12" fmla="*/ 28 w 1037"/>
                <a:gd name="T13" fmla="*/ 195 h 1889"/>
                <a:gd name="T14" fmla="*/ 26 w 1037"/>
                <a:gd name="T15" fmla="*/ 153 h 1889"/>
                <a:gd name="T16" fmla="*/ 48 w 1037"/>
                <a:gd name="T17" fmla="*/ 104 h 1889"/>
                <a:gd name="T18" fmla="*/ 53 w 1037"/>
                <a:gd name="T19" fmla="*/ 112 h 1889"/>
                <a:gd name="T20" fmla="*/ 60 w 1037"/>
                <a:gd name="T21" fmla="*/ 86 h 1889"/>
                <a:gd name="T22" fmla="*/ 103 w 1037"/>
                <a:gd name="T23" fmla="*/ 38 h 1889"/>
                <a:gd name="T24" fmla="*/ 120 w 1037"/>
                <a:gd name="T25" fmla="*/ 26 h 1889"/>
                <a:gd name="T26" fmla="*/ 120 w 1037"/>
                <a:gd name="T27" fmla="*/ 39 h 1889"/>
                <a:gd name="T28" fmla="*/ 145 w 1037"/>
                <a:gd name="T29" fmla="*/ 18 h 1889"/>
                <a:gd name="T30" fmla="*/ 205 w 1037"/>
                <a:gd name="T31" fmla="*/ 2 h 1889"/>
                <a:gd name="T32" fmla="*/ 203 w 1037"/>
                <a:gd name="T33" fmla="*/ 7 h 1889"/>
                <a:gd name="T34" fmla="*/ 229 w 1037"/>
                <a:gd name="T35" fmla="*/ 0 h 1889"/>
                <a:gd name="T36" fmla="*/ 260 w 1037"/>
                <a:gd name="T37" fmla="*/ 3 h 1889"/>
                <a:gd name="T38" fmla="*/ 224 w 1037"/>
                <a:gd name="T39" fmla="*/ 30 h 1889"/>
                <a:gd name="T40" fmla="*/ 232 w 1037"/>
                <a:gd name="T41" fmla="*/ 34 h 1889"/>
                <a:gd name="T42" fmla="*/ 169 w 1037"/>
                <a:gd name="T43" fmla="*/ 93 h 1889"/>
                <a:gd name="T44" fmla="*/ 177 w 1037"/>
                <a:gd name="T45" fmla="*/ 96 h 1889"/>
                <a:gd name="T46" fmla="*/ 133 w 1037"/>
                <a:gd name="T47" fmla="*/ 135 h 1889"/>
                <a:gd name="T48" fmla="*/ 107 w 1037"/>
                <a:gd name="T49" fmla="*/ 184 h 1889"/>
                <a:gd name="T50" fmla="*/ 88 w 1037"/>
                <a:gd name="T51" fmla="*/ 201 h 1889"/>
                <a:gd name="T52" fmla="*/ 94 w 1037"/>
                <a:gd name="T53" fmla="*/ 202 h 1889"/>
                <a:gd name="T54" fmla="*/ 84 w 1037"/>
                <a:gd name="T55" fmla="*/ 215 h 1889"/>
                <a:gd name="T56" fmla="*/ 41 w 1037"/>
                <a:gd name="T57" fmla="*/ 305 h 1889"/>
                <a:gd name="T58" fmla="*/ 28 w 1037"/>
                <a:gd name="T59" fmla="*/ 367 h 1889"/>
                <a:gd name="T60" fmla="*/ 8 w 1037"/>
                <a:gd name="T61" fmla="*/ 461 h 1889"/>
                <a:gd name="T62" fmla="*/ 3 w 1037"/>
                <a:gd name="T63" fmla="*/ 473 h 1889"/>
                <a:gd name="T64" fmla="*/ 0 w 1037"/>
                <a:gd name="T65" fmla="*/ 463 h 1889"/>
                <a:gd name="T66" fmla="*/ 23 w 1037"/>
                <a:gd name="T67" fmla="*/ 365 h 188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37"/>
                <a:gd name="T103" fmla="*/ 0 h 1889"/>
                <a:gd name="T104" fmla="*/ 1037 w 1037"/>
                <a:gd name="T105" fmla="*/ 1889 h 188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37" h="1889">
                  <a:moveTo>
                    <a:pt x="92" y="1457"/>
                  </a:moveTo>
                  <a:lnTo>
                    <a:pt x="106" y="1378"/>
                  </a:lnTo>
                  <a:lnTo>
                    <a:pt x="115" y="1237"/>
                  </a:lnTo>
                  <a:lnTo>
                    <a:pt x="106" y="1073"/>
                  </a:lnTo>
                  <a:lnTo>
                    <a:pt x="86" y="830"/>
                  </a:lnTo>
                  <a:lnTo>
                    <a:pt x="84" y="758"/>
                  </a:lnTo>
                  <a:lnTo>
                    <a:pt x="111" y="780"/>
                  </a:lnTo>
                  <a:lnTo>
                    <a:pt x="104" y="610"/>
                  </a:lnTo>
                  <a:lnTo>
                    <a:pt x="192" y="416"/>
                  </a:lnTo>
                  <a:lnTo>
                    <a:pt x="211" y="447"/>
                  </a:lnTo>
                  <a:lnTo>
                    <a:pt x="240" y="344"/>
                  </a:lnTo>
                  <a:lnTo>
                    <a:pt x="409" y="150"/>
                  </a:lnTo>
                  <a:lnTo>
                    <a:pt x="479" y="103"/>
                  </a:lnTo>
                  <a:lnTo>
                    <a:pt x="479" y="153"/>
                  </a:lnTo>
                  <a:lnTo>
                    <a:pt x="578" y="71"/>
                  </a:lnTo>
                  <a:lnTo>
                    <a:pt x="817" y="6"/>
                  </a:lnTo>
                  <a:lnTo>
                    <a:pt x="812" y="28"/>
                  </a:lnTo>
                  <a:lnTo>
                    <a:pt x="914" y="0"/>
                  </a:lnTo>
                  <a:lnTo>
                    <a:pt x="1037" y="9"/>
                  </a:lnTo>
                  <a:lnTo>
                    <a:pt x="895" y="120"/>
                  </a:lnTo>
                  <a:lnTo>
                    <a:pt x="925" y="134"/>
                  </a:lnTo>
                  <a:lnTo>
                    <a:pt x="675" y="370"/>
                  </a:lnTo>
                  <a:lnTo>
                    <a:pt x="706" y="382"/>
                  </a:lnTo>
                  <a:lnTo>
                    <a:pt x="531" y="537"/>
                  </a:lnTo>
                  <a:lnTo>
                    <a:pt x="425" y="735"/>
                  </a:lnTo>
                  <a:lnTo>
                    <a:pt x="350" y="803"/>
                  </a:lnTo>
                  <a:lnTo>
                    <a:pt x="376" y="808"/>
                  </a:lnTo>
                  <a:lnTo>
                    <a:pt x="335" y="860"/>
                  </a:lnTo>
                  <a:lnTo>
                    <a:pt x="161" y="1217"/>
                  </a:lnTo>
                  <a:lnTo>
                    <a:pt x="111" y="1468"/>
                  </a:lnTo>
                  <a:lnTo>
                    <a:pt x="32" y="1842"/>
                  </a:lnTo>
                  <a:lnTo>
                    <a:pt x="9" y="1889"/>
                  </a:lnTo>
                  <a:lnTo>
                    <a:pt x="0" y="1849"/>
                  </a:lnTo>
                  <a:lnTo>
                    <a:pt x="92" y="145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8" name="Freeform 12"/>
            <p:cNvSpPr>
              <a:spLocks/>
            </p:cNvSpPr>
            <p:nvPr/>
          </p:nvSpPr>
          <p:spPr bwMode="auto">
            <a:xfrm>
              <a:off x="2200" y="1946"/>
              <a:ext cx="328" cy="507"/>
            </a:xfrm>
            <a:custGeom>
              <a:avLst/>
              <a:gdLst>
                <a:gd name="T0" fmla="*/ 0 w 656"/>
                <a:gd name="T1" fmla="*/ 253 h 1016"/>
                <a:gd name="T2" fmla="*/ 26 w 656"/>
                <a:gd name="T3" fmla="*/ 160 h 1016"/>
                <a:gd name="T4" fmla="*/ 79 w 656"/>
                <a:gd name="T5" fmla="*/ 63 h 1016"/>
                <a:gd name="T6" fmla="*/ 120 w 656"/>
                <a:gd name="T7" fmla="*/ 23 h 1016"/>
                <a:gd name="T8" fmla="*/ 164 w 656"/>
                <a:gd name="T9" fmla="*/ 0 h 1016"/>
                <a:gd name="T10" fmla="*/ 154 w 656"/>
                <a:gd name="T11" fmla="*/ 18 h 1016"/>
                <a:gd name="T12" fmla="*/ 147 w 656"/>
                <a:gd name="T13" fmla="*/ 16 h 1016"/>
                <a:gd name="T14" fmla="*/ 143 w 656"/>
                <a:gd name="T15" fmla="*/ 29 h 1016"/>
                <a:gd name="T16" fmla="*/ 135 w 656"/>
                <a:gd name="T17" fmla="*/ 26 h 1016"/>
                <a:gd name="T18" fmla="*/ 135 w 656"/>
                <a:gd name="T19" fmla="*/ 40 h 1016"/>
                <a:gd name="T20" fmla="*/ 120 w 656"/>
                <a:gd name="T21" fmla="*/ 36 h 1016"/>
                <a:gd name="T22" fmla="*/ 122 w 656"/>
                <a:gd name="T23" fmla="*/ 48 h 1016"/>
                <a:gd name="T24" fmla="*/ 108 w 656"/>
                <a:gd name="T25" fmla="*/ 45 h 1016"/>
                <a:gd name="T26" fmla="*/ 110 w 656"/>
                <a:gd name="T27" fmla="*/ 61 h 1016"/>
                <a:gd name="T28" fmla="*/ 94 w 656"/>
                <a:gd name="T29" fmla="*/ 60 h 1016"/>
                <a:gd name="T30" fmla="*/ 99 w 656"/>
                <a:gd name="T31" fmla="*/ 77 h 1016"/>
                <a:gd name="T32" fmla="*/ 86 w 656"/>
                <a:gd name="T33" fmla="*/ 78 h 1016"/>
                <a:gd name="T34" fmla="*/ 92 w 656"/>
                <a:gd name="T35" fmla="*/ 89 h 1016"/>
                <a:gd name="T36" fmla="*/ 74 w 656"/>
                <a:gd name="T37" fmla="*/ 92 h 1016"/>
                <a:gd name="T38" fmla="*/ 79 w 656"/>
                <a:gd name="T39" fmla="*/ 100 h 1016"/>
                <a:gd name="T40" fmla="*/ 67 w 656"/>
                <a:gd name="T41" fmla="*/ 105 h 1016"/>
                <a:gd name="T42" fmla="*/ 74 w 656"/>
                <a:gd name="T43" fmla="*/ 116 h 1016"/>
                <a:gd name="T44" fmla="*/ 60 w 656"/>
                <a:gd name="T45" fmla="*/ 120 h 1016"/>
                <a:gd name="T46" fmla="*/ 67 w 656"/>
                <a:gd name="T47" fmla="*/ 131 h 1016"/>
                <a:gd name="T48" fmla="*/ 51 w 656"/>
                <a:gd name="T49" fmla="*/ 137 h 1016"/>
                <a:gd name="T50" fmla="*/ 58 w 656"/>
                <a:gd name="T51" fmla="*/ 144 h 1016"/>
                <a:gd name="T52" fmla="*/ 44 w 656"/>
                <a:gd name="T53" fmla="*/ 150 h 1016"/>
                <a:gd name="T54" fmla="*/ 50 w 656"/>
                <a:gd name="T55" fmla="*/ 155 h 1016"/>
                <a:gd name="T56" fmla="*/ 41 w 656"/>
                <a:gd name="T57" fmla="*/ 161 h 1016"/>
                <a:gd name="T58" fmla="*/ 41 w 656"/>
                <a:gd name="T59" fmla="*/ 166 h 1016"/>
                <a:gd name="T60" fmla="*/ 30 w 656"/>
                <a:gd name="T61" fmla="*/ 170 h 1016"/>
                <a:gd name="T62" fmla="*/ 35 w 656"/>
                <a:gd name="T63" fmla="*/ 177 h 1016"/>
                <a:gd name="T64" fmla="*/ 28 w 656"/>
                <a:gd name="T65" fmla="*/ 181 h 1016"/>
                <a:gd name="T66" fmla="*/ 34 w 656"/>
                <a:gd name="T67" fmla="*/ 187 h 1016"/>
                <a:gd name="T68" fmla="*/ 26 w 656"/>
                <a:gd name="T69" fmla="*/ 190 h 1016"/>
                <a:gd name="T70" fmla="*/ 30 w 656"/>
                <a:gd name="T71" fmla="*/ 196 h 1016"/>
                <a:gd name="T72" fmla="*/ 22 w 656"/>
                <a:gd name="T73" fmla="*/ 200 h 1016"/>
                <a:gd name="T74" fmla="*/ 24 w 656"/>
                <a:gd name="T75" fmla="*/ 205 h 1016"/>
                <a:gd name="T76" fmla="*/ 17 w 656"/>
                <a:gd name="T77" fmla="*/ 211 h 1016"/>
                <a:gd name="T78" fmla="*/ 21 w 656"/>
                <a:gd name="T79" fmla="*/ 214 h 1016"/>
                <a:gd name="T80" fmla="*/ 15 w 656"/>
                <a:gd name="T81" fmla="*/ 219 h 1016"/>
                <a:gd name="T82" fmla="*/ 0 w 656"/>
                <a:gd name="T83" fmla="*/ 253 h 101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56"/>
                <a:gd name="T127" fmla="*/ 0 h 1016"/>
                <a:gd name="T128" fmla="*/ 656 w 656"/>
                <a:gd name="T129" fmla="*/ 1016 h 101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56" h="1016">
                  <a:moveTo>
                    <a:pt x="0" y="1016"/>
                  </a:moveTo>
                  <a:lnTo>
                    <a:pt x="106" y="642"/>
                  </a:lnTo>
                  <a:lnTo>
                    <a:pt x="316" y="252"/>
                  </a:lnTo>
                  <a:lnTo>
                    <a:pt x="482" y="95"/>
                  </a:lnTo>
                  <a:lnTo>
                    <a:pt x="656" y="0"/>
                  </a:lnTo>
                  <a:lnTo>
                    <a:pt x="615" y="73"/>
                  </a:lnTo>
                  <a:lnTo>
                    <a:pt x="585" y="66"/>
                  </a:lnTo>
                  <a:lnTo>
                    <a:pt x="570" y="118"/>
                  </a:lnTo>
                  <a:lnTo>
                    <a:pt x="540" y="106"/>
                  </a:lnTo>
                  <a:lnTo>
                    <a:pt x="538" y="160"/>
                  </a:lnTo>
                  <a:lnTo>
                    <a:pt x="482" y="147"/>
                  </a:lnTo>
                  <a:lnTo>
                    <a:pt x="491" y="194"/>
                  </a:lnTo>
                  <a:lnTo>
                    <a:pt x="434" y="183"/>
                  </a:lnTo>
                  <a:lnTo>
                    <a:pt x="441" y="246"/>
                  </a:lnTo>
                  <a:lnTo>
                    <a:pt x="377" y="243"/>
                  </a:lnTo>
                  <a:lnTo>
                    <a:pt x="399" y="309"/>
                  </a:lnTo>
                  <a:lnTo>
                    <a:pt x="345" y="313"/>
                  </a:lnTo>
                  <a:lnTo>
                    <a:pt x="370" y="356"/>
                  </a:lnTo>
                  <a:lnTo>
                    <a:pt x="293" y="370"/>
                  </a:lnTo>
                  <a:lnTo>
                    <a:pt x="313" y="403"/>
                  </a:lnTo>
                  <a:lnTo>
                    <a:pt x="266" y="422"/>
                  </a:lnTo>
                  <a:lnTo>
                    <a:pt x="295" y="464"/>
                  </a:lnTo>
                  <a:lnTo>
                    <a:pt x="241" y="483"/>
                  </a:lnTo>
                  <a:lnTo>
                    <a:pt x="266" y="525"/>
                  </a:lnTo>
                  <a:lnTo>
                    <a:pt x="205" y="550"/>
                  </a:lnTo>
                  <a:lnTo>
                    <a:pt x="232" y="577"/>
                  </a:lnTo>
                  <a:lnTo>
                    <a:pt x="176" y="604"/>
                  </a:lnTo>
                  <a:lnTo>
                    <a:pt x="201" y="624"/>
                  </a:lnTo>
                  <a:lnTo>
                    <a:pt x="162" y="646"/>
                  </a:lnTo>
                  <a:lnTo>
                    <a:pt x="167" y="665"/>
                  </a:lnTo>
                  <a:lnTo>
                    <a:pt x="122" y="681"/>
                  </a:lnTo>
                  <a:lnTo>
                    <a:pt x="139" y="710"/>
                  </a:lnTo>
                  <a:lnTo>
                    <a:pt x="113" y="726"/>
                  </a:lnTo>
                  <a:lnTo>
                    <a:pt x="135" y="752"/>
                  </a:lnTo>
                  <a:lnTo>
                    <a:pt x="106" y="761"/>
                  </a:lnTo>
                  <a:lnTo>
                    <a:pt x="122" y="786"/>
                  </a:lnTo>
                  <a:lnTo>
                    <a:pt x="88" y="802"/>
                  </a:lnTo>
                  <a:lnTo>
                    <a:pt x="99" y="822"/>
                  </a:lnTo>
                  <a:lnTo>
                    <a:pt x="68" y="847"/>
                  </a:lnTo>
                  <a:lnTo>
                    <a:pt x="85" y="860"/>
                  </a:lnTo>
                  <a:lnTo>
                    <a:pt x="61" y="879"/>
                  </a:lnTo>
                  <a:lnTo>
                    <a:pt x="0" y="1016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9" name="Freeform 13"/>
            <p:cNvSpPr>
              <a:spLocks/>
            </p:cNvSpPr>
            <p:nvPr/>
          </p:nvSpPr>
          <p:spPr bwMode="auto">
            <a:xfrm>
              <a:off x="2185" y="1925"/>
              <a:ext cx="291" cy="478"/>
            </a:xfrm>
            <a:custGeom>
              <a:avLst/>
              <a:gdLst>
                <a:gd name="T0" fmla="*/ 1 w 582"/>
                <a:gd name="T1" fmla="*/ 239 h 955"/>
                <a:gd name="T2" fmla="*/ 0 w 582"/>
                <a:gd name="T3" fmla="*/ 201 h 955"/>
                <a:gd name="T4" fmla="*/ 5 w 582"/>
                <a:gd name="T5" fmla="*/ 198 h 955"/>
                <a:gd name="T6" fmla="*/ 4 w 582"/>
                <a:gd name="T7" fmla="*/ 176 h 955"/>
                <a:gd name="T8" fmla="*/ 11 w 582"/>
                <a:gd name="T9" fmla="*/ 171 h 955"/>
                <a:gd name="T10" fmla="*/ 9 w 582"/>
                <a:gd name="T11" fmla="*/ 149 h 955"/>
                <a:gd name="T12" fmla="*/ 17 w 582"/>
                <a:gd name="T13" fmla="*/ 149 h 955"/>
                <a:gd name="T14" fmla="*/ 18 w 582"/>
                <a:gd name="T15" fmla="*/ 123 h 955"/>
                <a:gd name="T16" fmla="*/ 29 w 582"/>
                <a:gd name="T17" fmla="*/ 126 h 955"/>
                <a:gd name="T18" fmla="*/ 25 w 582"/>
                <a:gd name="T19" fmla="*/ 101 h 955"/>
                <a:gd name="T20" fmla="*/ 40 w 582"/>
                <a:gd name="T21" fmla="*/ 108 h 955"/>
                <a:gd name="T22" fmla="*/ 37 w 582"/>
                <a:gd name="T23" fmla="*/ 79 h 955"/>
                <a:gd name="T24" fmla="*/ 50 w 582"/>
                <a:gd name="T25" fmla="*/ 84 h 955"/>
                <a:gd name="T26" fmla="*/ 47 w 582"/>
                <a:gd name="T27" fmla="*/ 58 h 955"/>
                <a:gd name="T28" fmla="*/ 62 w 582"/>
                <a:gd name="T29" fmla="*/ 66 h 955"/>
                <a:gd name="T30" fmla="*/ 62 w 582"/>
                <a:gd name="T31" fmla="*/ 39 h 955"/>
                <a:gd name="T32" fmla="*/ 75 w 582"/>
                <a:gd name="T33" fmla="*/ 50 h 955"/>
                <a:gd name="T34" fmla="*/ 79 w 582"/>
                <a:gd name="T35" fmla="*/ 38 h 955"/>
                <a:gd name="T36" fmla="*/ 90 w 582"/>
                <a:gd name="T37" fmla="*/ 39 h 955"/>
                <a:gd name="T38" fmla="*/ 92 w 582"/>
                <a:gd name="T39" fmla="*/ 26 h 955"/>
                <a:gd name="T40" fmla="*/ 103 w 582"/>
                <a:gd name="T41" fmla="*/ 30 h 955"/>
                <a:gd name="T42" fmla="*/ 103 w 582"/>
                <a:gd name="T43" fmla="*/ 12 h 955"/>
                <a:gd name="T44" fmla="*/ 116 w 582"/>
                <a:gd name="T45" fmla="*/ 19 h 955"/>
                <a:gd name="T46" fmla="*/ 122 w 582"/>
                <a:gd name="T47" fmla="*/ 4 h 955"/>
                <a:gd name="T48" fmla="*/ 130 w 582"/>
                <a:gd name="T49" fmla="*/ 11 h 955"/>
                <a:gd name="T50" fmla="*/ 133 w 582"/>
                <a:gd name="T51" fmla="*/ 0 h 955"/>
                <a:gd name="T52" fmla="*/ 146 w 582"/>
                <a:gd name="T53" fmla="*/ 9 h 955"/>
                <a:gd name="T54" fmla="*/ 111 w 582"/>
                <a:gd name="T55" fmla="*/ 28 h 955"/>
                <a:gd name="T56" fmla="*/ 73 w 582"/>
                <a:gd name="T57" fmla="*/ 67 h 955"/>
                <a:gd name="T58" fmla="*/ 15 w 582"/>
                <a:gd name="T59" fmla="*/ 173 h 955"/>
                <a:gd name="T60" fmla="*/ 1 w 582"/>
                <a:gd name="T61" fmla="*/ 239 h 95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82"/>
                <a:gd name="T94" fmla="*/ 0 h 955"/>
                <a:gd name="T95" fmla="*/ 582 w 582"/>
                <a:gd name="T96" fmla="*/ 955 h 95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82" h="955">
                  <a:moveTo>
                    <a:pt x="2" y="955"/>
                  </a:moveTo>
                  <a:lnTo>
                    <a:pt x="0" y="801"/>
                  </a:lnTo>
                  <a:lnTo>
                    <a:pt x="21" y="790"/>
                  </a:lnTo>
                  <a:lnTo>
                    <a:pt x="16" y="702"/>
                  </a:lnTo>
                  <a:lnTo>
                    <a:pt x="44" y="684"/>
                  </a:lnTo>
                  <a:lnTo>
                    <a:pt x="39" y="596"/>
                  </a:lnTo>
                  <a:lnTo>
                    <a:pt x="68" y="596"/>
                  </a:lnTo>
                  <a:lnTo>
                    <a:pt x="70" y="491"/>
                  </a:lnTo>
                  <a:lnTo>
                    <a:pt x="118" y="504"/>
                  </a:lnTo>
                  <a:lnTo>
                    <a:pt x="103" y="403"/>
                  </a:lnTo>
                  <a:lnTo>
                    <a:pt x="163" y="429"/>
                  </a:lnTo>
                  <a:lnTo>
                    <a:pt x="150" y="315"/>
                  </a:lnTo>
                  <a:lnTo>
                    <a:pt x="202" y="335"/>
                  </a:lnTo>
                  <a:lnTo>
                    <a:pt x="190" y="231"/>
                  </a:lnTo>
                  <a:lnTo>
                    <a:pt x="251" y="261"/>
                  </a:lnTo>
                  <a:lnTo>
                    <a:pt x="251" y="153"/>
                  </a:lnTo>
                  <a:lnTo>
                    <a:pt x="303" y="198"/>
                  </a:lnTo>
                  <a:lnTo>
                    <a:pt x="316" y="149"/>
                  </a:lnTo>
                  <a:lnTo>
                    <a:pt x="363" y="155"/>
                  </a:lnTo>
                  <a:lnTo>
                    <a:pt x="370" y="104"/>
                  </a:lnTo>
                  <a:lnTo>
                    <a:pt x="413" y="117"/>
                  </a:lnTo>
                  <a:lnTo>
                    <a:pt x="415" y="47"/>
                  </a:lnTo>
                  <a:lnTo>
                    <a:pt x="467" y="76"/>
                  </a:lnTo>
                  <a:lnTo>
                    <a:pt x="488" y="14"/>
                  </a:lnTo>
                  <a:lnTo>
                    <a:pt x="519" y="43"/>
                  </a:lnTo>
                  <a:lnTo>
                    <a:pt x="532" y="0"/>
                  </a:lnTo>
                  <a:lnTo>
                    <a:pt x="582" y="33"/>
                  </a:lnTo>
                  <a:lnTo>
                    <a:pt x="445" y="111"/>
                  </a:lnTo>
                  <a:lnTo>
                    <a:pt x="289" y="266"/>
                  </a:lnTo>
                  <a:lnTo>
                    <a:pt x="63" y="691"/>
                  </a:lnTo>
                  <a:lnTo>
                    <a:pt x="2" y="955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0" name="Freeform 14"/>
            <p:cNvSpPr>
              <a:spLocks/>
            </p:cNvSpPr>
            <p:nvPr/>
          </p:nvSpPr>
          <p:spPr bwMode="auto">
            <a:xfrm>
              <a:off x="2194" y="2165"/>
              <a:ext cx="91" cy="264"/>
            </a:xfrm>
            <a:custGeom>
              <a:avLst/>
              <a:gdLst>
                <a:gd name="T0" fmla="*/ 0 w 181"/>
                <a:gd name="T1" fmla="*/ 132 h 527"/>
                <a:gd name="T2" fmla="*/ 15 w 181"/>
                <a:gd name="T3" fmla="*/ 57 h 527"/>
                <a:gd name="T4" fmla="*/ 46 w 181"/>
                <a:gd name="T5" fmla="*/ 0 h 527"/>
                <a:gd name="T6" fmla="*/ 19 w 181"/>
                <a:gd name="T7" fmla="*/ 62 h 527"/>
                <a:gd name="T8" fmla="*/ 0 w 181"/>
                <a:gd name="T9" fmla="*/ 132 h 5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1"/>
                <a:gd name="T16" fmla="*/ 0 h 527"/>
                <a:gd name="T17" fmla="*/ 181 w 181"/>
                <a:gd name="T18" fmla="*/ 527 h 5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1" h="527">
                  <a:moveTo>
                    <a:pt x="0" y="527"/>
                  </a:moveTo>
                  <a:lnTo>
                    <a:pt x="59" y="226"/>
                  </a:lnTo>
                  <a:lnTo>
                    <a:pt x="181" y="0"/>
                  </a:lnTo>
                  <a:lnTo>
                    <a:pt x="75" y="245"/>
                  </a:lnTo>
                  <a:lnTo>
                    <a:pt x="0" y="527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1" name="Freeform 15"/>
            <p:cNvSpPr>
              <a:spLocks/>
            </p:cNvSpPr>
            <p:nvPr/>
          </p:nvSpPr>
          <p:spPr bwMode="auto">
            <a:xfrm>
              <a:off x="2331" y="1917"/>
              <a:ext cx="218" cy="163"/>
            </a:xfrm>
            <a:custGeom>
              <a:avLst/>
              <a:gdLst>
                <a:gd name="T0" fmla="*/ 0 w 436"/>
                <a:gd name="T1" fmla="*/ 82 h 325"/>
                <a:gd name="T2" fmla="*/ 43 w 436"/>
                <a:gd name="T3" fmla="*/ 34 h 325"/>
                <a:gd name="T4" fmla="*/ 109 w 436"/>
                <a:gd name="T5" fmla="*/ 0 h 325"/>
                <a:gd name="T6" fmla="*/ 48 w 436"/>
                <a:gd name="T7" fmla="*/ 36 h 325"/>
                <a:gd name="T8" fmla="*/ 0 w 436"/>
                <a:gd name="T9" fmla="*/ 82 h 3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6"/>
                <a:gd name="T16" fmla="*/ 0 h 325"/>
                <a:gd name="T17" fmla="*/ 436 w 436"/>
                <a:gd name="T18" fmla="*/ 325 h 3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6" h="325">
                  <a:moveTo>
                    <a:pt x="0" y="325"/>
                  </a:moveTo>
                  <a:lnTo>
                    <a:pt x="170" y="133"/>
                  </a:lnTo>
                  <a:lnTo>
                    <a:pt x="436" y="0"/>
                  </a:lnTo>
                  <a:lnTo>
                    <a:pt x="191" y="144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rgbClr val="3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2" name="Freeform 16"/>
            <p:cNvSpPr>
              <a:spLocks/>
            </p:cNvSpPr>
            <p:nvPr/>
          </p:nvSpPr>
          <p:spPr bwMode="auto">
            <a:xfrm>
              <a:off x="2208" y="2491"/>
              <a:ext cx="43" cy="62"/>
            </a:xfrm>
            <a:custGeom>
              <a:avLst/>
              <a:gdLst>
                <a:gd name="T0" fmla="*/ 6 w 85"/>
                <a:gd name="T1" fmla="*/ 0 h 123"/>
                <a:gd name="T2" fmla="*/ 0 w 85"/>
                <a:gd name="T3" fmla="*/ 28 h 123"/>
                <a:gd name="T4" fmla="*/ 22 w 85"/>
                <a:gd name="T5" fmla="*/ 31 h 123"/>
                <a:gd name="T6" fmla="*/ 7 w 85"/>
                <a:gd name="T7" fmla="*/ 26 h 123"/>
                <a:gd name="T8" fmla="*/ 6 w 85"/>
                <a:gd name="T9" fmla="*/ 0 h 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"/>
                <a:gd name="T16" fmla="*/ 0 h 123"/>
                <a:gd name="T17" fmla="*/ 85 w 85"/>
                <a:gd name="T18" fmla="*/ 123 h 1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" h="123">
                  <a:moveTo>
                    <a:pt x="22" y="0"/>
                  </a:moveTo>
                  <a:lnTo>
                    <a:pt x="0" y="112"/>
                  </a:lnTo>
                  <a:lnTo>
                    <a:pt x="85" y="123"/>
                  </a:lnTo>
                  <a:lnTo>
                    <a:pt x="27" y="10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3" name="Freeform 17"/>
            <p:cNvSpPr>
              <a:spLocks/>
            </p:cNvSpPr>
            <p:nvPr/>
          </p:nvSpPr>
          <p:spPr bwMode="auto">
            <a:xfrm>
              <a:off x="2171" y="1955"/>
              <a:ext cx="129" cy="179"/>
            </a:xfrm>
            <a:custGeom>
              <a:avLst/>
              <a:gdLst>
                <a:gd name="T0" fmla="*/ 64 w 259"/>
                <a:gd name="T1" fmla="*/ 0 h 358"/>
                <a:gd name="T2" fmla="*/ 20 w 259"/>
                <a:gd name="T3" fmla="*/ 47 h 358"/>
                <a:gd name="T4" fmla="*/ 0 w 259"/>
                <a:gd name="T5" fmla="*/ 90 h 358"/>
                <a:gd name="T6" fmla="*/ 18 w 259"/>
                <a:gd name="T7" fmla="*/ 35 h 358"/>
                <a:gd name="T8" fmla="*/ 64 w 259"/>
                <a:gd name="T9" fmla="*/ 0 h 3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9"/>
                <a:gd name="T16" fmla="*/ 0 h 358"/>
                <a:gd name="T17" fmla="*/ 259 w 259"/>
                <a:gd name="T18" fmla="*/ 358 h 3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9" h="358">
                  <a:moveTo>
                    <a:pt x="259" y="0"/>
                  </a:moveTo>
                  <a:lnTo>
                    <a:pt x="81" y="189"/>
                  </a:lnTo>
                  <a:lnTo>
                    <a:pt x="0" y="358"/>
                  </a:lnTo>
                  <a:lnTo>
                    <a:pt x="74" y="137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4" name="Freeform 18"/>
            <p:cNvSpPr>
              <a:spLocks/>
            </p:cNvSpPr>
            <p:nvPr/>
          </p:nvSpPr>
          <p:spPr bwMode="auto">
            <a:xfrm>
              <a:off x="2438" y="1842"/>
              <a:ext cx="215" cy="48"/>
            </a:xfrm>
            <a:custGeom>
              <a:avLst/>
              <a:gdLst>
                <a:gd name="T0" fmla="*/ 0 w 430"/>
                <a:gd name="T1" fmla="*/ 24 h 97"/>
                <a:gd name="T2" fmla="*/ 58 w 430"/>
                <a:gd name="T3" fmla="*/ 7 h 97"/>
                <a:gd name="T4" fmla="*/ 108 w 430"/>
                <a:gd name="T5" fmla="*/ 14 h 97"/>
                <a:gd name="T6" fmla="*/ 57 w 430"/>
                <a:gd name="T7" fmla="*/ 0 h 97"/>
                <a:gd name="T8" fmla="*/ 0 w 430"/>
                <a:gd name="T9" fmla="*/ 24 h 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0"/>
                <a:gd name="T16" fmla="*/ 0 h 97"/>
                <a:gd name="T17" fmla="*/ 430 w 430"/>
                <a:gd name="T18" fmla="*/ 97 h 9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0" h="97">
                  <a:moveTo>
                    <a:pt x="0" y="97"/>
                  </a:moveTo>
                  <a:lnTo>
                    <a:pt x="234" y="30"/>
                  </a:lnTo>
                  <a:lnTo>
                    <a:pt x="430" y="59"/>
                  </a:lnTo>
                  <a:lnTo>
                    <a:pt x="229" y="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5" name="Freeform 19"/>
            <p:cNvSpPr>
              <a:spLocks/>
            </p:cNvSpPr>
            <p:nvPr/>
          </p:nvSpPr>
          <p:spPr bwMode="auto">
            <a:xfrm>
              <a:off x="2288" y="2170"/>
              <a:ext cx="117" cy="184"/>
            </a:xfrm>
            <a:custGeom>
              <a:avLst/>
              <a:gdLst>
                <a:gd name="T0" fmla="*/ 59 w 234"/>
                <a:gd name="T1" fmla="*/ 0 h 370"/>
                <a:gd name="T2" fmla="*/ 35 w 234"/>
                <a:gd name="T3" fmla="*/ 46 h 370"/>
                <a:gd name="T4" fmla="*/ 0 w 234"/>
                <a:gd name="T5" fmla="*/ 92 h 370"/>
                <a:gd name="T6" fmla="*/ 41 w 234"/>
                <a:gd name="T7" fmla="*/ 56 h 370"/>
                <a:gd name="T8" fmla="*/ 59 w 234"/>
                <a:gd name="T9" fmla="*/ 0 h 3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4"/>
                <a:gd name="T16" fmla="*/ 0 h 370"/>
                <a:gd name="T17" fmla="*/ 234 w 234"/>
                <a:gd name="T18" fmla="*/ 370 h 3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4" h="370">
                  <a:moveTo>
                    <a:pt x="234" y="0"/>
                  </a:moveTo>
                  <a:lnTo>
                    <a:pt x="137" y="187"/>
                  </a:lnTo>
                  <a:lnTo>
                    <a:pt x="0" y="370"/>
                  </a:lnTo>
                  <a:lnTo>
                    <a:pt x="164" y="226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6" name="Freeform 20"/>
            <p:cNvSpPr>
              <a:spLocks/>
            </p:cNvSpPr>
            <p:nvPr/>
          </p:nvSpPr>
          <p:spPr bwMode="auto">
            <a:xfrm>
              <a:off x="2143" y="2342"/>
              <a:ext cx="20" cy="177"/>
            </a:xfrm>
            <a:custGeom>
              <a:avLst/>
              <a:gdLst>
                <a:gd name="T0" fmla="*/ 5 w 39"/>
                <a:gd name="T1" fmla="*/ 0 h 354"/>
                <a:gd name="T2" fmla="*/ 10 w 39"/>
                <a:gd name="T3" fmla="*/ 89 h 354"/>
                <a:gd name="T4" fmla="*/ 0 w 39"/>
                <a:gd name="T5" fmla="*/ 41 h 354"/>
                <a:gd name="T6" fmla="*/ 5 w 39"/>
                <a:gd name="T7" fmla="*/ 0 h 3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354"/>
                <a:gd name="T14" fmla="*/ 39 w 39"/>
                <a:gd name="T15" fmla="*/ 354 h 3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354">
                  <a:moveTo>
                    <a:pt x="18" y="0"/>
                  </a:moveTo>
                  <a:lnTo>
                    <a:pt x="39" y="354"/>
                  </a:lnTo>
                  <a:lnTo>
                    <a:pt x="0" y="16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Рабочий стол\фон\f_11_0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42844" y="1071546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І. Сергіту сәті</a:t>
            </a:r>
          </a:p>
          <a:p>
            <a:pPr algn="ctr" eaLnBrk="0" hangingPunct="0">
              <a:defRPr/>
            </a:pP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ІІ. Кестедегі есептер</a:t>
            </a:r>
          </a:p>
          <a:p>
            <a:pPr algn="ctr" eaLnBrk="0" hangingPunct="0">
              <a:defRPr/>
            </a:pP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ІІІ. Блиц-тест</a:t>
            </a:r>
          </a:p>
          <a:p>
            <a:pPr algn="ctr" eaLnBrk="0" hangingPunct="0">
              <a:defRPr/>
            </a:pPr>
            <a:endParaRPr lang="kk-KZ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ІҮ. </a:t>
            </a:r>
            <a:r>
              <a:rPr lang="kk-KZ" sz="36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Жасырылған физикалық ұғымдар</a:t>
            </a:r>
            <a:endParaRPr lang="kk-KZ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Ү. Өрнектер арасында қандай байланыс бар?</a:t>
            </a:r>
            <a:endParaRPr lang="kk-KZ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142852"/>
            <a:ext cx="3423566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k-KZ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Жоспары: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42875"/>
            <a:ext cx="911383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357422" y="2428868"/>
            <a:ext cx="4891084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+mn-lt"/>
              </a:rPr>
              <a:t>В И Д Е О – Ш О Л У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Группа 5"/>
          <p:cNvGrpSpPr>
            <a:grpSpLocks/>
          </p:cNvGrpSpPr>
          <p:nvPr/>
        </p:nvGrpSpPr>
        <p:grpSpPr bwMode="auto">
          <a:xfrm>
            <a:off x="2000250" y="428625"/>
            <a:ext cx="5194300" cy="673100"/>
            <a:chOff x="0" y="1857364"/>
            <a:chExt cx="5929322" cy="1214446"/>
          </a:xfrm>
        </p:grpSpPr>
        <p:sp>
          <p:nvSpPr>
            <p:cNvPr id="4" name="Загнутый угол 3"/>
            <p:cNvSpPr/>
            <p:nvPr/>
          </p:nvSpPr>
          <p:spPr>
            <a:xfrm>
              <a:off x="0" y="1857364"/>
              <a:ext cx="5929322" cy="1214446"/>
            </a:xfrm>
            <a:prstGeom prst="foldedCorner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28596" y="2071678"/>
              <a:ext cx="4900701" cy="646331"/>
            </a:xfrm>
            <a:prstGeom prst="rect">
              <a:avLst/>
            </a:prstGeom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k-KZ" sz="3600" b="1" i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 Е Р Г І Т У   С Ә Т І</a:t>
              </a:r>
              <a:endParaRPr lang="ru-RU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endParaRPr>
            </a:p>
          </p:txBody>
        </p:sp>
      </p:grp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48" name="Группа 60"/>
          <p:cNvGrpSpPr>
            <a:grpSpLocks/>
          </p:cNvGrpSpPr>
          <p:nvPr/>
        </p:nvGrpSpPr>
        <p:grpSpPr bwMode="auto">
          <a:xfrm>
            <a:off x="2500313" y="4714875"/>
            <a:ext cx="2268537" cy="1701800"/>
            <a:chOff x="34592" y="1720962"/>
            <a:chExt cx="2268499" cy="1701563"/>
          </a:xfrm>
        </p:grpSpPr>
        <p:sp>
          <p:nvSpPr>
            <p:cNvPr id="16" name="Пятно 2 15"/>
            <p:cNvSpPr/>
            <p:nvPr/>
          </p:nvSpPr>
          <p:spPr>
            <a:xfrm rot="20300365">
              <a:off x="34592" y="1720962"/>
              <a:ext cx="2268499" cy="1701563"/>
            </a:xfrm>
            <a:prstGeom prst="irregularSeal2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81" name="Picture 1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1100665">
              <a:off x="562413" y="2304407"/>
              <a:ext cx="1118104" cy="576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50" name="Группа 59"/>
          <p:cNvGrpSpPr>
            <a:grpSpLocks/>
          </p:cNvGrpSpPr>
          <p:nvPr/>
        </p:nvGrpSpPr>
        <p:grpSpPr bwMode="auto">
          <a:xfrm>
            <a:off x="3714750" y="1357313"/>
            <a:ext cx="2084388" cy="1265237"/>
            <a:chOff x="1868327" y="1390819"/>
            <a:chExt cx="2083657" cy="1265058"/>
          </a:xfrm>
        </p:grpSpPr>
        <p:sp>
          <p:nvSpPr>
            <p:cNvPr id="7" name="Облако 6"/>
            <p:cNvSpPr/>
            <p:nvPr/>
          </p:nvSpPr>
          <p:spPr>
            <a:xfrm rot="20395073">
              <a:off x="1868327" y="1390819"/>
              <a:ext cx="2083657" cy="1265058"/>
            </a:xfrm>
            <a:prstGeom prst="cloud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79" name="Picture 3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1161311">
              <a:off x="2323237" y="1612127"/>
              <a:ext cx="1255038" cy="869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52" name="Группа 62"/>
          <p:cNvGrpSpPr>
            <a:grpSpLocks/>
          </p:cNvGrpSpPr>
          <p:nvPr/>
        </p:nvGrpSpPr>
        <p:grpSpPr bwMode="auto">
          <a:xfrm>
            <a:off x="6143625" y="1143000"/>
            <a:ext cx="2571750" cy="2000250"/>
            <a:chOff x="4643438" y="0"/>
            <a:chExt cx="2571768" cy="2000264"/>
          </a:xfrm>
        </p:grpSpPr>
        <p:sp>
          <p:nvSpPr>
            <p:cNvPr id="17" name="Пятно 2 16"/>
            <p:cNvSpPr/>
            <p:nvPr/>
          </p:nvSpPr>
          <p:spPr>
            <a:xfrm>
              <a:off x="4643438" y="0"/>
              <a:ext cx="2571768" cy="2000264"/>
            </a:xfrm>
            <a:prstGeom prst="irregularSeal2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77" name="Picture 5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1332066">
              <a:off x="5202036" y="655839"/>
              <a:ext cx="1314120" cy="567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54" name="Группа 50"/>
          <p:cNvGrpSpPr>
            <a:grpSpLocks/>
          </p:cNvGrpSpPr>
          <p:nvPr/>
        </p:nvGrpSpPr>
        <p:grpSpPr bwMode="auto">
          <a:xfrm rot="-750230">
            <a:off x="5443538" y="4746625"/>
            <a:ext cx="1785937" cy="1643063"/>
            <a:chOff x="1785918" y="2571744"/>
            <a:chExt cx="1785950" cy="1643074"/>
          </a:xfrm>
        </p:grpSpPr>
        <p:sp>
          <p:nvSpPr>
            <p:cNvPr id="20" name="7-конечная звезда 19"/>
            <p:cNvSpPr/>
            <p:nvPr/>
          </p:nvSpPr>
          <p:spPr>
            <a:xfrm>
              <a:off x="1785918" y="2571744"/>
              <a:ext cx="1785950" cy="1643074"/>
            </a:xfrm>
            <a:prstGeom prst="star7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75" name="Picture 7"/>
            <p:cNvPicPr>
              <a:picLocks noChangeAspect="1" noChangeArrowheads="1"/>
            </p:cNvPicPr>
            <p:nvPr/>
          </p:nvPicPr>
          <p:blipFill>
            <a:blip r:embed="rId5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71670" y="3000372"/>
              <a:ext cx="1214446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58" name="Группа 57"/>
          <p:cNvGrpSpPr>
            <a:grpSpLocks/>
          </p:cNvGrpSpPr>
          <p:nvPr/>
        </p:nvGrpSpPr>
        <p:grpSpPr bwMode="auto">
          <a:xfrm rot="-764930">
            <a:off x="265113" y="4084638"/>
            <a:ext cx="2214562" cy="1357312"/>
            <a:chOff x="142844" y="5286388"/>
            <a:chExt cx="2214578" cy="1357322"/>
          </a:xfrm>
        </p:grpSpPr>
        <p:sp>
          <p:nvSpPr>
            <p:cNvPr id="8" name="Облако 7"/>
            <p:cNvSpPr/>
            <p:nvPr/>
          </p:nvSpPr>
          <p:spPr>
            <a:xfrm>
              <a:off x="142844" y="5286388"/>
              <a:ext cx="2214578" cy="1357322"/>
            </a:xfrm>
            <a:prstGeom prst="clou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73" name="Picture 13"/>
            <p:cNvPicPr>
              <a:picLocks noChangeAspect="1" noChangeArrowheads="1"/>
            </p:cNvPicPr>
            <p:nvPr/>
          </p:nvPicPr>
          <p:blipFill>
            <a:blip r:embed="rId6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8595" y="5572140"/>
              <a:ext cx="1774521" cy="642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61" name="Группа 56"/>
          <p:cNvGrpSpPr>
            <a:grpSpLocks/>
          </p:cNvGrpSpPr>
          <p:nvPr/>
        </p:nvGrpSpPr>
        <p:grpSpPr bwMode="auto">
          <a:xfrm rot="1097933">
            <a:off x="249238" y="1566863"/>
            <a:ext cx="2571750" cy="2000250"/>
            <a:chOff x="2196519" y="4833121"/>
            <a:chExt cx="2571768" cy="2000264"/>
          </a:xfrm>
        </p:grpSpPr>
        <p:sp>
          <p:nvSpPr>
            <p:cNvPr id="14" name="Пятно 2 13"/>
            <p:cNvSpPr/>
            <p:nvPr/>
          </p:nvSpPr>
          <p:spPr>
            <a:xfrm rot="12831833">
              <a:off x="2196519" y="4833121"/>
              <a:ext cx="2571768" cy="2000264"/>
            </a:xfrm>
            <a:prstGeom prst="irregularSeal2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71" name="Picture 17"/>
            <p:cNvPicPr>
              <a:picLocks noChangeAspect="1" noChangeArrowheads="1"/>
            </p:cNvPicPr>
            <p:nvPr/>
          </p:nvPicPr>
          <p:blipFill>
            <a:blip r:embed="rId7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28927" y="5500702"/>
              <a:ext cx="129540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6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6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6166" name="Группа 53"/>
          <p:cNvGrpSpPr>
            <a:grpSpLocks/>
          </p:cNvGrpSpPr>
          <p:nvPr/>
        </p:nvGrpSpPr>
        <p:grpSpPr bwMode="auto">
          <a:xfrm rot="661075">
            <a:off x="6819900" y="3698875"/>
            <a:ext cx="2214563" cy="1357313"/>
            <a:chOff x="6890394" y="228542"/>
            <a:chExt cx="2214578" cy="1357322"/>
          </a:xfrm>
        </p:grpSpPr>
        <p:sp>
          <p:nvSpPr>
            <p:cNvPr id="10" name="Облако 9"/>
            <p:cNvSpPr/>
            <p:nvPr/>
          </p:nvSpPr>
          <p:spPr>
            <a:xfrm rot="1347124">
              <a:off x="6890394" y="228542"/>
              <a:ext cx="2214578" cy="1357322"/>
            </a:xfrm>
            <a:prstGeom prst="cloud">
              <a:avLst/>
            </a:prstGeom>
            <a:solidFill>
              <a:srgbClr val="FFFF00"/>
            </a:solidFill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6169" name="Picture 25"/>
            <p:cNvPicPr>
              <a:picLocks noChangeAspect="1" noChangeArrowheads="1"/>
            </p:cNvPicPr>
            <p:nvPr/>
          </p:nvPicPr>
          <p:blipFill>
            <a:blip r:embed="rId8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660086">
              <a:off x="7339550" y="497075"/>
              <a:ext cx="1533907" cy="7022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67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75" name="Группа 52"/>
          <p:cNvGrpSpPr>
            <a:grpSpLocks/>
          </p:cNvGrpSpPr>
          <p:nvPr/>
        </p:nvGrpSpPr>
        <p:grpSpPr bwMode="auto">
          <a:xfrm>
            <a:off x="5429250" y="500063"/>
            <a:ext cx="2571750" cy="2214562"/>
            <a:chOff x="5929322" y="1357298"/>
            <a:chExt cx="2571768" cy="2214578"/>
          </a:xfrm>
        </p:grpSpPr>
        <p:sp>
          <p:nvSpPr>
            <p:cNvPr id="13" name="Пятно 2 12"/>
            <p:cNvSpPr/>
            <p:nvPr/>
          </p:nvSpPr>
          <p:spPr>
            <a:xfrm>
              <a:off x="5929322" y="1357298"/>
              <a:ext cx="2571768" cy="2214578"/>
            </a:xfrm>
            <a:prstGeom prst="irregularSeal2">
              <a:avLst/>
            </a:prstGeom>
            <a:solidFill>
              <a:srgbClr val="00B0F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201" name="Picture 9"/>
            <p:cNvPicPr>
              <a:picLocks noChangeAspect="1" noChangeArrowheads="1"/>
            </p:cNvPicPr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1547617">
              <a:off x="6177911" y="2264679"/>
              <a:ext cx="1919930" cy="597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77" name="Группа 49"/>
          <p:cNvGrpSpPr>
            <a:grpSpLocks/>
          </p:cNvGrpSpPr>
          <p:nvPr/>
        </p:nvGrpSpPr>
        <p:grpSpPr bwMode="auto">
          <a:xfrm rot="1282340">
            <a:off x="3524250" y="2125663"/>
            <a:ext cx="1785938" cy="1643062"/>
            <a:chOff x="3071802" y="3714752"/>
            <a:chExt cx="1785950" cy="1643074"/>
          </a:xfrm>
        </p:grpSpPr>
        <p:sp>
          <p:nvSpPr>
            <p:cNvPr id="19" name="7-конечная звезда 18"/>
            <p:cNvSpPr/>
            <p:nvPr/>
          </p:nvSpPr>
          <p:spPr>
            <a:xfrm>
              <a:off x="3071802" y="3714752"/>
              <a:ext cx="1785950" cy="1643074"/>
            </a:xfrm>
            <a:prstGeom prst="star7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199" name="Picture 11"/>
            <p:cNvPicPr>
              <a:picLocks noChangeAspect="1" noChangeArrowheads="1"/>
            </p:cNvPicPr>
            <p:nvPr/>
          </p:nvPicPr>
          <p:blipFill>
            <a:blip r:embed="rId3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7554" y="4214818"/>
              <a:ext cx="1214446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7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8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8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82" name="Группа 51"/>
          <p:cNvGrpSpPr>
            <a:grpSpLocks/>
          </p:cNvGrpSpPr>
          <p:nvPr/>
        </p:nvGrpSpPr>
        <p:grpSpPr bwMode="auto">
          <a:xfrm rot="736843">
            <a:off x="3582988" y="4100513"/>
            <a:ext cx="1785937" cy="1643062"/>
            <a:chOff x="5572132" y="3929066"/>
            <a:chExt cx="1785950" cy="1643074"/>
          </a:xfrm>
        </p:grpSpPr>
        <p:sp>
          <p:nvSpPr>
            <p:cNvPr id="22" name="7-конечная звезда 21"/>
            <p:cNvSpPr/>
            <p:nvPr/>
          </p:nvSpPr>
          <p:spPr>
            <a:xfrm>
              <a:off x="5572132" y="3929066"/>
              <a:ext cx="1785950" cy="1643074"/>
            </a:xfrm>
            <a:prstGeom prst="star7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197" name="Picture 19"/>
            <p:cNvPicPr>
              <a:picLocks noChangeAspect="1" noChangeArrowheads="1"/>
            </p:cNvPicPr>
            <p:nvPr/>
          </p:nvPicPr>
          <p:blipFill>
            <a:blip r:embed="rId4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857884" y="4357694"/>
              <a:ext cx="1247188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8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84" name="Группа 55"/>
          <p:cNvGrpSpPr>
            <a:grpSpLocks/>
          </p:cNvGrpSpPr>
          <p:nvPr/>
        </p:nvGrpSpPr>
        <p:grpSpPr bwMode="auto">
          <a:xfrm rot="899508">
            <a:off x="854075" y="3816350"/>
            <a:ext cx="2071688" cy="1357313"/>
            <a:chOff x="4727235" y="5350055"/>
            <a:chExt cx="2071702" cy="1357322"/>
          </a:xfrm>
        </p:grpSpPr>
        <p:sp>
          <p:nvSpPr>
            <p:cNvPr id="9" name="Облако 8"/>
            <p:cNvSpPr/>
            <p:nvPr/>
          </p:nvSpPr>
          <p:spPr>
            <a:xfrm rot="1040830">
              <a:off x="4727235" y="5350055"/>
              <a:ext cx="2071702" cy="1357322"/>
            </a:xfrm>
            <a:prstGeom prst="cloud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195" name="Picture 21"/>
            <p:cNvPicPr>
              <a:picLocks noChangeAspect="1" noChangeArrowheads="1"/>
            </p:cNvPicPr>
            <p:nvPr/>
          </p:nvPicPr>
          <p:blipFill>
            <a:blip r:embed="rId5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929190" y="5715016"/>
              <a:ext cx="1714512" cy="571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8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86" name="Группа 54"/>
          <p:cNvGrpSpPr>
            <a:grpSpLocks/>
          </p:cNvGrpSpPr>
          <p:nvPr/>
        </p:nvGrpSpPr>
        <p:grpSpPr bwMode="auto">
          <a:xfrm rot="-266169">
            <a:off x="5788025" y="3525838"/>
            <a:ext cx="2571750" cy="2000250"/>
            <a:chOff x="6572232" y="4643446"/>
            <a:chExt cx="2571768" cy="2000264"/>
          </a:xfrm>
        </p:grpSpPr>
        <p:sp>
          <p:nvSpPr>
            <p:cNvPr id="18" name="Пятно 2 17"/>
            <p:cNvSpPr/>
            <p:nvPr/>
          </p:nvSpPr>
          <p:spPr>
            <a:xfrm>
              <a:off x="6572232" y="4643446"/>
              <a:ext cx="2571768" cy="2000264"/>
            </a:xfrm>
            <a:prstGeom prst="irregularSeal2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193" name="Picture 23"/>
            <p:cNvPicPr>
              <a:picLocks noChangeAspect="1" noChangeArrowheads="1"/>
            </p:cNvPicPr>
            <p:nvPr/>
          </p:nvPicPr>
          <p:blipFill>
            <a:blip r:embed="rId6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-1230684">
              <a:off x="6976810" y="5429710"/>
              <a:ext cx="1580448" cy="585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8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18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7189" name="Группа 58"/>
          <p:cNvGrpSpPr>
            <a:grpSpLocks/>
          </p:cNvGrpSpPr>
          <p:nvPr/>
        </p:nvGrpSpPr>
        <p:grpSpPr bwMode="auto">
          <a:xfrm>
            <a:off x="1500188" y="500063"/>
            <a:ext cx="1785937" cy="1643062"/>
            <a:chOff x="4772576" y="1571369"/>
            <a:chExt cx="1785950" cy="1643074"/>
          </a:xfrm>
        </p:grpSpPr>
        <p:sp>
          <p:nvSpPr>
            <p:cNvPr id="23" name="7-конечная звезда 22"/>
            <p:cNvSpPr/>
            <p:nvPr/>
          </p:nvSpPr>
          <p:spPr>
            <a:xfrm rot="600239">
              <a:off x="4772576" y="1571369"/>
              <a:ext cx="1785950" cy="1643074"/>
            </a:xfrm>
            <a:prstGeom prst="star7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191" name="Picture 27"/>
            <p:cNvPicPr>
              <a:picLocks noChangeAspect="1" noChangeArrowheads="1"/>
            </p:cNvPicPr>
            <p:nvPr/>
          </p:nvPicPr>
          <p:blipFill>
            <a:blip r:embed="rId7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43504" y="2000240"/>
              <a:ext cx="890594" cy="785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9933FF">
                <a:alpha val="56000"/>
              </a:srgbClr>
            </a:gs>
            <a:gs pos="16000">
              <a:srgbClr val="00CCCC"/>
            </a:gs>
            <a:gs pos="47000">
              <a:srgbClr val="9999FF"/>
            </a:gs>
            <a:gs pos="60001">
              <a:srgbClr val="00FFFF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Волна 9"/>
          <p:cNvSpPr/>
          <p:nvPr/>
        </p:nvSpPr>
        <p:spPr>
          <a:xfrm>
            <a:off x="4143372" y="4214818"/>
            <a:ext cx="4714908" cy="1357322"/>
          </a:xfrm>
          <a:prstGeom prst="wave">
            <a:avLst>
              <a:gd name="adj1" fmla="val 12500"/>
              <a:gd name="adj2" fmla="val -2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КЕСТЕДЕГІ ЕСЕПТЕР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57158" y="500042"/>
            <a:ext cx="5429288" cy="3500462"/>
          </a:xfrm>
          <a:prstGeom prst="horizontalScroll">
            <a:avLst/>
          </a:prstGeom>
          <a:solidFill>
            <a:srgbClr val="9933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>
                <a:ln w="1143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 күшінің әсерімен массасы m дене a үдеумен қозғалады.</a:t>
            </a:r>
            <a:r>
              <a:rPr lang="en-US" sz="2800" b="1" dirty="0">
                <a:ln w="1143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ln w="11430"/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Кестені толтыр.</a:t>
            </a:r>
            <a:endParaRPr lang="ru-RU" sz="2800" b="1" dirty="0">
              <a:ln w="11430"/>
              <a:solidFill>
                <a:srgbClr val="FFFF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2071678"/>
          <a:ext cx="8858315" cy="126187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265209"/>
                <a:gridCol w="1265209"/>
                <a:gridCol w="1265209"/>
                <a:gridCol w="1265209"/>
                <a:gridCol w="1265209"/>
                <a:gridCol w="1266135"/>
                <a:gridCol w="126613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 smtClean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0,4 м/с</a:t>
                      </a:r>
                      <a:r>
                        <a:rPr lang="kk-KZ" sz="2400" b="1" cap="none" spc="0" baseline="30000" dirty="0" smtClean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км/с</a:t>
                      </a:r>
                      <a:r>
                        <a:rPr lang="kk-KZ" sz="2400" b="1" cap="none" spc="0" baseline="3000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0,1 м/с</a:t>
                      </a:r>
                      <a:r>
                        <a:rPr lang="kk-KZ" sz="2400" b="1" cap="none" spc="0" baseline="3000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 см/с</a:t>
                      </a:r>
                      <a:r>
                        <a:rPr lang="kk-KZ" sz="2400" b="1" cap="none" spc="0" baseline="3000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 кг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г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200 кг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 г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Н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 мН</a:t>
                      </a:r>
                      <a:endParaRPr lang="ru-RU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400" b="1" cap="none" spc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 Н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cap="none" spc="0" dirty="0">
                          <a:ln w="1905"/>
                          <a:solidFill>
                            <a:srgbClr val="0000CC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 кН</a:t>
                      </a:r>
                      <a:endParaRPr lang="ru-RU" sz="2400" b="1" cap="none" spc="0" dirty="0">
                        <a:ln w="1905"/>
                        <a:solidFill>
                          <a:srgbClr val="0000CC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642918"/>
            <a:ext cx="350012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БЛИЦ-ТЕСТ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14612" y="2071678"/>
            <a:ext cx="600079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kk-K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Егер екі дененің әрқайсысының массасын 3 есе азайтса, онда олардың арасындағы тартылыс күші қалай өзгереді?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7554" y="4429132"/>
            <a:ext cx="4572000" cy="138499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9 есе азаяды</a:t>
            </a:r>
          </a:p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4 есе азаяды</a:t>
            </a:r>
          </a:p>
          <a:p>
            <a:pPr algn="ctr" eaLnBrk="0" hangingPunct="0">
              <a:defRPr/>
            </a:pPr>
            <a:r>
              <a:rPr lang="kk-KZ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Өзгермейді</a:t>
            </a:r>
            <a:endParaRPr lang="kk-KZ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479</Words>
  <Application>Microsoft Office PowerPoint</Application>
  <PresentationFormat>Экран (4:3)</PresentationFormat>
  <Paragraphs>115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Амангелдi</cp:lastModifiedBy>
  <cp:revision>26</cp:revision>
  <dcterms:modified xsi:type="dcterms:W3CDTF">2012-11-16T16:55:40Z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564998</vt:lpwstr>
  </property>
  <property fmtid="{D5CDD505-2E9C-101B-9397-08002B2CF9AE}" pid="3" name="NXPowerLiteVersion">
    <vt:lpwstr>D4.1.1</vt:lpwstr>
  </property>
</Properties>
</file>