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53" autoAdjust="0"/>
    <p:restoredTop sz="94660"/>
  </p:normalViewPr>
  <p:slideViewPr>
    <p:cSldViewPr>
      <p:cViewPr varScale="1">
        <p:scale>
          <a:sx n="87" d="100"/>
          <a:sy n="87" d="100"/>
        </p:scale>
        <p:origin x="-150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18.01.2013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18.01.2013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18.01.2013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18.01.2013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18.01.2013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18.01.2013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18.01.2013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14546" y="4071942"/>
            <a:ext cx="6477000" cy="1828800"/>
          </a:xfrm>
        </p:spPr>
        <p:txBody>
          <a:bodyPr>
            <a:normAutofit/>
          </a:bodyPr>
          <a:lstStyle/>
          <a:p>
            <a:r>
              <a:rPr lang="ru-RU" dirty="0" err="1" smtClean="0"/>
              <a:t>Бұқар-жырау аудандық әдеби-өлкетану мұражайы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5929306"/>
            <a:ext cx="3429024" cy="928694"/>
          </a:xfrm>
        </p:spPr>
        <p:txBody>
          <a:bodyPr/>
          <a:lstStyle/>
          <a:p>
            <a:r>
              <a:rPr lang="ru-RU" dirty="0" smtClean="0"/>
              <a:t> </a:t>
            </a:r>
            <a:r>
              <a:rPr lang="ru-RU" dirty="0" err="1" smtClean="0"/>
              <a:t>Орындаған</a:t>
            </a:r>
            <a:r>
              <a:rPr lang="ru-RU" dirty="0"/>
              <a:t>;</a:t>
            </a:r>
            <a:r>
              <a:rPr lang="ru-RU" dirty="0" smtClean="0"/>
              <a:t> </a:t>
            </a:r>
            <a:r>
              <a:rPr lang="ru-RU" dirty="0" err="1" smtClean="0"/>
              <a:t>Исабава</a:t>
            </a:r>
            <a:r>
              <a:rPr lang="ru-RU" dirty="0" smtClean="0"/>
              <a:t> </a:t>
            </a:r>
            <a:r>
              <a:rPr lang="kk-KZ" dirty="0" smtClean="0"/>
              <a:t>Әйгерім </a:t>
            </a:r>
            <a:r>
              <a:rPr lang="ru-RU" dirty="0" smtClean="0"/>
              <a:t>9»А</a:t>
            </a:r>
            <a:r>
              <a:rPr lang="ru-RU" dirty="0" smtClean="0"/>
              <a:t>»  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107535" cy="414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686800" cy="838200"/>
          </a:xfrm>
        </p:spPr>
        <p:txBody>
          <a:bodyPr/>
          <a:lstStyle/>
          <a:p>
            <a:r>
              <a:rPr lang="ru-RU" dirty="0" smtClean="0"/>
              <a:t>                 </a:t>
            </a:r>
            <a:r>
              <a:rPr lang="ru-RU" dirty="0" err="1" smtClean="0"/>
              <a:t>Бұқар-жырау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Бұқар-жырау аудандық әдеби-өлкетану мұражайы Бұқар-жырау мәдениет және тілдер</a:t>
            </a:r>
            <a:r>
              <a:rPr lang="ru-RU" dirty="0" smtClean="0"/>
              <a:t> </a:t>
            </a:r>
            <a:r>
              <a:rPr lang="ru-RU" dirty="0" err="1" smtClean="0"/>
              <a:t>дамыту</a:t>
            </a:r>
            <a:r>
              <a:rPr lang="ru-RU" dirty="0" smtClean="0"/>
              <a:t> </a:t>
            </a:r>
            <a:r>
              <a:rPr lang="ru-RU" dirty="0" err="1" smtClean="0"/>
              <a:t>бөліміне қарасты </a:t>
            </a:r>
            <a:r>
              <a:rPr lang="ru-RU" dirty="0" smtClean="0"/>
              <a:t>2001 </a:t>
            </a:r>
            <a:r>
              <a:rPr lang="ru-RU" dirty="0" err="1" smtClean="0"/>
              <a:t>жылы</a:t>
            </a:r>
            <a:r>
              <a:rPr lang="ru-RU" dirty="0" smtClean="0"/>
              <a:t> 9 </a:t>
            </a:r>
            <a:r>
              <a:rPr lang="ru-RU" dirty="0" err="1" smtClean="0"/>
              <a:t>сәуірде аудандық әдеби-өлкетану мұражайы болып</a:t>
            </a:r>
            <a:r>
              <a:rPr lang="ru-RU" dirty="0" smtClean="0"/>
              <a:t> </a:t>
            </a:r>
            <a:r>
              <a:rPr lang="ru-RU" dirty="0" err="1" smtClean="0"/>
              <a:t>ашылды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r>
              <a:rPr lang="ru-RU" dirty="0" err="1" smtClean="0"/>
              <a:t>Жалпы</a:t>
            </a:r>
            <a:r>
              <a:rPr lang="ru-RU" dirty="0" smtClean="0"/>
              <a:t> </a:t>
            </a:r>
            <a:r>
              <a:rPr lang="ru-RU" dirty="0" err="1" smtClean="0"/>
              <a:t>ауданы</a:t>
            </a:r>
            <a:r>
              <a:rPr lang="ru-RU" dirty="0" smtClean="0"/>
              <a:t> — 174,7 </a:t>
            </a:r>
            <a:r>
              <a:rPr lang="ru-RU" dirty="0" err="1" smtClean="0"/>
              <a:t>ш.м</a:t>
            </a:r>
            <a:r>
              <a:rPr lang="ru-RU" dirty="0" smtClean="0"/>
              <a:t>., </a:t>
            </a:r>
            <a:r>
              <a:rPr lang="ru-RU" dirty="0" err="1" smtClean="0"/>
              <a:t>экспозициялық </a:t>
            </a:r>
            <a:r>
              <a:rPr lang="ru-RU" dirty="0" smtClean="0"/>
              <a:t>– 102 </a:t>
            </a:r>
            <a:r>
              <a:rPr lang="ru-RU" dirty="0" err="1" smtClean="0"/>
              <a:t>ш.м</a:t>
            </a:r>
            <a:r>
              <a:rPr lang="ru-RU" dirty="0" smtClean="0"/>
              <a:t>., </a:t>
            </a:r>
            <a:r>
              <a:rPr lang="ru-RU" dirty="0" err="1" smtClean="0"/>
              <a:t>қор </a:t>
            </a:r>
            <a:r>
              <a:rPr lang="ru-RU" dirty="0" smtClean="0"/>
              <a:t>– 9.02 </a:t>
            </a:r>
            <a:r>
              <a:rPr lang="ru-RU" dirty="0" err="1" smtClean="0"/>
              <a:t>ш.м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</a:t>
            </a:r>
            <a:r>
              <a:rPr lang="ru-RU" dirty="0" err="1" smtClean="0"/>
              <a:t>Экспозициялар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714488"/>
            <a:ext cx="8286808" cy="4567238"/>
          </a:xfrm>
        </p:spPr>
        <p:txBody>
          <a:bodyPr>
            <a:noAutofit/>
          </a:bodyPr>
          <a:lstStyle/>
          <a:p>
            <a:r>
              <a:rPr lang="ru-RU" sz="1600" dirty="0" err="1" smtClean="0">
                <a:latin typeface="Comic Sans MS" pitchFamily="66" charset="0"/>
              </a:rPr>
              <a:t>Тематикалық бөлімдердің құрылымы тұрақты экспозициялар</a:t>
            </a:r>
            <a:r>
              <a:rPr lang="ru-RU" sz="1600" dirty="0" smtClean="0">
                <a:latin typeface="Comic Sans MS" pitchFamily="66" charset="0"/>
              </a:rPr>
              <a:t> </a:t>
            </a:r>
            <a:r>
              <a:rPr lang="ru-RU" sz="1600" dirty="0" err="1" smtClean="0">
                <a:latin typeface="Comic Sans MS" pitchFamily="66" charset="0"/>
              </a:rPr>
              <a:t>және олардың қысқаша сипаттамасы</a:t>
            </a:r>
            <a:endParaRPr lang="ru-RU" sz="1600" dirty="0" smtClean="0">
              <a:latin typeface="Comic Sans MS" pitchFamily="66" charset="0"/>
            </a:endParaRPr>
          </a:p>
          <a:p>
            <a:r>
              <a:rPr lang="ru-RU" sz="1600" dirty="0" err="1" smtClean="0">
                <a:latin typeface="Comic Sans MS" pitchFamily="66" charset="0"/>
              </a:rPr>
              <a:t>Мұражайда үш экспозициялық </a:t>
            </a:r>
            <a:r>
              <a:rPr lang="ru-RU" sz="1600" dirty="0" smtClean="0">
                <a:latin typeface="Comic Sans MS" pitchFamily="66" charset="0"/>
              </a:rPr>
              <a:t>зал </a:t>
            </a:r>
            <a:r>
              <a:rPr lang="ru-RU" sz="1600" dirty="0" err="1" smtClean="0">
                <a:latin typeface="Comic Sans MS" pitchFamily="66" charset="0"/>
              </a:rPr>
              <a:t>жұмыс істейді</a:t>
            </a:r>
            <a:r>
              <a:rPr lang="ru-RU" sz="1600" dirty="0" smtClean="0">
                <a:latin typeface="Comic Sans MS" pitchFamily="66" charset="0"/>
              </a:rPr>
              <a:t>.</a:t>
            </a:r>
          </a:p>
          <a:p>
            <a:r>
              <a:rPr lang="ru-RU" sz="1600" dirty="0" err="1" smtClean="0">
                <a:latin typeface="Comic Sans MS" pitchFamily="66" charset="0"/>
              </a:rPr>
              <a:t>Жана-Арка</a:t>
            </a:r>
            <a:r>
              <a:rPr lang="ru-RU" sz="1600" dirty="0" smtClean="0">
                <a:latin typeface="Comic Sans MS" pitchFamily="66" charset="0"/>
              </a:rPr>
              <a:t> 1 зал: </a:t>
            </a:r>
            <a:r>
              <a:rPr lang="ru-RU" sz="1600" dirty="0" err="1" smtClean="0">
                <a:latin typeface="Comic Sans MS" pitchFamily="66" charset="0"/>
              </a:rPr>
              <a:t>Тарихи</a:t>
            </a:r>
            <a:r>
              <a:rPr lang="ru-RU" sz="1600" dirty="0" smtClean="0">
                <a:latin typeface="Comic Sans MS" pitchFamily="66" charset="0"/>
              </a:rPr>
              <a:t> </a:t>
            </a:r>
            <a:r>
              <a:rPr lang="ru-RU" sz="1600" dirty="0" err="1" smtClean="0">
                <a:latin typeface="Comic Sans MS" pitchFamily="66" charset="0"/>
              </a:rPr>
              <a:t>тұлғалар</a:t>
            </a:r>
            <a:endParaRPr lang="ru-RU" sz="1600" dirty="0" smtClean="0">
              <a:latin typeface="Comic Sans MS" pitchFamily="66" charset="0"/>
            </a:endParaRPr>
          </a:p>
          <a:p>
            <a:r>
              <a:rPr lang="ru-RU" sz="1600" dirty="0" smtClean="0">
                <a:latin typeface="Comic Sans MS" pitchFamily="66" charset="0"/>
              </a:rPr>
              <a:t>• </a:t>
            </a:r>
            <a:r>
              <a:rPr lang="ru-RU" sz="1600" dirty="0" err="1" smtClean="0">
                <a:latin typeface="Comic Sans MS" pitchFamily="66" charset="0"/>
              </a:rPr>
              <a:t>Ботақарадан Ботақараға дейін</a:t>
            </a:r>
            <a:r>
              <a:rPr lang="ru-RU" sz="1600" dirty="0" smtClean="0">
                <a:latin typeface="Comic Sans MS" pitchFamily="66" charset="0"/>
              </a:rPr>
              <a:t> • </a:t>
            </a:r>
            <a:r>
              <a:rPr lang="ru-RU" sz="1600" dirty="0" err="1" smtClean="0">
                <a:latin typeface="Comic Sans MS" pitchFamily="66" charset="0"/>
              </a:rPr>
              <a:t>Ұлы Отан</a:t>
            </a:r>
            <a:r>
              <a:rPr lang="ru-RU" sz="1600" dirty="0" smtClean="0">
                <a:latin typeface="Comic Sans MS" pitchFamily="66" charset="0"/>
              </a:rPr>
              <a:t> </a:t>
            </a:r>
            <a:r>
              <a:rPr lang="en-US" sz="1600" dirty="0" smtClean="0">
                <a:latin typeface="Comic Sans MS" pitchFamily="66" charset="0"/>
              </a:rPr>
              <a:t>c</a:t>
            </a:r>
            <a:r>
              <a:rPr lang="ru-RU" sz="1600" dirty="0" err="1" smtClean="0">
                <a:latin typeface="Comic Sans MS" pitchFamily="66" charset="0"/>
              </a:rPr>
              <a:t>оғысының ардагерлері</a:t>
            </a:r>
            <a:r>
              <a:rPr lang="ru-RU" sz="1600" dirty="0" smtClean="0">
                <a:latin typeface="Comic Sans MS" pitchFamily="66" charset="0"/>
              </a:rPr>
              <a:t>, </a:t>
            </a:r>
            <a:r>
              <a:rPr lang="ru-RU" sz="1600" dirty="0" err="1" smtClean="0">
                <a:latin typeface="Comic Sans MS" pitchFamily="66" charset="0"/>
              </a:rPr>
              <a:t>Ауған соғысының ардагерлері</a:t>
            </a:r>
            <a:r>
              <a:rPr lang="ru-RU" sz="1600" dirty="0" smtClean="0">
                <a:latin typeface="Comic Sans MS" pitchFamily="66" charset="0"/>
              </a:rPr>
              <a:t> • </a:t>
            </a:r>
            <a:r>
              <a:rPr lang="ru-RU" sz="1600" dirty="0" err="1" smtClean="0">
                <a:latin typeface="Comic Sans MS" pitchFamily="66" charset="0"/>
              </a:rPr>
              <a:t>Тың игерушілер</a:t>
            </a:r>
            <a:r>
              <a:rPr lang="ru-RU" sz="1600" dirty="0" smtClean="0">
                <a:latin typeface="Comic Sans MS" pitchFamily="66" charset="0"/>
              </a:rPr>
              <a:t>, </a:t>
            </a:r>
            <a:r>
              <a:rPr lang="ru-RU" sz="1600" dirty="0" err="1" smtClean="0">
                <a:latin typeface="Comic Sans MS" pitchFamily="66" charset="0"/>
              </a:rPr>
              <a:t>ауданның құрметті азаматтары</a:t>
            </a:r>
            <a:r>
              <a:rPr lang="ru-RU" sz="1600" dirty="0" smtClean="0">
                <a:latin typeface="Comic Sans MS" pitchFamily="66" charset="0"/>
              </a:rPr>
              <a:t> • Адам </a:t>
            </a:r>
            <a:r>
              <a:rPr lang="ru-RU" sz="1600" dirty="0" err="1" smtClean="0">
                <a:latin typeface="Comic Sans MS" pitchFamily="66" charset="0"/>
              </a:rPr>
              <a:t>еңбекпен даңқты </a:t>
            </a:r>
            <a:r>
              <a:rPr lang="ru-RU" sz="1600" dirty="0" smtClean="0">
                <a:latin typeface="Comic Sans MS" pitchFamily="66" charset="0"/>
              </a:rPr>
              <a:t>(</a:t>
            </a:r>
            <a:r>
              <a:rPr lang="ru-RU" sz="1600" dirty="0" err="1" smtClean="0">
                <a:latin typeface="Comic Sans MS" pitchFamily="66" charset="0"/>
              </a:rPr>
              <a:t>халықтық білім</a:t>
            </a:r>
            <a:r>
              <a:rPr lang="ru-RU" sz="1600" dirty="0" smtClean="0">
                <a:latin typeface="Comic Sans MS" pitchFamily="66" charset="0"/>
              </a:rPr>
              <a:t> </a:t>
            </a:r>
            <a:r>
              <a:rPr lang="ru-RU" sz="1600" dirty="0" err="1" smtClean="0">
                <a:latin typeface="Comic Sans MS" pitchFamily="66" charset="0"/>
              </a:rPr>
              <a:t>аймағында</a:t>
            </a:r>
            <a:r>
              <a:rPr lang="ru-RU" sz="1600" dirty="0" smtClean="0">
                <a:latin typeface="Comic Sans MS" pitchFamily="66" charset="0"/>
              </a:rPr>
              <a:t>, </a:t>
            </a:r>
            <a:r>
              <a:rPr lang="ru-RU" sz="1600" dirty="0" err="1" smtClean="0">
                <a:latin typeface="Comic Sans MS" pitchFamily="66" charset="0"/>
              </a:rPr>
              <a:t>ғылымда</a:t>
            </a:r>
            <a:r>
              <a:rPr lang="ru-RU" sz="1600" dirty="0" smtClean="0">
                <a:latin typeface="Comic Sans MS" pitchFamily="66" charset="0"/>
              </a:rPr>
              <a:t>, </a:t>
            </a:r>
            <a:r>
              <a:rPr lang="ru-RU" sz="1600" dirty="0" err="1" smtClean="0">
                <a:latin typeface="Comic Sans MS" pitchFamily="66" charset="0"/>
              </a:rPr>
              <a:t>мәдениетте</a:t>
            </a:r>
            <a:r>
              <a:rPr lang="ru-RU" sz="1600" dirty="0" smtClean="0">
                <a:latin typeface="Comic Sans MS" pitchFamily="66" charset="0"/>
              </a:rPr>
              <a:t>, </a:t>
            </a:r>
            <a:r>
              <a:rPr lang="ru-RU" sz="1600" dirty="0" err="1" smtClean="0">
                <a:latin typeface="Comic Sans MS" pitchFamily="66" charset="0"/>
              </a:rPr>
              <a:t>спортта</a:t>
            </a:r>
            <a:r>
              <a:rPr lang="ru-RU" sz="1600" dirty="0" smtClean="0">
                <a:latin typeface="Comic Sans MS" pitchFamily="66" charset="0"/>
              </a:rPr>
              <a:t>) • </a:t>
            </a:r>
            <a:r>
              <a:rPr lang="ru-RU" sz="1600" dirty="0" err="1" smtClean="0">
                <a:latin typeface="Comic Sans MS" pitchFamily="66" charset="0"/>
              </a:rPr>
              <a:t>Қазақ халқының тұрмысы</a:t>
            </a:r>
            <a:endParaRPr lang="ru-RU" sz="1600" dirty="0" smtClean="0">
              <a:latin typeface="Comic Sans MS" pitchFamily="66" charset="0"/>
            </a:endParaRPr>
          </a:p>
          <a:p>
            <a:r>
              <a:rPr lang="ru-RU" sz="1600" dirty="0" smtClean="0">
                <a:latin typeface="Comic Sans MS" pitchFamily="66" charset="0"/>
              </a:rPr>
              <a:t>2 зал: </a:t>
            </a:r>
            <a:r>
              <a:rPr lang="ru-RU" sz="1600" dirty="0" err="1" smtClean="0">
                <a:latin typeface="Comic Sans MS" pitchFamily="66" charset="0"/>
              </a:rPr>
              <a:t>Мәдениет, тұрмыс, </a:t>
            </a:r>
            <a:r>
              <a:rPr lang="ru-RU" sz="1600" dirty="0" smtClean="0">
                <a:latin typeface="Comic Sans MS" pitchFamily="66" charset="0"/>
              </a:rPr>
              <a:t>этнография</a:t>
            </a:r>
          </a:p>
          <a:p>
            <a:r>
              <a:rPr lang="ru-RU" sz="1600" dirty="0" smtClean="0">
                <a:latin typeface="Comic Sans MS" pitchFamily="66" charset="0"/>
              </a:rPr>
              <a:t>=3 зал: </a:t>
            </a:r>
            <a:r>
              <a:rPr lang="ru-RU" sz="1600" dirty="0" err="1" smtClean="0">
                <a:latin typeface="Comic Sans MS" pitchFamily="66" charset="0"/>
              </a:rPr>
              <a:t>Бұқар жырау</a:t>
            </a:r>
            <a:r>
              <a:rPr lang="ru-RU" sz="1600" dirty="0" smtClean="0">
                <a:latin typeface="Comic Sans MS" pitchFamily="66" charset="0"/>
              </a:rPr>
              <a:t> </a:t>
            </a:r>
            <a:r>
              <a:rPr lang="ru-RU" sz="1600" dirty="0" err="1" smtClean="0">
                <a:latin typeface="Comic Sans MS" pitchFamily="66" charset="0"/>
              </a:rPr>
              <a:t>ауданының картасы</a:t>
            </a:r>
            <a:r>
              <a:rPr lang="ru-RU" sz="1600" dirty="0" smtClean="0">
                <a:latin typeface="Comic Sans MS" pitchFamily="66" charset="0"/>
              </a:rPr>
              <a:t>, </a:t>
            </a:r>
            <a:r>
              <a:rPr lang="ru-RU" sz="1600" dirty="0" err="1" smtClean="0">
                <a:latin typeface="Comic Sans MS" pitchFamily="66" charset="0"/>
              </a:rPr>
              <a:t>қазіргі кездегі</a:t>
            </a:r>
            <a:r>
              <a:rPr lang="ru-RU" sz="1600" dirty="0" smtClean="0">
                <a:latin typeface="Comic Sans MS" pitchFamily="66" charset="0"/>
              </a:rPr>
              <a:t> </a:t>
            </a:r>
            <a:r>
              <a:rPr lang="ru-RU" sz="1600" dirty="0" err="1" smtClean="0">
                <a:latin typeface="Comic Sans MS" pitchFamily="66" charset="0"/>
              </a:rPr>
              <a:t>ауданның күнделікті тұрмысы</a:t>
            </a:r>
            <a:endParaRPr lang="ru-RU" sz="1600" dirty="0" smtClean="0">
              <a:latin typeface="Comic Sans MS" pitchFamily="66" charset="0"/>
            </a:endParaRPr>
          </a:p>
          <a:p>
            <a:r>
              <a:rPr lang="ru-RU" sz="1600" dirty="0" smtClean="0">
                <a:latin typeface="Comic Sans MS" pitchFamily="66" charset="0"/>
              </a:rPr>
              <a:t>• </a:t>
            </a:r>
            <a:r>
              <a:rPr lang="ru-RU" sz="1600" dirty="0" err="1" smtClean="0">
                <a:latin typeface="Comic Sans MS" pitchFamily="66" charset="0"/>
              </a:rPr>
              <a:t>Фитохимия</a:t>
            </a:r>
            <a:r>
              <a:rPr lang="ru-RU" sz="1600" dirty="0" smtClean="0">
                <a:latin typeface="Comic Sans MS" pitchFamily="66" charset="0"/>
              </a:rPr>
              <a:t> </a:t>
            </a:r>
            <a:r>
              <a:rPr lang="ru-RU" sz="1600" dirty="0" err="1" smtClean="0">
                <a:latin typeface="Comic Sans MS" pitchFamily="66" charset="0"/>
              </a:rPr>
              <a:t>институтының басты</a:t>
            </a:r>
            <a:r>
              <a:rPr lang="ru-RU" sz="1600" dirty="0" smtClean="0">
                <a:latin typeface="Comic Sans MS" pitchFamily="66" charset="0"/>
              </a:rPr>
              <a:t> </a:t>
            </a:r>
            <a:r>
              <a:rPr lang="ru-RU" sz="1600" dirty="0" err="1" smtClean="0">
                <a:latin typeface="Comic Sans MS" pitchFamily="66" charset="0"/>
              </a:rPr>
              <a:t>қызметі, </a:t>
            </a:r>
            <a:r>
              <a:rPr lang="ru-RU" sz="1600" dirty="0" smtClean="0">
                <a:latin typeface="Comic Sans MS" pitchFamily="66" charset="0"/>
              </a:rPr>
              <a:t>ҚАЗАҚМЫС </a:t>
            </a:r>
            <a:r>
              <a:rPr lang="ru-RU" sz="1600" dirty="0" err="1" smtClean="0">
                <a:latin typeface="Comic Sans MS" pitchFamily="66" charset="0"/>
              </a:rPr>
              <a:t>Корпорациясы</a:t>
            </a:r>
            <a:r>
              <a:rPr lang="ru-RU" sz="1600" dirty="0" smtClean="0">
                <a:latin typeface="Comic Sans MS" pitchFamily="66" charset="0"/>
              </a:rPr>
              <a:t>, </a:t>
            </a:r>
            <a:r>
              <a:rPr lang="ru-RU" sz="1600" dirty="0" err="1" smtClean="0">
                <a:latin typeface="Comic Sans MS" pitchFamily="66" charset="0"/>
              </a:rPr>
              <a:t>Қарағанды ғылыми-ауылшаруашылық зерттеу</a:t>
            </a:r>
            <a:r>
              <a:rPr lang="ru-RU" sz="1600" dirty="0" smtClean="0">
                <a:latin typeface="Comic Sans MS" pitchFamily="66" charset="0"/>
              </a:rPr>
              <a:t> институты, </a:t>
            </a:r>
            <a:r>
              <a:rPr lang="ru-RU" sz="1600" dirty="0" err="1" smtClean="0">
                <a:latin typeface="Comic Sans MS" pitchFamily="66" charset="0"/>
              </a:rPr>
              <a:t>«Халық Қаһарманы» иегері</a:t>
            </a:r>
            <a:r>
              <a:rPr lang="ru-RU" sz="1600" dirty="0" smtClean="0">
                <a:latin typeface="Comic Sans MS" pitchFamily="66" charset="0"/>
              </a:rPr>
              <a:t>, </a:t>
            </a:r>
            <a:r>
              <a:rPr lang="ru-RU" sz="1600" dirty="0" err="1" smtClean="0">
                <a:latin typeface="Comic Sans MS" pitchFamily="66" charset="0"/>
              </a:rPr>
              <a:t>ауыл</a:t>
            </a:r>
            <a:r>
              <a:rPr lang="ru-RU" sz="1600" dirty="0" smtClean="0">
                <a:latin typeface="Comic Sans MS" pitchFamily="66" charset="0"/>
              </a:rPr>
              <a:t> </a:t>
            </a:r>
            <a:r>
              <a:rPr lang="ru-RU" sz="1600" dirty="0" err="1" smtClean="0">
                <a:latin typeface="Comic Sans MS" pitchFamily="66" charset="0"/>
              </a:rPr>
              <a:t>шаруашылығының </a:t>
            </a:r>
            <a:r>
              <a:rPr lang="ru-RU" sz="1600" dirty="0" smtClean="0">
                <a:latin typeface="Comic Sans MS" pitchFamily="66" charset="0"/>
              </a:rPr>
              <a:t>агрономы А. </a:t>
            </a:r>
            <a:r>
              <a:rPr lang="ru-RU" sz="1600" dirty="0" err="1" smtClean="0">
                <a:latin typeface="Comic Sans MS" pitchFamily="66" charset="0"/>
              </a:rPr>
              <a:t>Христенконың құрметіне арналған көрме; сонымен</a:t>
            </a:r>
            <a:r>
              <a:rPr lang="ru-RU" sz="1600" dirty="0" smtClean="0">
                <a:latin typeface="Comic Sans MS" pitchFamily="66" charset="0"/>
              </a:rPr>
              <a:t> </a:t>
            </a:r>
            <a:r>
              <a:rPr lang="ru-RU" sz="1600" dirty="0" err="1" smtClean="0">
                <a:latin typeface="Comic Sans MS" pitchFamily="66" charset="0"/>
              </a:rPr>
              <a:t>қоса өсімдіктер және жануарлар</a:t>
            </a:r>
            <a:r>
              <a:rPr lang="ru-RU" sz="1600" dirty="0" smtClean="0">
                <a:latin typeface="Comic Sans MS" pitchFamily="66" charset="0"/>
              </a:rPr>
              <a:t> </a:t>
            </a:r>
            <a:r>
              <a:rPr lang="ru-RU" sz="1600" dirty="0" err="1" smtClean="0">
                <a:latin typeface="Comic Sans MS" pitchFamily="66" charset="0"/>
              </a:rPr>
              <a:t>әлемі </a:t>
            </a:r>
            <a:r>
              <a:rPr lang="ru-RU" sz="1600" dirty="0" smtClean="0">
                <a:latin typeface="Comic Sans MS" pitchFamily="66" charset="0"/>
              </a:rPr>
              <a:t>(</a:t>
            </a:r>
            <a:r>
              <a:rPr lang="ru-RU" sz="1600" dirty="0" err="1" smtClean="0">
                <a:latin typeface="Comic Sans MS" pitchFamily="66" charset="0"/>
              </a:rPr>
              <a:t>терілер</a:t>
            </a:r>
            <a:r>
              <a:rPr lang="ru-RU" sz="1600" dirty="0" smtClean="0">
                <a:latin typeface="Comic Sans MS" pitchFamily="66" charset="0"/>
              </a:rPr>
              <a:t>, </a:t>
            </a:r>
            <a:r>
              <a:rPr lang="ru-RU" sz="1600" dirty="0" err="1" smtClean="0">
                <a:latin typeface="Comic Sans MS" pitchFamily="66" charset="0"/>
              </a:rPr>
              <a:t>мүйіздер, тулыптар</a:t>
            </a:r>
            <a:r>
              <a:rPr lang="ru-RU" sz="1600" dirty="0" smtClean="0">
                <a:latin typeface="Comic Sans MS" pitchFamily="66" charset="0"/>
              </a:rPr>
              <a:t>).</a:t>
            </a:r>
            <a:endParaRPr lang="ru-RU" sz="1600" dirty="0">
              <a:latin typeface="Comic Sans MS" pitchFamily="66" charset="0"/>
            </a:endParaRPr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Ғылыми-зерттеу және жинақтау жұмыстары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err="1" smtClean="0"/>
              <a:t>Мұражайдың ғылыми зерттеу</a:t>
            </a:r>
            <a:r>
              <a:rPr lang="ru-RU" dirty="0" smtClean="0"/>
              <a:t> </a:t>
            </a:r>
            <a:r>
              <a:rPr lang="ru-RU" dirty="0" err="1" smtClean="0"/>
              <a:t>және жинақтау жұмыстары Бұхар жырау</a:t>
            </a:r>
            <a:r>
              <a:rPr lang="ru-RU" dirty="0" smtClean="0"/>
              <a:t> </a:t>
            </a:r>
            <a:r>
              <a:rPr lang="ru-RU" dirty="0" err="1" smtClean="0"/>
              <a:t>ауданының </a:t>
            </a:r>
            <a:r>
              <a:rPr lang="ru-RU" dirty="0" smtClean="0"/>
              <a:t>80 </a:t>
            </a:r>
            <a:r>
              <a:rPr lang="ru-RU" dirty="0" err="1" smtClean="0"/>
              <a:t>жылдығына байланысты</a:t>
            </a:r>
            <a:r>
              <a:rPr lang="ru-RU" dirty="0" smtClean="0"/>
              <a:t> </a:t>
            </a:r>
            <a:r>
              <a:rPr lang="ru-RU" dirty="0" err="1" smtClean="0"/>
              <a:t>мұражай қорына жиналған тарихи</a:t>
            </a:r>
            <a:r>
              <a:rPr lang="ru-RU" dirty="0" smtClean="0"/>
              <a:t> </a:t>
            </a:r>
            <a:r>
              <a:rPr lang="ru-RU" dirty="0" err="1" smtClean="0"/>
              <a:t>деректерді</a:t>
            </a:r>
            <a:r>
              <a:rPr lang="ru-RU" dirty="0" smtClean="0"/>
              <a:t> </a:t>
            </a:r>
            <a:r>
              <a:rPr lang="ru-RU" dirty="0" err="1" smtClean="0"/>
              <a:t>талдау</a:t>
            </a:r>
            <a:r>
              <a:rPr lang="ru-RU" dirty="0" smtClean="0"/>
              <a:t>, </a:t>
            </a:r>
            <a:r>
              <a:rPr lang="ru-RU" dirty="0" err="1" smtClean="0"/>
              <a:t>жүйелеу</a:t>
            </a:r>
            <a:r>
              <a:rPr lang="ru-RU" dirty="0" smtClean="0"/>
              <a:t>, </a:t>
            </a:r>
            <a:r>
              <a:rPr lang="ru-RU" dirty="0" err="1" smtClean="0"/>
              <a:t>зерделеу</a:t>
            </a:r>
            <a:r>
              <a:rPr lang="ru-RU" dirty="0" smtClean="0"/>
              <a:t> </a:t>
            </a:r>
            <a:r>
              <a:rPr lang="ru-RU" dirty="0" err="1" smtClean="0"/>
              <a:t>бағытында жүргізілуде</a:t>
            </a:r>
            <a:r>
              <a:rPr lang="ru-RU" dirty="0" smtClean="0"/>
              <a:t>. </a:t>
            </a:r>
            <a:r>
              <a:rPr lang="ru-RU" dirty="0" err="1" smtClean="0"/>
              <a:t>Ғылыми қор және есептеп-сақтау жұмыстары.</a:t>
            </a:r>
            <a:r>
              <a:rPr lang="ru-RU" dirty="0" smtClean="0"/>
              <a:t> </a:t>
            </a:r>
            <a:r>
              <a:rPr lang="ru-RU" dirty="0" err="1" smtClean="0"/>
              <a:t>Жалпы</a:t>
            </a:r>
            <a:r>
              <a:rPr lang="ru-RU" dirty="0" smtClean="0"/>
              <a:t> </a:t>
            </a:r>
            <a:r>
              <a:rPr lang="ru-RU" dirty="0" err="1" smtClean="0"/>
              <a:t>жәдігерлер </a:t>
            </a:r>
            <a:r>
              <a:rPr lang="ru-RU" dirty="0" smtClean="0"/>
              <a:t>саны — 3800, </a:t>
            </a:r>
            <a:r>
              <a:rPr lang="ru-RU" dirty="0" err="1" smtClean="0"/>
              <a:t>оның </a:t>
            </a:r>
            <a:r>
              <a:rPr lang="ru-RU" dirty="0" smtClean="0"/>
              <a:t>2744 — </a:t>
            </a:r>
            <a:r>
              <a:rPr lang="ru-RU" dirty="0" err="1" smtClean="0"/>
              <a:t>негізгі</a:t>
            </a:r>
            <a:r>
              <a:rPr lang="ru-RU" dirty="0" smtClean="0"/>
              <a:t> </a:t>
            </a:r>
            <a:r>
              <a:rPr lang="ru-RU" dirty="0" err="1" smtClean="0"/>
              <a:t>қор</a:t>
            </a:r>
            <a:r>
              <a:rPr lang="ru-RU" dirty="0" smtClean="0"/>
              <a:t>, 1056 — </a:t>
            </a:r>
            <a:r>
              <a:rPr lang="ru-RU" dirty="0" err="1" smtClean="0"/>
              <a:t>ғылыми-қосымша қор</a:t>
            </a:r>
            <a:endParaRPr lang="ru-RU" dirty="0" smtClean="0"/>
          </a:p>
          <a:p>
            <a:endParaRPr lang="ru-RU" dirty="0" smtClean="0"/>
          </a:p>
          <a:p>
            <a:r>
              <a:rPr lang="ru-RU" dirty="0" err="1" smtClean="0"/>
              <a:t>«Сары-Арқа» аудан</a:t>
            </a:r>
            <a:r>
              <a:rPr lang="ru-RU" dirty="0" smtClean="0"/>
              <a:t> </a:t>
            </a:r>
            <a:r>
              <a:rPr lang="ru-RU" dirty="0" err="1" smtClean="0"/>
              <a:t>газетінде</a:t>
            </a:r>
            <a:r>
              <a:rPr lang="ru-RU" dirty="0" smtClean="0"/>
              <a:t> </a:t>
            </a:r>
            <a:r>
              <a:rPr lang="ru-RU" dirty="0" err="1" smtClean="0"/>
              <a:t>жарияланған мақалалар: </a:t>
            </a:r>
            <a:r>
              <a:rPr lang="ru-RU" dirty="0" smtClean="0"/>
              <a:t>«Жан </a:t>
            </a:r>
            <a:r>
              <a:rPr lang="ru-RU" dirty="0" err="1" smtClean="0"/>
              <a:t>жарасы</a:t>
            </a:r>
            <a:r>
              <a:rPr lang="ru-RU" dirty="0" smtClean="0"/>
              <a:t> – </a:t>
            </a:r>
            <a:r>
              <a:rPr lang="ru-RU" dirty="0" err="1" smtClean="0"/>
              <a:t>Ауғанстан</a:t>
            </a:r>
            <a:r>
              <a:rPr lang="ru-RU" dirty="0" smtClean="0"/>
              <a:t>», «</a:t>
            </a:r>
            <a:r>
              <a:rPr lang="ru-RU" dirty="0" err="1" smtClean="0"/>
              <a:t>Ерлердің ісі</a:t>
            </a:r>
            <a:r>
              <a:rPr lang="ru-RU" dirty="0" smtClean="0"/>
              <a:t> </a:t>
            </a:r>
            <a:r>
              <a:rPr lang="ru-RU" dirty="0" err="1" smtClean="0"/>
              <a:t>мәңгілік</a:t>
            </a:r>
            <a:r>
              <a:rPr lang="ru-RU" dirty="0" smtClean="0"/>
              <a:t>», «</a:t>
            </a:r>
            <a:r>
              <a:rPr lang="ru-RU" dirty="0" err="1" smtClean="0"/>
              <a:t>Тартымды</a:t>
            </a:r>
            <a:r>
              <a:rPr lang="ru-RU" dirty="0" smtClean="0"/>
              <a:t> шара», «</a:t>
            </a:r>
            <a:r>
              <a:rPr lang="ru-RU" dirty="0" err="1" smtClean="0"/>
              <a:t>Алаш</a:t>
            </a:r>
            <a:r>
              <a:rPr lang="ru-RU" dirty="0" smtClean="0"/>
              <a:t> </a:t>
            </a:r>
            <a:r>
              <a:rPr lang="ru-RU" dirty="0" err="1" smtClean="0"/>
              <a:t>деп</a:t>
            </a:r>
            <a:r>
              <a:rPr lang="ru-RU" dirty="0" smtClean="0"/>
              <a:t> </a:t>
            </a:r>
            <a:r>
              <a:rPr lang="ru-RU" dirty="0" err="1" smtClean="0"/>
              <a:t>туған арысым</a:t>
            </a:r>
            <a:r>
              <a:rPr lang="ru-RU" dirty="0" smtClean="0"/>
              <a:t>», «</a:t>
            </a:r>
            <a:r>
              <a:rPr lang="ru-RU" dirty="0" err="1" smtClean="0"/>
              <a:t>Ботақара тарихы</a:t>
            </a:r>
            <a:r>
              <a:rPr lang="ru-RU" dirty="0" smtClean="0"/>
              <a:t> </a:t>
            </a:r>
            <a:r>
              <a:rPr lang="ru-RU" dirty="0" err="1" smtClean="0"/>
              <a:t>зерттелу</a:t>
            </a:r>
            <a:r>
              <a:rPr lang="ru-RU" dirty="0" smtClean="0"/>
              <a:t> </a:t>
            </a:r>
            <a:r>
              <a:rPr lang="ru-RU" dirty="0" err="1" smtClean="0"/>
              <a:t>үстінде</a:t>
            </a:r>
            <a:r>
              <a:rPr lang="ru-RU" dirty="0" smtClean="0"/>
              <a:t>», «</a:t>
            </a:r>
            <a:r>
              <a:rPr lang="ru-RU" dirty="0" err="1" smtClean="0"/>
              <a:t>Сайқымазақ ойыншықтар әлемі</a:t>
            </a:r>
            <a:r>
              <a:rPr lang="ru-RU" dirty="0" smtClean="0"/>
              <a:t>», «</a:t>
            </a:r>
            <a:r>
              <a:rPr lang="ru-RU" dirty="0" err="1" smtClean="0"/>
              <a:t>Ауыл</a:t>
            </a:r>
            <a:r>
              <a:rPr lang="ru-RU" dirty="0" smtClean="0"/>
              <a:t> </a:t>
            </a:r>
            <a:r>
              <a:rPr lang="ru-RU" dirty="0" err="1" smtClean="0"/>
              <a:t>өмірінің қызықты беттері</a:t>
            </a:r>
            <a:r>
              <a:rPr lang="ru-RU" dirty="0" smtClean="0"/>
              <a:t>»</a:t>
            </a:r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Раритеттер</a:t>
            </a:r>
            <a:r>
              <a:rPr lang="ru-RU" dirty="0" smtClean="0"/>
              <a:t> мен </a:t>
            </a:r>
            <a:r>
              <a:rPr lang="ru-RU" dirty="0" err="1" smtClean="0"/>
              <a:t>мұражай жинақтары</a:t>
            </a:r>
            <a:endParaRPr lang="ru-RU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1428736"/>
            <a:ext cx="3073128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3071802" y="1428736"/>
            <a:ext cx="5715040" cy="542926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solidFill>
                  <a:schemeClr val="bg2">
                    <a:lumMod val="10000"/>
                  </a:schemeClr>
                </a:solidFill>
              </a:rPr>
              <a:t>Қызыл қыштан жасалған керамикалық құмыра, қыш құмыра.</a:t>
            </a:r>
            <a:endParaRPr lang="ru-RU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ctr"/>
            <a:r>
              <a:rPr lang="ru-RU" dirty="0" err="1" smtClean="0">
                <a:solidFill>
                  <a:schemeClr val="bg2">
                    <a:lumMod val="10000"/>
                  </a:schemeClr>
                </a:solidFill>
              </a:rPr>
              <a:t>Үтіктер: булы</a:t>
            </a:r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2">
                    <a:lumMod val="10000"/>
                  </a:schemeClr>
                </a:solidFill>
              </a:rPr>
              <a:t>және шойын</a:t>
            </a:r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, ХІХ </a:t>
            </a:r>
            <a:r>
              <a:rPr lang="ru-RU" dirty="0" err="1" smtClean="0">
                <a:solidFill>
                  <a:schemeClr val="bg2">
                    <a:lumMod val="10000"/>
                  </a:schemeClr>
                </a:solidFill>
              </a:rPr>
              <a:t>ғ</a:t>
            </a:r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. 30 </a:t>
            </a:r>
            <a:r>
              <a:rPr lang="ru-RU" dirty="0" err="1" smtClean="0">
                <a:solidFill>
                  <a:schemeClr val="bg2">
                    <a:lumMod val="10000"/>
                  </a:schemeClr>
                </a:solidFill>
              </a:rPr>
              <a:t>жылғы </a:t>
            </a:r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патефон </a:t>
            </a:r>
            <a:r>
              <a:rPr lang="ru-RU" dirty="0" err="1" smtClean="0">
                <a:solidFill>
                  <a:schemeClr val="bg2">
                    <a:lumMod val="10000"/>
                  </a:schemeClr>
                </a:solidFill>
              </a:rPr>
              <a:t>және теледидары</a:t>
            </a:r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 «Рекорд»</a:t>
            </a:r>
          </a:p>
          <a:p>
            <a:pPr algn="ctr"/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Метеорит </a:t>
            </a:r>
            <a:r>
              <a:rPr lang="ru-RU" dirty="0" err="1" smtClean="0">
                <a:solidFill>
                  <a:schemeClr val="bg2">
                    <a:lumMod val="10000"/>
                  </a:schemeClr>
                </a:solidFill>
              </a:rPr>
              <a:t>бөлшегі </a:t>
            </a:r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1935 ж., </a:t>
            </a:r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I –</a:t>
            </a:r>
            <a:r>
              <a:rPr lang="ru-RU" dirty="0" err="1" smtClean="0">
                <a:solidFill>
                  <a:schemeClr val="bg2">
                    <a:lumMod val="10000"/>
                  </a:schemeClr>
                </a:solidFill>
              </a:rPr>
              <a:t>ші</a:t>
            </a:r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 фарфор </a:t>
            </a:r>
            <a:r>
              <a:rPr lang="ru-RU" dirty="0" err="1" smtClean="0">
                <a:solidFill>
                  <a:schemeClr val="bg2">
                    <a:lumMod val="10000"/>
                  </a:schemeClr>
                </a:solidFill>
              </a:rPr>
              <a:t>шебері</a:t>
            </a:r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bg2">
                    <a:lumMod val="10000"/>
                  </a:schemeClr>
                </a:solidFill>
              </a:rPr>
              <a:t>Кузнецовтың таңбасымен құйылған </a:t>
            </a:r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тарелке.</a:t>
            </a:r>
          </a:p>
          <a:p>
            <a:pPr algn="ctr"/>
            <a:r>
              <a:rPr lang="ru-RU" dirty="0" err="1" smtClean="0">
                <a:solidFill>
                  <a:schemeClr val="bg2">
                    <a:lumMod val="10000"/>
                  </a:schemeClr>
                </a:solidFill>
              </a:rPr>
              <a:t>Ағаш </a:t>
            </a:r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май </a:t>
            </a:r>
            <a:r>
              <a:rPr lang="ru-RU" dirty="0" err="1" smtClean="0">
                <a:solidFill>
                  <a:schemeClr val="bg2">
                    <a:lumMod val="10000"/>
                  </a:schemeClr>
                </a:solidFill>
              </a:rPr>
              <a:t>шайқағыш</a:t>
            </a:r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, 1940 ж., </a:t>
            </a:r>
            <a:r>
              <a:rPr lang="ru-RU" dirty="0" err="1" smtClean="0">
                <a:solidFill>
                  <a:schemeClr val="bg2">
                    <a:lumMod val="10000"/>
                  </a:schemeClr>
                </a:solidFill>
              </a:rPr>
              <a:t>ағаш леген</a:t>
            </a:r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, 1940 ж., </a:t>
            </a:r>
            <a:r>
              <a:rPr lang="ru-RU" dirty="0" err="1" smtClean="0">
                <a:solidFill>
                  <a:schemeClr val="bg2">
                    <a:lumMod val="10000"/>
                  </a:schemeClr>
                </a:solidFill>
              </a:rPr>
              <a:t>бүтін ағаштан жасалған ыдыс</a:t>
            </a:r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– </a:t>
            </a:r>
            <a:r>
              <a:rPr lang="ru-RU" dirty="0" err="1" smtClean="0">
                <a:solidFill>
                  <a:schemeClr val="bg2">
                    <a:lumMod val="10000"/>
                  </a:schemeClr>
                </a:solidFill>
              </a:rPr>
              <a:t>табақ, </a:t>
            </a:r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19–20 </a:t>
            </a:r>
            <a:r>
              <a:rPr lang="ru-RU" dirty="0" err="1" smtClean="0">
                <a:solidFill>
                  <a:schemeClr val="bg2">
                    <a:lumMod val="10000"/>
                  </a:schemeClr>
                </a:solidFill>
              </a:rPr>
              <a:t>ғғ</a:t>
            </a:r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. </a:t>
            </a:r>
            <a:r>
              <a:rPr lang="ru-RU" dirty="0" err="1" smtClean="0">
                <a:solidFill>
                  <a:schemeClr val="bg2">
                    <a:lumMod val="10000"/>
                  </a:schemeClr>
                </a:solidFill>
              </a:rPr>
              <a:t>көйлек </a:t>
            </a:r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— </a:t>
            </a:r>
            <a:r>
              <a:rPr lang="ru-RU" dirty="0" err="1" smtClean="0">
                <a:solidFill>
                  <a:schemeClr val="bg2">
                    <a:lumMod val="10000"/>
                  </a:schemeClr>
                </a:solidFill>
              </a:rPr>
              <a:t>қол тоқыма, </a:t>
            </a:r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1940 ж., </a:t>
            </a:r>
            <a:r>
              <a:rPr lang="ru-RU" dirty="0" err="1" smtClean="0">
                <a:solidFill>
                  <a:schemeClr val="bg2">
                    <a:lumMod val="10000"/>
                  </a:schemeClr>
                </a:solidFill>
              </a:rPr>
              <a:t>ұршық </a:t>
            </a:r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1940 ж., </a:t>
            </a:r>
            <a:r>
              <a:rPr lang="ru-RU" dirty="0" err="1" smtClean="0">
                <a:solidFill>
                  <a:schemeClr val="bg2">
                    <a:lumMod val="10000"/>
                  </a:schemeClr>
                </a:solidFill>
              </a:rPr>
              <a:t>күміс түйме, тұтқасы </a:t>
            </a:r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бар </a:t>
            </a:r>
            <a:r>
              <a:rPr lang="ru-RU" dirty="0" err="1" smtClean="0">
                <a:solidFill>
                  <a:schemeClr val="bg2">
                    <a:lumMod val="10000"/>
                  </a:schemeClr>
                </a:solidFill>
              </a:rPr>
              <a:t>күміс айна</a:t>
            </a:r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, 1901 ж.</a:t>
            </a:r>
          </a:p>
          <a:p>
            <a:pPr algn="ctr"/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Фотоаппарат 1935 ж., С. И. </a:t>
            </a:r>
            <a:r>
              <a:rPr lang="ru-RU" dirty="0" err="1" smtClean="0">
                <a:solidFill>
                  <a:schemeClr val="bg2">
                    <a:lumMod val="10000"/>
                  </a:schemeClr>
                </a:solidFill>
              </a:rPr>
              <a:t>Мосинның мылтығы, </a:t>
            </a:r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19 </a:t>
            </a:r>
            <a:r>
              <a:rPr lang="ru-RU" dirty="0" err="1" smtClean="0">
                <a:solidFill>
                  <a:schemeClr val="bg2">
                    <a:lumMod val="10000"/>
                  </a:schemeClr>
                </a:solidFill>
              </a:rPr>
              <a:t>ғасыр аяғы</a:t>
            </a:r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.</a:t>
            </a:r>
          </a:p>
          <a:p>
            <a:pPr algn="ctr"/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Метрика </a:t>
            </a:r>
            <a:r>
              <a:rPr lang="ru-RU" dirty="0" err="1" smtClean="0">
                <a:solidFill>
                  <a:schemeClr val="bg2">
                    <a:lumMod val="10000"/>
                  </a:schemeClr>
                </a:solidFill>
              </a:rPr>
              <a:t>кітабы</a:t>
            </a:r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, 1910 ж.</a:t>
            </a:r>
          </a:p>
          <a:p>
            <a:pPr algn="ctr"/>
            <a:r>
              <a:rPr lang="ru-RU" dirty="0" err="1" smtClean="0">
                <a:solidFill>
                  <a:schemeClr val="bg2">
                    <a:lumMod val="10000"/>
                  </a:schemeClr>
                </a:solidFill>
              </a:rPr>
              <a:t>Кітаптар</a:t>
            </a:r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: Л. Толстой «Отец Сергий», 1912 ж., «Война и мир» 1952 ж., М. </a:t>
            </a:r>
            <a:r>
              <a:rPr lang="ru-RU" dirty="0" err="1" smtClean="0">
                <a:solidFill>
                  <a:schemeClr val="bg2">
                    <a:lumMod val="10000"/>
                  </a:schemeClr>
                </a:solidFill>
              </a:rPr>
              <a:t>Горькийдің кітабы</a:t>
            </a:r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, 1946ж.</a:t>
            </a:r>
          </a:p>
          <a:p>
            <a:pPr algn="ctr"/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Икона 1908 ж., </a:t>
            </a:r>
            <a:r>
              <a:rPr lang="ru-RU" dirty="0" err="1" smtClean="0">
                <a:solidFill>
                  <a:schemeClr val="bg2">
                    <a:lumMod val="10000"/>
                  </a:schemeClr>
                </a:solidFill>
              </a:rPr>
              <a:t>ташбих</a:t>
            </a:r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, 1926ж., </a:t>
            </a:r>
            <a:r>
              <a:rPr lang="ru-RU" dirty="0" err="1" smtClean="0">
                <a:solidFill>
                  <a:schemeClr val="bg2">
                    <a:lumMod val="10000"/>
                  </a:schemeClr>
                </a:solidFill>
              </a:rPr>
              <a:t>Құран, </a:t>
            </a:r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1854ж. </a:t>
            </a:r>
            <a:r>
              <a:rPr lang="ru-RU" dirty="0" err="1" smtClean="0">
                <a:solidFill>
                  <a:schemeClr val="bg2">
                    <a:lumMod val="10000"/>
                  </a:schemeClr>
                </a:solidFill>
              </a:rPr>
              <a:t>шығарылған</a:t>
            </a:r>
            <a:endParaRPr lang="ru-RU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23</TotalTime>
  <Words>428</Words>
  <Application>Microsoft Office PowerPoint</Application>
  <PresentationFormat>Экран (4:3)</PresentationFormat>
  <Paragraphs>27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Трек</vt:lpstr>
      <vt:lpstr>Бұқар-жырау аудандық әдеби-өлкетану мұражайы</vt:lpstr>
      <vt:lpstr>                 Бұқар-жырау</vt:lpstr>
      <vt:lpstr>             Экспозициялар</vt:lpstr>
      <vt:lpstr>Ғылыми-зерттеу және жинақтау жұмыстары</vt:lpstr>
      <vt:lpstr>Раритеттер мен мұражай жинақтары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Бұқар-жырау аудандық әдеби-өлкетану мұражайы</dc:title>
  <dc:creator>admin</dc:creator>
  <cp:lastModifiedBy>1</cp:lastModifiedBy>
  <cp:revision>5</cp:revision>
  <dcterms:created xsi:type="dcterms:W3CDTF">2013-01-17T16:46:56Z</dcterms:created>
  <dcterms:modified xsi:type="dcterms:W3CDTF">2013-01-18T07:10:08Z</dcterms:modified>
</cp:coreProperties>
</file>