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100" d="100"/>
          <a:sy n="100" d="100"/>
        </p:scale>
        <p:origin x="-288" y="21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5B106E36-FD25-4E2D-B0AA-010F637433A0}" type="datetimeFigureOut">
              <a:rPr lang="ru-RU" smtClean="0"/>
              <a:pPr/>
              <a:t>20.01.2013</a:t>
            </a:fld>
            <a:endParaRPr lang="ru-RU"/>
          </a:p>
        </p:txBody>
      </p:sp>
      <p:sp>
        <p:nvSpPr>
          <p:cNvPr id="16" name="Номер слайда 15"/>
          <p:cNvSpPr>
            <a:spLocks noGrp="1"/>
          </p:cNvSpPr>
          <p:nvPr>
            <p:ph type="sldNum" sz="quarter" idx="11"/>
          </p:nvPr>
        </p:nvSpPr>
        <p:spPr/>
        <p:txBody>
          <a:bodyPr/>
          <a:lstStyle/>
          <a:p>
            <a:fld id="{725C68B6-61C2-468F-89AB-4B9F7531AA68}" type="slidenum">
              <a:rPr lang="ru-RU" smtClean="0"/>
              <a:pPr/>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20.01.2013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20.01.2013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5B106E36-FD25-4E2D-B0AA-010F637433A0}" type="datetimeFigureOut">
              <a:rPr lang="ru-RU" smtClean="0"/>
              <a:pPr/>
              <a:t>20.01.2013</a:t>
            </a:fld>
            <a:endParaRPr lang="ru-RU"/>
          </a:p>
        </p:txBody>
      </p:sp>
      <p:sp>
        <p:nvSpPr>
          <p:cNvPr id="15" name="Номер слайда 14"/>
          <p:cNvSpPr>
            <a:spLocks noGrp="1"/>
          </p:cNvSpPr>
          <p:nvPr>
            <p:ph type="sldNum" sz="quarter" idx="15"/>
          </p:nvPr>
        </p:nvSpPr>
        <p:spPr/>
        <p:txBody>
          <a:bodyPr/>
          <a:lstStyle>
            <a:lvl1pPr algn="ctr">
              <a:defRPr/>
            </a:lvl1pPr>
          </a:lstStyle>
          <a:p>
            <a:fld id="{725C68B6-61C2-468F-89AB-4B9F7531AA68}" type="slidenum">
              <a:rPr lang="ru-RU" smtClean="0"/>
              <a:pPr/>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5B106E36-FD25-4E2D-B0AA-010F637433A0}" type="datetimeFigureOut">
              <a:rPr lang="ru-RU" smtClean="0"/>
              <a:pPr/>
              <a:t>20.01.2013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5B106E36-FD25-4E2D-B0AA-010F637433A0}" type="datetimeFigureOut">
              <a:rPr lang="ru-RU" smtClean="0"/>
              <a:pPr/>
              <a:t>20.01.2013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20.01.2013</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20.01.2013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20.01.2013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5B106E36-FD25-4E2D-B0AA-010F637433A0}" type="datetimeFigureOut">
              <a:rPr lang="ru-RU" smtClean="0"/>
              <a:pPr/>
              <a:t>20.01.2013</a:t>
            </a:fld>
            <a:endParaRPr lang="ru-RU"/>
          </a:p>
        </p:txBody>
      </p:sp>
      <p:sp>
        <p:nvSpPr>
          <p:cNvPr id="9" name="Номер слайда 8"/>
          <p:cNvSpPr>
            <a:spLocks noGrp="1"/>
          </p:cNvSpPr>
          <p:nvPr>
            <p:ph type="sldNum" sz="quarter" idx="15"/>
          </p:nvPr>
        </p:nvSpPr>
        <p:spPr/>
        <p:txBody>
          <a:bodyPr/>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5B106E36-FD25-4E2D-B0AA-010F637433A0}" type="datetimeFigureOut">
              <a:rPr lang="ru-RU" smtClean="0"/>
              <a:pPr/>
              <a:t>20.01.2013</a:t>
            </a:fld>
            <a:endParaRPr lang="ru-RU"/>
          </a:p>
        </p:txBody>
      </p:sp>
      <p:sp>
        <p:nvSpPr>
          <p:cNvPr id="9" name="Номер слайда 8"/>
          <p:cNvSpPr>
            <a:spLocks noGrp="1"/>
          </p:cNvSpPr>
          <p:nvPr>
            <p:ph type="sldNum" sz="quarter" idx="11"/>
          </p:nvPr>
        </p:nvSpPr>
        <p:spPr/>
        <p:txBody>
          <a:bodyPr/>
          <a:lstStyle/>
          <a:p>
            <a:fld id="{725C68B6-61C2-468F-89AB-4B9F7531AA68}" type="slidenum">
              <a:rPr lang="ru-RU" smtClean="0"/>
              <a:pPr/>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5B106E36-FD25-4E2D-B0AA-010F637433A0}" type="datetimeFigureOut">
              <a:rPr lang="ru-RU" smtClean="0"/>
              <a:pPr/>
              <a:t>20.01.2013</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725C68B6-61C2-468F-89AB-4B9F7531AA68}" type="slidenum">
              <a:rPr lang="ru-RU" smtClean="0"/>
              <a:pPr/>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1785926"/>
            <a:ext cx="8229600" cy="4714908"/>
          </a:xfrm>
        </p:spPr>
        <p:txBody>
          <a:bodyPr>
            <a:normAutofit/>
          </a:bodyPr>
          <a:lstStyle/>
          <a:p>
            <a:pPr indent="442913" algn="just">
              <a:spcBef>
                <a:spcPts val="0"/>
              </a:spcBef>
              <a:buNone/>
            </a:pPr>
            <a:r>
              <a:rPr lang="ru-RU" dirty="0" smtClean="0">
                <a:solidFill>
                  <a:srgbClr val="C00000"/>
                </a:solidFill>
                <a:latin typeface="Times New Roman" pitchFamily="18" charset="0"/>
                <a:cs typeface="Times New Roman" pitchFamily="18" charset="0"/>
              </a:rPr>
              <a:t>План лекционного занятия:</a:t>
            </a:r>
          </a:p>
          <a:p>
            <a:pPr indent="442913" algn="just">
              <a:spcBef>
                <a:spcPts val="0"/>
              </a:spcBef>
              <a:buNone/>
            </a:pPr>
            <a:r>
              <a:rPr lang="ru-RU" dirty="0" smtClean="0">
                <a:solidFill>
                  <a:srgbClr val="C00000"/>
                </a:solidFill>
                <a:latin typeface="Times New Roman" pitchFamily="18" charset="0"/>
                <a:cs typeface="Times New Roman" pitchFamily="18" charset="0"/>
              </a:rPr>
              <a:t>1. Предмет административного права </a:t>
            </a:r>
          </a:p>
          <a:p>
            <a:pPr indent="442913" algn="just">
              <a:spcBef>
                <a:spcPts val="0"/>
              </a:spcBef>
              <a:buNone/>
            </a:pPr>
            <a:r>
              <a:rPr lang="ru-RU" dirty="0" smtClean="0">
                <a:solidFill>
                  <a:srgbClr val="C00000"/>
                </a:solidFill>
                <a:latin typeface="Times New Roman" pitchFamily="18" charset="0"/>
                <a:cs typeface="Times New Roman" pitchFamily="18" charset="0"/>
              </a:rPr>
              <a:t>2. Государственное управление </a:t>
            </a:r>
          </a:p>
          <a:p>
            <a:pPr indent="442913" algn="just">
              <a:spcBef>
                <a:spcPts val="0"/>
              </a:spcBef>
              <a:buNone/>
            </a:pPr>
            <a:r>
              <a:rPr lang="ru-RU" dirty="0" smtClean="0">
                <a:solidFill>
                  <a:srgbClr val="C00000"/>
                </a:solidFill>
                <a:latin typeface="Times New Roman" pitchFamily="18" charset="0"/>
                <a:cs typeface="Times New Roman" pitchFamily="18" charset="0"/>
              </a:rPr>
              <a:t>3. Административная ответственность </a:t>
            </a:r>
          </a:p>
          <a:p>
            <a:pPr indent="442913" algn="just">
              <a:spcBef>
                <a:spcPts val="0"/>
              </a:spcBef>
              <a:buNone/>
            </a:pPr>
            <a:r>
              <a:rPr lang="ru-RU" dirty="0" smtClean="0">
                <a:solidFill>
                  <a:srgbClr val="C00000"/>
                </a:solidFill>
                <a:latin typeface="Times New Roman" pitchFamily="18" charset="0"/>
                <a:cs typeface="Times New Roman" pitchFamily="18" charset="0"/>
              </a:rPr>
              <a:t>4. Виды административных взысканий</a:t>
            </a:r>
          </a:p>
        </p:txBody>
      </p:sp>
      <p:sp>
        <p:nvSpPr>
          <p:cNvPr id="2" name="Заголовок 1"/>
          <p:cNvSpPr>
            <a:spLocks noGrp="1"/>
          </p:cNvSpPr>
          <p:nvPr>
            <p:ph type="title"/>
          </p:nvPr>
        </p:nvSpPr>
        <p:spPr>
          <a:xfrm>
            <a:off x="714348" y="285728"/>
            <a:ext cx="8001056" cy="1285884"/>
          </a:xfrm>
        </p:spPr>
        <p:txBody>
          <a:bodyPr>
            <a:normAutofit fontScale="90000"/>
          </a:bodyPr>
          <a:lstStyle/>
          <a:p>
            <a:r>
              <a:rPr lang="kk-KZ" dirty="0" smtClean="0">
                <a:solidFill>
                  <a:srgbClr val="00B050"/>
                </a:solidFill>
                <a:latin typeface="Times New Roman" pitchFamily="18" charset="0"/>
                <a:cs typeface="Times New Roman" pitchFamily="18" charset="0"/>
              </a:rPr>
              <a:t>Лекция </a:t>
            </a:r>
            <a:r>
              <a:rPr lang="kk-KZ" dirty="0" smtClean="0">
                <a:solidFill>
                  <a:srgbClr val="00B050"/>
                </a:solidFill>
                <a:latin typeface="Times New Roman" pitchFamily="18" charset="0"/>
                <a:cs typeface="Times New Roman" pitchFamily="18" charset="0"/>
              </a:rPr>
              <a:t> на тему:</a:t>
            </a:r>
            <a:br>
              <a:rPr lang="kk-KZ" dirty="0" smtClean="0">
                <a:solidFill>
                  <a:srgbClr val="00B050"/>
                </a:solidFill>
                <a:latin typeface="Times New Roman" pitchFamily="18" charset="0"/>
                <a:cs typeface="Times New Roman" pitchFamily="18" charset="0"/>
              </a:rPr>
            </a:br>
            <a:r>
              <a:rPr lang="kk-KZ" dirty="0" smtClean="0">
                <a:solidFill>
                  <a:srgbClr val="00B050"/>
                </a:solidFill>
                <a:latin typeface="Times New Roman" pitchFamily="18" charset="0"/>
                <a:cs typeface="Times New Roman" pitchFamily="18" charset="0"/>
              </a:rPr>
              <a:t>Основы </a:t>
            </a:r>
            <a:r>
              <a:rPr lang="kk-KZ" dirty="0" smtClean="0">
                <a:solidFill>
                  <a:srgbClr val="00B050"/>
                </a:solidFill>
                <a:latin typeface="Times New Roman" pitchFamily="18" charset="0"/>
                <a:cs typeface="Times New Roman" pitchFamily="18" charset="0"/>
              </a:rPr>
              <a:t>административного права РК</a:t>
            </a:r>
            <a:endParaRPr lang="ru-RU" dirty="0">
              <a:solidFill>
                <a:srgbClr val="00B050"/>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357166"/>
            <a:ext cx="8229600" cy="6215106"/>
          </a:xfrm>
        </p:spPr>
        <p:txBody>
          <a:bodyPr>
            <a:noAutofit/>
          </a:bodyPr>
          <a:lstStyle/>
          <a:p>
            <a:pPr marL="0" indent="447675" algn="just">
              <a:spcBef>
                <a:spcPts val="0"/>
              </a:spcBef>
              <a:buNone/>
            </a:pPr>
            <a:r>
              <a:rPr lang="ru-RU" sz="2400" b="1" dirty="0" smtClean="0">
                <a:solidFill>
                  <a:srgbClr val="FF0000"/>
                </a:solidFill>
                <a:latin typeface="Times New Roman" pitchFamily="18" charset="0"/>
                <a:cs typeface="Times New Roman" pitchFamily="18" charset="0"/>
              </a:rPr>
              <a:t>Субъектом административного правонарушения </a:t>
            </a:r>
            <a:r>
              <a:rPr lang="ru-RU" sz="2400" dirty="0" smtClean="0">
                <a:solidFill>
                  <a:srgbClr val="FF0000"/>
                </a:solidFill>
                <a:latin typeface="Times New Roman" pitchFamily="18" charset="0"/>
                <a:cs typeface="Times New Roman" pitchFamily="18" charset="0"/>
              </a:rPr>
              <a:t>является лицо, совершившее административное правонарушение. В качестве одним из основных признаков административного правонарушения выступают понятия “действие” и “бездействие”, которые образуют такое правовое понятие как </a:t>
            </a:r>
            <a:r>
              <a:rPr lang="ru-RU" sz="2400" b="1" dirty="0" smtClean="0">
                <a:solidFill>
                  <a:srgbClr val="FF0000"/>
                </a:solidFill>
                <a:latin typeface="Times New Roman" pitchFamily="18" charset="0"/>
                <a:cs typeface="Times New Roman" pitchFamily="18" charset="0"/>
              </a:rPr>
              <a:t>“деяние”</a:t>
            </a:r>
            <a:r>
              <a:rPr lang="ru-RU" sz="2400" dirty="0" smtClean="0">
                <a:solidFill>
                  <a:srgbClr val="FF0000"/>
                </a:solidFill>
                <a:latin typeface="Times New Roman" pitchFamily="18" charset="0"/>
                <a:cs typeface="Times New Roman" pitchFamily="18" charset="0"/>
              </a:rPr>
              <a:t>. Деяние бывает правомерным и неправомерным. </a:t>
            </a:r>
          </a:p>
          <a:p>
            <a:pPr marL="0" indent="447675" algn="just">
              <a:spcBef>
                <a:spcPts val="0"/>
              </a:spcBef>
              <a:buNone/>
            </a:pPr>
            <a:r>
              <a:rPr lang="ru-RU" sz="2400" b="1" dirty="0" smtClean="0">
                <a:solidFill>
                  <a:srgbClr val="FF0000"/>
                </a:solidFill>
                <a:latin typeface="Times New Roman" pitchFamily="18" charset="0"/>
                <a:cs typeface="Times New Roman" pitchFamily="18" charset="0"/>
              </a:rPr>
              <a:t>Действие</a:t>
            </a:r>
            <a:r>
              <a:rPr lang="ru-RU" sz="2400" dirty="0" smtClean="0">
                <a:solidFill>
                  <a:srgbClr val="FF0000"/>
                </a:solidFill>
                <a:latin typeface="Times New Roman" pitchFamily="18" charset="0"/>
                <a:cs typeface="Times New Roman" pitchFamily="18" charset="0"/>
              </a:rPr>
              <a:t> (в отношении административного правонарушения) - активная форма поведения правонарушителя, непосредственно связанная с невыполнением обязанностей и законных требований, нарушением запрета (например, нарушение водителями транспортных средств, правил дорожного движения). Бездействие (в отношении административного правонарушения) - пассивная форма поведения правонарушителя, непосредственно связанная с невыполнением обязанностей и законных требований.</a:t>
            </a:r>
            <a:endParaRPr lang="ru-RU" sz="2400" dirty="0">
              <a:solidFill>
                <a:srgbClr val="FF0000"/>
              </a:solidFill>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357166"/>
            <a:ext cx="8229600" cy="6286544"/>
          </a:xfrm>
        </p:spPr>
        <p:txBody>
          <a:bodyPr>
            <a:normAutofit fontScale="92500"/>
          </a:bodyPr>
          <a:lstStyle/>
          <a:p>
            <a:pPr marL="0" indent="360000" algn="just">
              <a:spcBef>
                <a:spcPts val="0"/>
              </a:spcBef>
              <a:buNone/>
            </a:pPr>
            <a:r>
              <a:rPr lang="ru-RU" b="1" dirty="0" smtClean="0">
                <a:solidFill>
                  <a:srgbClr val="FF0000"/>
                </a:solidFill>
                <a:latin typeface="Times New Roman" pitchFamily="18" charset="0"/>
                <a:cs typeface="Times New Roman" pitchFamily="18" charset="0"/>
              </a:rPr>
              <a:t>Объективная сторона</a:t>
            </a:r>
            <a:r>
              <a:rPr lang="ru-RU" dirty="0" smtClean="0">
                <a:solidFill>
                  <a:srgbClr val="FF0000"/>
                </a:solidFill>
                <a:latin typeface="Times New Roman" pitchFamily="18" charset="0"/>
                <a:cs typeface="Times New Roman" pitchFamily="18" charset="0"/>
              </a:rPr>
              <a:t> характеризует внешнюю сторону административного правонарушения, само деяние (действие или бездействие). Часто определенное значение в составе правонарушения имеют признаки способа, характера (неоднократность, повторность) правонарушения, места (общественное место, воздушное судно, пограничная зона) и времени (ночное) его совершения, наступивших его вредных последствий (размер вреда иногда обусловливает применение либо административной, либо уголовной ответственности), используемых средств совершения правонарушения (транспортные средства, спиртные напитки, наркотические вещества, огнестрельное оружие). </a:t>
            </a:r>
          </a:p>
          <a:p>
            <a:pPr marL="0" indent="360000" algn="just">
              <a:spcBef>
                <a:spcPts val="0"/>
              </a:spcBef>
              <a:buNone/>
            </a:pPr>
            <a:r>
              <a:rPr lang="ru-RU" dirty="0" smtClean="0">
                <a:solidFill>
                  <a:srgbClr val="FF0000"/>
                </a:solidFill>
                <a:latin typeface="Times New Roman" pitchFamily="18" charset="0"/>
                <a:cs typeface="Times New Roman" pitchFamily="18" charset="0"/>
              </a:rPr>
              <a:t> </a:t>
            </a:r>
            <a:r>
              <a:rPr lang="ru-RU" b="1" dirty="0" smtClean="0">
                <a:solidFill>
                  <a:srgbClr val="FF0000"/>
                </a:solidFill>
                <a:latin typeface="Times New Roman" pitchFamily="18" charset="0"/>
                <a:cs typeface="Times New Roman" pitchFamily="18" charset="0"/>
              </a:rPr>
              <a:t>Субъективная сторона</a:t>
            </a:r>
            <a:r>
              <a:rPr lang="ru-RU" dirty="0" smtClean="0">
                <a:solidFill>
                  <a:srgbClr val="FF0000"/>
                </a:solidFill>
                <a:latin typeface="Times New Roman" pitchFamily="18" charset="0"/>
                <a:cs typeface="Times New Roman" pitchFamily="18" charset="0"/>
              </a:rPr>
              <a:t> - это психологическое отношение субъекта к совершенному им противоправному действию или бездействию и возможным их последствиям. Вина может быть выражена в форме умысла или неосторожности.</a:t>
            </a:r>
            <a:endParaRPr lang="ru-RU" dirty="0">
              <a:solidFill>
                <a:srgbClr val="FF0000"/>
              </a:solidFill>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142984"/>
            <a:ext cx="8229600" cy="5572164"/>
          </a:xfrm>
        </p:spPr>
        <p:txBody>
          <a:bodyPr>
            <a:normAutofit fontScale="85000" lnSpcReduction="20000"/>
          </a:bodyPr>
          <a:lstStyle/>
          <a:p>
            <a:pPr marL="0" indent="360000" algn="just">
              <a:spcBef>
                <a:spcPts val="0"/>
              </a:spcBef>
              <a:buNone/>
            </a:pPr>
            <a:r>
              <a:rPr lang="ru-RU" b="1" dirty="0" smtClean="0">
                <a:solidFill>
                  <a:srgbClr val="FF0000"/>
                </a:solidFill>
                <a:latin typeface="Times New Roman" pitchFamily="18" charset="0"/>
                <a:cs typeface="Times New Roman" pitchFamily="18" charset="0"/>
              </a:rPr>
              <a:t>Административная ответственность </a:t>
            </a:r>
            <a:r>
              <a:rPr lang="ru-RU" dirty="0" smtClean="0">
                <a:solidFill>
                  <a:srgbClr val="FF0000"/>
                </a:solidFill>
                <a:latin typeface="Times New Roman" pitchFamily="18" charset="0"/>
                <a:cs typeface="Times New Roman" pitchFamily="18" charset="0"/>
              </a:rPr>
              <a:t>- вид юридической (ответственности, которая выражается в применении административных взысканий к правонарушителю (физическому или юридическому лицу) за административное правонарушение уполномоченным органом (должностным лицом) в порядке, установленном административным законодательством. </a:t>
            </a:r>
          </a:p>
          <a:p>
            <a:pPr marL="0" indent="360000" algn="just">
              <a:spcBef>
                <a:spcPts val="0"/>
              </a:spcBef>
              <a:buNone/>
            </a:pPr>
            <a:endParaRPr lang="ru-RU" dirty="0" smtClean="0">
              <a:solidFill>
                <a:srgbClr val="FF0000"/>
              </a:solidFill>
              <a:latin typeface="Times New Roman" pitchFamily="18" charset="0"/>
              <a:cs typeface="Times New Roman" pitchFamily="18" charset="0"/>
            </a:endParaRPr>
          </a:p>
          <a:p>
            <a:pPr marL="0" indent="360000" algn="just">
              <a:spcBef>
                <a:spcPts val="0"/>
              </a:spcBef>
              <a:buNone/>
            </a:pPr>
            <a:r>
              <a:rPr lang="ru-RU" dirty="0" smtClean="0">
                <a:solidFill>
                  <a:srgbClr val="FF0000"/>
                </a:solidFill>
                <a:latin typeface="Times New Roman" pitchFamily="18" charset="0"/>
                <a:cs typeface="Times New Roman" pitchFamily="18" charset="0"/>
              </a:rPr>
              <a:t>Административная ответственность обладает </a:t>
            </a:r>
            <a:r>
              <a:rPr lang="ru-RU" b="1" dirty="0" smtClean="0">
                <a:solidFill>
                  <a:srgbClr val="FF0000"/>
                </a:solidFill>
                <a:latin typeface="Times New Roman" pitchFamily="18" charset="0"/>
                <a:cs typeface="Times New Roman" pitchFamily="18" charset="0"/>
              </a:rPr>
              <a:t>следующими признаками: </a:t>
            </a:r>
          </a:p>
          <a:p>
            <a:pPr marL="0" indent="360000" algn="just">
              <a:spcBef>
                <a:spcPts val="0"/>
              </a:spcBef>
              <a:buNone/>
            </a:pPr>
            <a:r>
              <a:rPr lang="ru-RU" dirty="0" smtClean="0">
                <a:solidFill>
                  <a:srgbClr val="FF0000"/>
                </a:solidFill>
                <a:latin typeface="Times New Roman" pitchFamily="18" charset="0"/>
                <a:cs typeface="Times New Roman" pitchFamily="18" charset="0"/>
              </a:rPr>
              <a:t> - является реакцией государства на административное правонарушение, которая выражается в применении мер административных взысканий; </a:t>
            </a:r>
          </a:p>
          <a:p>
            <a:pPr marL="0" indent="360000" algn="just">
              <a:spcBef>
                <a:spcPts val="0"/>
              </a:spcBef>
              <a:buNone/>
            </a:pPr>
            <a:r>
              <a:rPr lang="ru-RU" dirty="0" smtClean="0">
                <a:solidFill>
                  <a:srgbClr val="FF0000"/>
                </a:solidFill>
                <a:latin typeface="Times New Roman" pitchFamily="18" charset="0"/>
                <a:cs typeface="Times New Roman" pitchFamily="18" charset="0"/>
              </a:rPr>
              <a:t> - характеризуется нанесением правового «урона» правонарушителю и применяется в целях воспитания лица, совершившего административное правонарушение, а также предупреждения совершения новых правонарушений как самим правонарушителем, так и другими лицами; </a:t>
            </a:r>
          </a:p>
          <a:p>
            <a:pPr marL="0" indent="360000" algn="just">
              <a:spcBef>
                <a:spcPts val="0"/>
              </a:spcBef>
              <a:buNone/>
            </a:pPr>
            <a:r>
              <a:rPr lang="ru-RU" dirty="0" smtClean="0">
                <a:solidFill>
                  <a:srgbClr val="FF0000"/>
                </a:solidFill>
                <a:latin typeface="Times New Roman" pitchFamily="18" charset="0"/>
                <a:cs typeface="Times New Roman" pitchFamily="18" charset="0"/>
              </a:rPr>
              <a:t> - не имеет своей целью унижения человеческого достоинства, причинения физических страданий, вреда деловой репутации физического (юридического) лица.</a:t>
            </a:r>
          </a:p>
        </p:txBody>
      </p:sp>
      <p:sp>
        <p:nvSpPr>
          <p:cNvPr id="3" name="Заголовок 2"/>
          <p:cNvSpPr>
            <a:spLocks noGrp="1"/>
          </p:cNvSpPr>
          <p:nvPr>
            <p:ph type="title"/>
          </p:nvPr>
        </p:nvSpPr>
        <p:spPr>
          <a:xfrm>
            <a:off x="457200" y="152400"/>
            <a:ext cx="8229600" cy="847708"/>
          </a:xfrm>
        </p:spPr>
        <p:txBody>
          <a:bodyPr>
            <a:normAutofit fontScale="90000"/>
          </a:bodyPr>
          <a:lstStyle/>
          <a:p>
            <a:pPr indent="442913">
              <a:spcBef>
                <a:spcPts val="0"/>
              </a:spcBef>
            </a:pPr>
            <a:r>
              <a:rPr lang="ru-RU" dirty="0" smtClean="0">
                <a:solidFill>
                  <a:srgbClr val="00B050"/>
                </a:solidFill>
                <a:latin typeface="Times New Roman" pitchFamily="18" charset="0"/>
                <a:cs typeface="Times New Roman" pitchFamily="18" charset="0"/>
              </a:rPr>
              <a:t>3. Административная ответственность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85728"/>
            <a:ext cx="8229600" cy="6286544"/>
          </a:xfrm>
        </p:spPr>
        <p:txBody>
          <a:bodyPr>
            <a:noAutofit/>
          </a:bodyPr>
          <a:lstStyle/>
          <a:p>
            <a:pPr marL="0" indent="542925" algn="just">
              <a:spcBef>
                <a:spcPts val="0"/>
              </a:spcBef>
              <a:buNone/>
            </a:pPr>
            <a:r>
              <a:rPr lang="ru-RU" sz="2800" b="1" dirty="0" smtClean="0">
                <a:solidFill>
                  <a:srgbClr val="FF0000"/>
                </a:solidFill>
                <a:latin typeface="Times New Roman" pitchFamily="18" charset="0"/>
                <a:cs typeface="Times New Roman" pitchFamily="18" charset="0"/>
              </a:rPr>
              <a:t>Административной ответственности</a:t>
            </a:r>
            <a:r>
              <a:rPr lang="ru-RU" sz="2800" dirty="0" smtClean="0">
                <a:solidFill>
                  <a:srgbClr val="FF0000"/>
                </a:solidFill>
                <a:latin typeface="Times New Roman" pitchFamily="18" charset="0"/>
                <a:cs typeface="Times New Roman" pitchFamily="18" charset="0"/>
              </a:rPr>
              <a:t> подлежат: физическое лицо, достигшее ко времени совершения административного правонарушения 16-тилетнего возраста и юридические лица. </a:t>
            </a:r>
          </a:p>
          <a:p>
            <a:pPr marL="0" indent="542925" algn="just">
              <a:spcBef>
                <a:spcPts val="0"/>
              </a:spcBef>
              <a:buNone/>
            </a:pPr>
            <a:r>
              <a:rPr lang="ru-RU" sz="2800" b="1" dirty="0" smtClean="0">
                <a:solidFill>
                  <a:srgbClr val="FF0000"/>
                </a:solidFill>
                <a:latin typeface="Times New Roman" pitchFamily="18" charset="0"/>
                <a:cs typeface="Times New Roman" pitchFamily="18" charset="0"/>
              </a:rPr>
              <a:t>Не подлежит административной ответственности</a:t>
            </a:r>
            <a:r>
              <a:rPr lang="ru-RU" sz="2800" dirty="0" smtClean="0">
                <a:solidFill>
                  <a:srgbClr val="FF0000"/>
                </a:solidFill>
                <a:latin typeface="Times New Roman" pitchFamily="18" charset="0"/>
                <a:cs typeface="Times New Roman" pitchFamily="18" charset="0"/>
              </a:rPr>
              <a:t> физическое лицо, которое во время совершения противоправного деяния, предусмотренного административным кодексом, находилось в состоянии невменяемости, то есть не могло осознавать фактический характер и опасность своих действий (бездействия) или руководить ими вследствие хронического психического заболевания, временного психического расстройства, слабоумия или иного болезненного состояния психики.</a:t>
            </a:r>
            <a:endParaRPr lang="ru-RU" sz="2800" dirty="0">
              <a:solidFill>
                <a:srgbClr val="FF0000"/>
              </a:solidFill>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071546"/>
            <a:ext cx="8229600" cy="5572164"/>
          </a:xfrm>
        </p:spPr>
        <p:txBody>
          <a:bodyPr>
            <a:normAutofit fontScale="77500" lnSpcReduction="20000"/>
          </a:bodyPr>
          <a:lstStyle/>
          <a:p>
            <a:pPr marL="0" indent="360000" algn="just">
              <a:spcBef>
                <a:spcPts val="0"/>
              </a:spcBef>
              <a:buNone/>
            </a:pPr>
            <a:r>
              <a:rPr lang="ru-RU" dirty="0" smtClean="0">
                <a:solidFill>
                  <a:srgbClr val="FF0000"/>
                </a:solidFill>
                <a:latin typeface="Times New Roman" pitchFamily="18" charset="0"/>
                <a:cs typeface="Times New Roman" pitchFamily="18" charset="0"/>
              </a:rPr>
              <a:t>За совершение административных правонарушений к физическому лицу могут применяться следующие </a:t>
            </a:r>
            <a:r>
              <a:rPr lang="ru-RU" b="1" dirty="0" smtClean="0">
                <a:solidFill>
                  <a:srgbClr val="FF0000"/>
                </a:solidFill>
                <a:latin typeface="Times New Roman" pitchFamily="18" charset="0"/>
                <a:cs typeface="Times New Roman" pitchFamily="18" charset="0"/>
              </a:rPr>
              <a:t>административные взыскания</a:t>
            </a:r>
            <a:r>
              <a:rPr lang="ru-RU" dirty="0" smtClean="0">
                <a:solidFill>
                  <a:srgbClr val="FF0000"/>
                </a:solidFill>
                <a:latin typeface="Times New Roman" pitchFamily="18" charset="0"/>
                <a:cs typeface="Times New Roman" pitchFamily="18" charset="0"/>
              </a:rPr>
              <a:t>: </a:t>
            </a:r>
          </a:p>
          <a:p>
            <a:pPr marL="0" indent="360000" algn="just">
              <a:spcBef>
                <a:spcPts val="0"/>
              </a:spcBef>
              <a:buNone/>
            </a:pPr>
            <a:r>
              <a:rPr lang="ru-RU" dirty="0" smtClean="0">
                <a:solidFill>
                  <a:srgbClr val="FF0000"/>
                </a:solidFill>
                <a:latin typeface="Times New Roman" pitchFamily="18" charset="0"/>
                <a:cs typeface="Times New Roman" pitchFamily="18" charset="0"/>
              </a:rPr>
              <a:t> - предупреждение; </a:t>
            </a:r>
          </a:p>
          <a:p>
            <a:pPr marL="0" indent="360000" algn="just">
              <a:spcBef>
                <a:spcPts val="0"/>
              </a:spcBef>
              <a:buNone/>
            </a:pPr>
            <a:r>
              <a:rPr lang="ru-RU" dirty="0" smtClean="0">
                <a:solidFill>
                  <a:srgbClr val="FF0000"/>
                </a:solidFill>
                <a:latin typeface="Times New Roman" pitchFamily="18" charset="0"/>
                <a:cs typeface="Times New Roman" pitchFamily="18" charset="0"/>
              </a:rPr>
              <a:t> - административный штраф; </a:t>
            </a:r>
          </a:p>
          <a:p>
            <a:pPr marL="0" indent="360000" algn="just">
              <a:spcBef>
                <a:spcPts val="0"/>
              </a:spcBef>
              <a:buNone/>
            </a:pPr>
            <a:r>
              <a:rPr lang="ru-RU" dirty="0" smtClean="0">
                <a:solidFill>
                  <a:srgbClr val="FF0000"/>
                </a:solidFill>
                <a:latin typeface="Times New Roman" pitchFamily="18" charset="0"/>
                <a:cs typeface="Times New Roman" pitchFamily="18" charset="0"/>
              </a:rPr>
              <a:t> - возмездное изъятие предмета, явившегося орудием совершения или непосредственным объектом административного правонарушения; </a:t>
            </a:r>
          </a:p>
          <a:p>
            <a:pPr marL="0" indent="360000" algn="just">
              <a:spcBef>
                <a:spcPts val="0"/>
              </a:spcBef>
              <a:buNone/>
            </a:pPr>
            <a:r>
              <a:rPr lang="ru-RU" dirty="0" smtClean="0">
                <a:solidFill>
                  <a:srgbClr val="FF0000"/>
                </a:solidFill>
                <a:latin typeface="Times New Roman" pitchFamily="18" charset="0"/>
                <a:cs typeface="Times New Roman" pitchFamily="18" charset="0"/>
              </a:rPr>
              <a:t> - конфискация предмета, явившегося орудием совершения или непосредственным объектом административного правонарушения, доходов, денег и ценных бумаг, полученных вследствие совершения административного правонарушения; </a:t>
            </a:r>
          </a:p>
          <a:p>
            <a:pPr marL="0" indent="360000" algn="just">
              <a:spcBef>
                <a:spcPts val="0"/>
              </a:spcBef>
              <a:buNone/>
            </a:pPr>
            <a:r>
              <a:rPr lang="ru-RU" dirty="0" smtClean="0">
                <a:solidFill>
                  <a:srgbClr val="FF0000"/>
                </a:solidFill>
                <a:latin typeface="Times New Roman" pitchFamily="18" charset="0"/>
                <a:cs typeface="Times New Roman" pitchFamily="18" charset="0"/>
              </a:rPr>
              <a:t> - лишение специального права; </a:t>
            </a:r>
          </a:p>
          <a:p>
            <a:pPr marL="0" indent="360000" algn="just">
              <a:spcBef>
                <a:spcPts val="0"/>
              </a:spcBef>
              <a:buNone/>
            </a:pPr>
            <a:r>
              <a:rPr lang="ru-RU" dirty="0" smtClean="0">
                <a:solidFill>
                  <a:srgbClr val="FF0000"/>
                </a:solidFill>
                <a:latin typeface="Times New Roman" pitchFamily="18" charset="0"/>
                <a:cs typeface="Times New Roman" pitchFamily="18" charset="0"/>
              </a:rPr>
              <a:t> - лишение лицензии, специального разрешения, квалификационного аттестата (свидетельства) или приостановление ее (его) действия на определенный вид деятельности либо совершение определенных действий; </a:t>
            </a:r>
          </a:p>
          <a:p>
            <a:pPr marL="0" indent="360000" algn="just">
              <a:spcBef>
                <a:spcPts val="0"/>
              </a:spcBef>
              <a:buNone/>
            </a:pPr>
            <a:r>
              <a:rPr lang="ru-RU" dirty="0" smtClean="0">
                <a:solidFill>
                  <a:srgbClr val="FF0000"/>
                </a:solidFill>
                <a:latin typeface="Times New Roman" pitchFamily="18" charset="0"/>
                <a:cs typeface="Times New Roman" pitchFamily="18" charset="0"/>
              </a:rPr>
              <a:t> - приостановление или запрещение деятельности индивидуального предпринимателя; </a:t>
            </a:r>
          </a:p>
          <a:p>
            <a:pPr marL="0" indent="360000" algn="just">
              <a:spcBef>
                <a:spcPts val="0"/>
              </a:spcBef>
              <a:buNone/>
            </a:pPr>
            <a:r>
              <a:rPr lang="ru-RU" dirty="0" smtClean="0">
                <a:solidFill>
                  <a:srgbClr val="FF0000"/>
                </a:solidFill>
                <a:latin typeface="Times New Roman" pitchFamily="18" charset="0"/>
                <a:cs typeface="Times New Roman" pitchFamily="18" charset="0"/>
              </a:rPr>
              <a:t> - принудительный снос самовольно возводимого или возведенного строения; </a:t>
            </a:r>
          </a:p>
          <a:p>
            <a:pPr marL="0" indent="360000" algn="just">
              <a:spcBef>
                <a:spcPts val="0"/>
              </a:spcBef>
              <a:buNone/>
            </a:pPr>
            <a:r>
              <a:rPr lang="ru-RU" dirty="0" smtClean="0">
                <a:solidFill>
                  <a:srgbClr val="FF0000"/>
                </a:solidFill>
                <a:latin typeface="Times New Roman" pitchFamily="18" charset="0"/>
                <a:cs typeface="Times New Roman" pitchFamily="18" charset="0"/>
              </a:rPr>
              <a:t> - административный арест; </a:t>
            </a:r>
          </a:p>
          <a:p>
            <a:pPr marL="0" indent="360000" algn="just">
              <a:spcBef>
                <a:spcPts val="0"/>
              </a:spcBef>
              <a:buNone/>
            </a:pPr>
            <a:r>
              <a:rPr lang="ru-RU" dirty="0" smtClean="0">
                <a:solidFill>
                  <a:srgbClr val="FF0000"/>
                </a:solidFill>
                <a:latin typeface="Times New Roman" pitchFamily="18" charset="0"/>
                <a:cs typeface="Times New Roman" pitchFamily="18" charset="0"/>
              </a:rPr>
              <a:t> - административное выдворение за пределы Республики Казахстан иностранца или лица без гражданства.</a:t>
            </a:r>
          </a:p>
        </p:txBody>
      </p:sp>
      <p:sp>
        <p:nvSpPr>
          <p:cNvPr id="3" name="Заголовок 2"/>
          <p:cNvSpPr>
            <a:spLocks noGrp="1"/>
          </p:cNvSpPr>
          <p:nvPr>
            <p:ph type="title"/>
          </p:nvPr>
        </p:nvSpPr>
        <p:spPr>
          <a:xfrm>
            <a:off x="428596" y="0"/>
            <a:ext cx="8229600" cy="847708"/>
          </a:xfrm>
        </p:spPr>
        <p:txBody>
          <a:bodyPr>
            <a:normAutofit fontScale="90000"/>
          </a:bodyPr>
          <a:lstStyle/>
          <a:p>
            <a:pPr indent="442913">
              <a:spcBef>
                <a:spcPts val="0"/>
              </a:spcBef>
            </a:pPr>
            <a:r>
              <a:rPr lang="ru-RU" dirty="0" smtClean="0">
                <a:solidFill>
                  <a:srgbClr val="00B050"/>
                </a:solidFill>
                <a:latin typeface="Times New Roman" pitchFamily="18" charset="0"/>
                <a:cs typeface="Times New Roman" pitchFamily="18" charset="0"/>
              </a:rPr>
              <a:t>4. Виды административных взысканий</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14290"/>
            <a:ext cx="8229600" cy="6215106"/>
          </a:xfrm>
        </p:spPr>
        <p:txBody>
          <a:bodyPr>
            <a:noAutofit/>
          </a:bodyPr>
          <a:lstStyle/>
          <a:p>
            <a:pPr marL="0" indent="360000" algn="just">
              <a:spcBef>
                <a:spcPts val="0"/>
              </a:spcBef>
              <a:buNone/>
            </a:pPr>
            <a:r>
              <a:rPr lang="ru-RU" sz="2300" b="1" dirty="0" smtClean="0">
                <a:solidFill>
                  <a:srgbClr val="FF0000"/>
                </a:solidFill>
                <a:latin typeface="Times New Roman" pitchFamily="18" charset="0"/>
                <a:cs typeface="Times New Roman" pitchFamily="18" charset="0"/>
              </a:rPr>
              <a:t>Предупреждение, административный штраф и административный арест </a:t>
            </a:r>
            <a:r>
              <a:rPr lang="ru-RU" sz="2300" dirty="0" smtClean="0">
                <a:solidFill>
                  <a:srgbClr val="FF0000"/>
                </a:solidFill>
                <a:latin typeface="Times New Roman" pitchFamily="18" charset="0"/>
                <a:cs typeface="Times New Roman" pitchFamily="18" charset="0"/>
              </a:rPr>
              <a:t>могут применяться только в качестве </a:t>
            </a:r>
            <a:r>
              <a:rPr lang="ru-RU" sz="2300" b="1" dirty="0" smtClean="0">
                <a:solidFill>
                  <a:srgbClr val="FF0000"/>
                </a:solidFill>
                <a:latin typeface="Times New Roman" pitchFamily="18" charset="0"/>
                <a:cs typeface="Times New Roman" pitchFamily="18" charset="0"/>
              </a:rPr>
              <a:t>основных</a:t>
            </a:r>
            <a:r>
              <a:rPr lang="ru-RU" sz="2300" dirty="0" smtClean="0">
                <a:solidFill>
                  <a:srgbClr val="FF0000"/>
                </a:solidFill>
                <a:latin typeface="Times New Roman" pitchFamily="18" charset="0"/>
                <a:cs typeface="Times New Roman" pitchFamily="18" charset="0"/>
              </a:rPr>
              <a:t> административных взысканий. </a:t>
            </a:r>
          </a:p>
          <a:p>
            <a:pPr marL="0" indent="360000" algn="just">
              <a:spcBef>
                <a:spcPts val="0"/>
              </a:spcBef>
              <a:buNone/>
            </a:pPr>
            <a:r>
              <a:rPr lang="ru-RU" sz="2300" dirty="0" smtClean="0">
                <a:solidFill>
                  <a:srgbClr val="FF0000"/>
                </a:solidFill>
                <a:latin typeface="Times New Roman" pitchFamily="18" charset="0"/>
                <a:cs typeface="Times New Roman" pitchFamily="18" charset="0"/>
              </a:rPr>
              <a:t> Лишение специального права, предоставленного гражданину или юридическому лицу, лишение или приостановление действия лицензии (специального разрешения, квалификационного аттестата (свидетельства), приостановление или запрещение деятельности индивидуального предпринимателя или юридического лица, а также административное выдворение иностранцев или лиц без гражданства могут применяться в качестве как основных, так и дополнительных административных взысканий. </a:t>
            </a:r>
          </a:p>
          <a:p>
            <a:pPr marL="0" indent="360000" algn="just">
              <a:spcBef>
                <a:spcPts val="0"/>
              </a:spcBef>
              <a:buNone/>
            </a:pPr>
            <a:r>
              <a:rPr lang="ru-RU" sz="2300" b="1" dirty="0" smtClean="0">
                <a:solidFill>
                  <a:srgbClr val="FF0000"/>
                </a:solidFill>
                <a:latin typeface="Times New Roman" pitchFamily="18" charset="0"/>
                <a:cs typeface="Times New Roman" pitchFamily="18" charset="0"/>
              </a:rPr>
              <a:t>Возмездное изъятие предмета</a:t>
            </a:r>
            <a:r>
              <a:rPr lang="ru-RU" sz="2300" dirty="0" smtClean="0">
                <a:solidFill>
                  <a:srgbClr val="FF0000"/>
                </a:solidFill>
                <a:latin typeface="Times New Roman" pitchFamily="18" charset="0"/>
                <a:cs typeface="Times New Roman" pitchFamily="18" charset="0"/>
              </a:rPr>
              <a:t>, явившегося орудием совершения или непосредственным объектом административного правонарушения, конфискация, принудительный снос возведенного строения могут применяться только в качестве дополнительного административного взыскания.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428604"/>
            <a:ext cx="8229600" cy="6000792"/>
          </a:xfrm>
        </p:spPr>
        <p:txBody>
          <a:bodyPr>
            <a:normAutofit fontScale="85000" lnSpcReduction="20000"/>
          </a:bodyPr>
          <a:lstStyle/>
          <a:p>
            <a:pPr marL="0" indent="360000" algn="just">
              <a:spcBef>
                <a:spcPts val="0"/>
              </a:spcBef>
              <a:buNone/>
            </a:pPr>
            <a:r>
              <a:rPr lang="ru-RU" sz="3200" b="1" dirty="0" smtClean="0">
                <a:solidFill>
                  <a:srgbClr val="FF0000"/>
                </a:solidFill>
                <a:latin typeface="Times New Roman" pitchFamily="18" charset="0"/>
                <a:cs typeface="Times New Roman" pitchFamily="18" charset="0"/>
              </a:rPr>
              <a:t>Предупреждение</a:t>
            </a:r>
            <a:r>
              <a:rPr lang="ru-RU" sz="3200" dirty="0" smtClean="0">
                <a:solidFill>
                  <a:srgbClr val="FF0000"/>
                </a:solidFill>
                <a:latin typeface="Times New Roman" pitchFamily="18" charset="0"/>
                <a:cs typeface="Times New Roman" pitchFamily="18" charset="0"/>
              </a:rPr>
              <a:t> состоит в официальной даче органом (должностным лицом), уполномоченным налагать административное взыскание, отрицательной оценки совершенного правонарушения и предостережении физического или юридического лица о недопустимости противоправного поведения. Предупреждение выносится в письменной форме. </a:t>
            </a:r>
          </a:p>
          <a:p>
            <a:pPr marL="0" indent="360000" algn="just">
              <a:spcBef>
                <a:spcPts val="0"/>
              </a:spcBef>
              <a:buNone/>
            </a:pPr>
            <a:r>
              <a:rPr lang="ru-RU" sz="3200" b="1" dirty="0" smtClean="0">
                <a:solidFill>
                  <a:srgbClr val="FF0000"/>
                </a:solidFill>
                <a:latin typeface="Times New Roman" pitchFamily="18" charset="0"/>
                <a:cs typeface="Times New Roman" pitchFamily="18" charset="0"/>
              </a:rPr>
              <a:t>Административный штраф </a:t>
            </a:r>
            <a:r>
              <a:rPr lang="ru-RU" sz="3200" dirty="0" smtClean="0">
                <a:solidFill>
                  <a:srgbClr val="FF0000"/>
                </a:solidFill>
                <a:latin typeface="Times New Roman" pitchFamily="18" charset="0"/>
                <a:cs typeface="Times New Roman" pitchFamily="18" charset="0"/>
              </a:rPr>
              <a:t>(далее - штраф) есть денежное взыскание, налагаемое за административное правонарушение в случаях и пределах, предусмотренных в статьях особенной части административного кодекса, в размере, соответствующем определенному количеству месячного расчетного показателя, устанавливаемого в соответствии с законодательным актом, действующим на момент наложения административного взыскания.</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357166"/>
            <a:ext cx="8229600" cy="6072230"/>
          </a:xfrm>
        </p:spPr>
        <p:txBody>
          <a:bodyPr>
            <a:normAutofit fontScale="85000" lnSpcReduction="20000"/>
          </a:bodyPr>
          <a:lstStyle/>
          <a:p>
            <a:pPr marL="0" indent="360000" algn="just">
              <a:spcBef>
                <a:spcPts val="0"/>
              </a:spcBef>
              <a:buNone/>
            </a:pPr>
            <a:r>
              <a:rPr lang="ru-RU" dirty="0" smtClean="0">
                <a:solidFill>
                  <a:srgbClr val="FF0000"/>
                </a:solidFill>
                <a:latin typeface="Times New Roman" pitchFamily="18" charset="0"/>
                <a:cs typeface="Times New Roman" pitchFamily="18" charset="0"/>
              </a:rPr>
              <a:t>Лишение специального права, предоставленного конкретному лицу, применяется за грубое или систематическое нарушение порядка пользования этим правом. Лишение специального права применяется судьей. Срок лишения специального права не может быть менее одного месяца и более двух лет. </a:t>
            </a:r>
          </a:p>
          <a:p>
            <a:pPr marL="0" indent="360000" algn="just">
              <a:spcBef>
                <a:spcPts val="0"/>
              </a:spcBef>
              <a:buNone/>
            </a:pPr>
            <a:endParaRPr lang="ru-RU" dirty="0" smtClean="0">
              <a:solidFill>
                <a:srgbClr val="FF0000"/>
              </a:solidFill>
              <a:latin typeface="Times New Roman" pitchFamily="18" charset="0"/>
              <a:cs typeface="Times New Roman" pitchFamily="18" charset="0"/>
            </a:endParaRPr>
          </a:p>
          <a:p>
            <a:pPr marL="0" indent="360000" algn="just">
              <a:spcBef>
                <a:spcPts val="0"/>
              </a:spcBef>
              <a:buNone/>
            </a:pPr>
            <a:r>
              <a:rPr lang="ru-RU" dirty="0" smtClean="0">
                <a:solidFill>
                  <a:srgbClr val="FF0000"/>
                </a:solidFill>
                <a:latin typeface="Times New Roman" pitchFamily="18" charset="0"/>
                <a:cs typeface="Times New Roman" pitchFamily="18" charset="0"/>
              </a:rPr>
              <a:t> Лишение лицензии, специального разрешения, квалификационного аттестата (свидетельства) либо приостановление ее (его) действия на определенный вид деятельности, либо совершение определенных действий. </a:t>
            </a:r>
          </a:p>
          <a:p>
            <a:pPr marL="0" indent="360000" algn="just">
              <a:spcBef>
                <a:spcPts val="0"/>
              </a:spcBef>
              <a:buNone/>
            </a:pPr>
            <a:endParaRPr lang="ru-RU" dirty="0" smtClean="0">
              <a:solidFill>
                <a:srgbClr val="FF0000"/>
              </a:solidFill>
              <a:latin typeface="Times New Roman" pitchFamily="18" charset="0"/>
              <a:cs typeface="Times New Roman" pitchFamily="18" charset="0"/>
            </a:endParaRPr>
          </a:p>
          <a:p>
            <a:pPr marL="0" indent="360000" algn="just">
              <a:spcBef>
                <a:spcPts val="0"/>
              </a:spcBef>
              <a:buNone/>
            </a:pPr>
            <a:r>
              <a:rPr lang="ru-RU" dirty="0" smtClean="0">
                <a:solidFill>
                  <a:srgbClr val="FF0000"/>
                </a:solidFill>
                <a:latin typeface="Times New Roman" pitchFamily="18" charset="0"/>
                <a:cs typeface="Times New Roman" pitchFamily="18" charset="0"/>
              </a:rPr>
              <a:t> В качестве меры административного взыскания применяется приостановление или запрещение деятельности индивидуального предпринимателя или юридического лица производится только в судебном порядке по заявлению органа (должностного лица), уполномоченного рассматривать дела об административных правонарушениях.</a:t>
            </a:r>
          </a:p>
          <a:p>
            <a:pPr marL="0" indent="360000" algn="just">
              <a:spcBef>
                <a:spcPts val="0"/>
              </a:spcBef>
              <a:buNone/>
            </a:pPr>
            <a:endParaRPr lang="ru-RU" dirty="0" smtClean="0">
              <a:solidFill>
                <a:srgbClr val="FF0000"/>
              </a:solidFill>
              <a:latin typeface="Times New Roman" pitchFamily="18" charset="0"/>
              <a:cs typeface="Times New Roman" pitchFamily="18" charset="0"/>
            </a:endParaRPr>
          </a:p>
          <a:p>
            <a:pPr marL="0" indent="360000" algn="just">
              <a:spcBef>
                <a:spcPts val="0"/>
              </a:spcBef>
              <a:buNone/>
            </a:pPr>
            <a:r>
              <a:rPr lang="ru-RU" dirty="0" smtClean="0">
                <a:solidFill>
                  <a:srgbClr val="FF0000"/>
                </a:solidFill>
                <a:latin typeface="Times New Roman" pitchFamily="18" charset="0"/>
                <a:cs typeface="Times New Roman" pitchFamily="18" charset="0"/>
              </a:rPr>
              <a:t>Принудительный снос самовольно возводимого или возведенного строения налагается судьей в случаях, предусмотренных статьями особенной части административного кодекса.</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357166"/>
            <a:ext cx="8229600" cy="6215106"/>
          </a:xfrm>
        </p:spPr>
        <p:txBody>
          <a:bodyPr>
            <a:noAutofit/>
          </a:bodyPr>
          <a:lstStyle/>
          <a:p>
            <a:pPr marL="0" indent="360000" algn="just">
              <a:spcBef>
                <a:spcPts val="0"/>
              </a:spcBef>
              <a:buNone/>
            </a:pPr>
            <a:r>
              <a:rPr lang="ru-RU" sz="2400" b="1" dirty="0" smtClean="0">
                <a:solidFill>
                  <a:srgbClr val="FF0000"/>
                </a:solidFill>
                <a:latin typeface="Times New Roman" pitchFamily="18" charset="0"/>
                <a:cs typeface="Times New Roman" pitchFamily="18" charset="0"/>
              </a:rPr>
              <a:t>Административный арест </a:t>
            </a:r>
            <a:r>
              <a:rPr lang="ru-RU" sz="2400" dirty="0" smtClean="0">
                <a:solidFill>
                  <a:srgbClr val="FF0000"/>
                </a:solidFill>
                <a:latin typeface="Times New Roman" pitchFamily="18" charset="0"/>
                <a:cs typeface="Times New Roman" pitchFamily="18" charset="0"/>
              </a:rPr>
              <a:t>устанавливается на срок до пятнадцати суток, а за совершение коррупционного административного правонарушения и (или) нарушение требований режима чрезвычайного положения - до тридцати суток. Административный арест применяется судьей. Административный арест устанавливается лишь в исключительных случаях за отдельные виды административных правонарушений. Административный арест не может применяться к беременным женщинам и женщинам, имеющим детей в возрасте до четырнадцати лет, к лицам, не достигшим восемнадцатилетнего возраста, к инвалидам I и II групп, а также к женщинам в возрасте свыше пятидесяти восьми лет и к мужчинам свыше шестидесяти трех лет.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357166"/>
            <a:ext cx="8229600" cy="6215106"/>
          </a:xfrm>
        </p:spPr>
        <p:txBody>
          <a:bodyPr>
            <a:noAutofit/>
          </a:bodyPr>
          <a:lstStyle/>
          <a:p>
            <a:pPr marL="0" indent="542925" algn="just">
              <a:spcBef>
                <a:spcPts val="0"/>
              </a:spcBef>
              <a:buNone/>
            </a:pPr>
            <a:r>
              <a:rPr lang="ru-RU" sz="2400" b="1" dirty="0" smtClean="0">
                <a:solidFill>
                  <a:srgbClr val="FF0000"/>
                </a:solidFill>
                <a:latin typeface="Times New Roman" pitchFamily="18" charset="0"/>
                <a:cs typeface="Times New Roman" pitchFamily="18" charset="0"/>
              </a:rPr>
              <a:t>Административное выдворение</a:t>
            </a:r>
            <a:r>
              <a:rPr lang="ru-RU" sz="2400" dirty="0" smtClean="0">
                <a:solidFill>
                  <a:srgbClr val="FF0000"/>
                </a:solidFill>
                <a:latin typeface="Times New Roman" pitchFamily="18" charset="0"/>
                <a:cs typeface="Times New Roman" pitchFamily="18" charset="0"/>
              </a:rPr>
              <a:t> за пределы Республики Казахстан иностранцев или лиц без гражданства применяется как мера административного взыскания в отношении иностранцев и лиц без гражданства, совершивших административное правонарушение. Административное выдворение налагается судьей. </a:t>
            </a:r>
          </a:p>
          <a:p>
            <a:pPr marL="0" indent="542925" algn="just">
              <a:spcBef>
                <a:spcPts val="0"/>
              </a:spcBef>
              <a:buNone/>
            </a:pPr>
            <a:endParaRPr lang="ru-RU" sz="2400" dirty="0" smtClean="0">
              <a:solidFill>
                <a:srgbClr val="FF0000"/>
              </a:solidFill>
              <a:latin typeface="Times New Roman" pitchFamily="18" charset="0"/>
              <a:cs typeface="Times New Roman" pitchFamily="18" charset="0"/>
            </a:endParaRPr>
          </a:p>
          <a:p>
            <a:pPr marL="0" indent="542925" algn="just">
              <a:spcBef>
                <a:spcPts val="0"/>
              </a:spcBef>
              <a:buNone/>
            </a:pPr>
            <a:r>
              <a:rPr lang="ru-RU" sz="2400" b="1" dirty="0" smtClean="0">
                <a:solidFill>
                  <a:srgbClr val="FF0000"/>
                </a:solidFill>
                <a:latin typeface="Times New Roman" pitchFamily="18" charset="0"/>
                <a:cs typeface="Times New Roman" pitchFamily="18" charset="0"/>
              </a:rPr>
              <a:t>Меры административно-правового воздействия.</a:t>
            </a:r>
            <a:r>
              <a:rPr lang="ru-RU" sz="2400" dirty="0" smtClean="0">
                <a:solidFill>
                  <a:srgbClr val="FF0000"/>
                </a:solidFill>
                <a:latin typeface="Times New Roman" pitchFamily="18" charset="0"/>
                <a:cs typeface="Times New Roman" pitchFamily="18" charset="0"/>
              </a:rPr>
              <a:t> К лицу, совершившему административное правонарушение, наряду с наложением административного взыскания в целях предупреждения совершения новых правонарушений могут применяться следующие меры административно-правового воздействия: проверка знаний правил дорожного движения; принудительные меры медицинского характера.</a:t>
            </a:r>
            <a:endParaRPr lang="ru-RU" sz="2400" dirty="0">
              <a:solidFill>
                <a:srgbClr val="FF000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28596" y="857232"/>
            <a:ext cx="8229600" cy="5786478"/>
          </a:xfrm>
        </p:spPr>
        <p:txBody>
          <a:bodyPr>
            <a:noAutofit/>
          </a:bodyPr>
          <a:lstStyle/>
          <a:p>
            <a:pPr marL="0" indent="360000" algn="just">
              <a:spcBef>
                <a:spcPts val="0"/>
              </a:spcBef>
              <a:buNone/>
            </a:pPr>
            <a:r>
              <a:rPr lang="ru-RU" sz="2400" b="1" dirty="0" smtClean="0">
                <a:solidFill>
                  <a:srgbClr val="FF0000"/>
                </a:solidFill>
                <a:latin typeface="Times New Roman" pitchFamily="18" charset="0"/>
                <a:cs typeface="Times New Roman" pitchFamily="18" charset="0"/>
              </a:rPr>
              <a:t>Предметом административного права</a:t>
            </a:r>
            <a:r>
              <a:rPr lang="ru-RU" sz="2400" dirty="0" smtClean="0">
                <a:solidFill>
                  <a:srgbClr val="FF0000"/>
                </a:solidFill>
                <a:latin typeface="Times New Roman" pitchFamily="18" charset="0"/>
                <a:cs typeface="Times New Roman" pitchFamily="18" charset="0"/>
              </a:rPr>
              <a:t> являются правоотношения, возникающие при: </a:t>
            </a:r>
          </a:p>
          <a:p>
            <a:pPr marL="0" indent="360000" algn="just">
              <a:spcBef>
                <a:spcPts val="0"/>
              </a:spcBef>
              <a:buNone/>
            </a:pPr>
            <a:r>
              <a:rPr lang="ru-RU" sz="2400" dirty="0" smtClean="0">
                <a:solidFill>
                  <a:srgbClr val="FF0000"/>
                </a:solidFill>
                <a:latin typeface="Times New Roman" pitchFamily="18" charset="0"/>
                <a:cs typeface="Times New Roman" pitchFamily="18" charset="0"/>
              </a:rPr>
              <a:t> - организации исполнительно-распорядительных органов; </a:t>
            </a:r>
          </a:p>
          <a:p>
            <a:pPr marL="0" indent="360000" algn="just">
              <a:spcBef>
                <a:spcPts val="0"/>
              </a:spcBef>
              <a:buNone/>
              <a:tabLst>
                <a:tab pos="714375" algn="l"/>
              </a:tabLst>
            </a:pPr>
            <a:r>
              <a:rPr lang="ru-RU" sz="2400" dirty="0" smtClean="0">
                <a:solidFill>
                  <a:srgbClr val="FF0000"/>
                </a:solidFill>
                <a:latin typeface="Times New Roman" pitchFamily="18" charset="0"/>
                <a:cs typeface="Times New Roman" pitchFamily="18" charset="0"/>
              </a:rPr>
              <a:t> - административной деятельности органов исполнительной власти; </a:t>
            </a:r>
          </a:p>
          <a:p>
            <a:pPr marL="0" indent="360000" algn="just">
              <a:spcBef>
                <a:spcPts val="0"/>
              </a:spcBef>
              <a:buNone/>
            </a:pPr>
            <a:r>
              <a:rPr lang="ru-RU" sz="2400" dirty="0" smtClean="0">
                <a:solidFill>
                  <a:srgbClr val="FF0000"/>
                </a:solidFill>
                <a:latin typeface="Times New Roman" pitchFamily="18" charset="0"/>
                <a:cs typeface="Times New Roman" pitchFamily="18" charset="0"/>
              </a:rPr>
              <a:t> - </a:t>
            </a:r>
            <a:r>
              <a:rPr lang="ru-RU" sz="2400" dirty="0" err="1" smtClean="0">
                <a:solidFill>
                  <a:srgbClr val="FF0000"/>
                </a:solidFill>
                <a:latin typeface="Times New Roman" pitchFamily="18" charset="0"/>
                <a:cs typeface="Times New Roman" pitchFamily="18" charset="0"/>
              </a:rPr>
              <a:t>административно-юрисдикционной</a:t>
            </a:r>
            <a:r>
              <a:rPr lang="ru-RU" sz="2400" dirty="0" smtClean="0">
                <a:solidFill>
                  <a:srgbClr val="FF0000"/>
                </a:solidFill>
                <a:latin typeface="Times New Roman" pitchFamily="18" charset="0"/>
                <a:cs typeface="Times New Roman" pitchFamily="18" charset="0"/>
              </a:rPr>
              <a:t> деятельности; </a:t>
            </a:r>
          </a:p>
          <a:p>
            <a:pPr marL="0" indent="360000" algn="just">
              <a:spcBef>
                <a:spcPts val="0"/>
              </a:spcBef>
              <a:buNone/>
            </a:pPr>
            <a:r>
              <a:rPr lang="ru-RU" sz="2400" dirty="0" smtClean="0">
                <a:solidFill>
                  <a:srgbClr val="FF0000"/>
                </a:solidFill>
                <a:latin typeface="Times New Roman" pitchFamily="18" charset="0"/>
                <a:cs typeface="Times New Roman" pitchFamily="18" charset="0"/>
              </a:rPr>
              <a:t> - реализации административной власти судьями; </a:t>
            </a:r>
          </a:p>
          <a:p>
            <a:pPr marL="0" indent="360000" algn="just">
              <a:spcBef>
                <a:spcPts val="0"/>
              </a:spcBef>
              <a:buNone/>
            </a:pPr>
            <a:r>
              <a:rPr lang="ru-RU" sz="2400" dirty="0" smtClean="0">
                <a:solidFill>
                  <a:srgbClr val="FF0000"/>
                </a:solidFill>
                <a:latin typeface="Times New Roman" pitchFamily="18" charset="0"/>
                <a:cs typeface="Times New Roman" pitchFamily="18" charset="0"/>
              </a:rPr>
              <a:t> - государственно-управленческой деятельности; </a:t>
            </a:r>
          </a:p>
          <a:p>
            <a:pPr marL="0" indent="360000" algn="just">
              <a:spcBef>
                <a:spcPts val="0"/>
              </a:spcBef>
              <a:buNone/>
            </a:pPr>
            <a:r>
              <a:rPr lang="ru-RU" sz="2400" dirty="0" smtClean="0">
                <a:solidFill>
                  <a:srgbClr val="FF0000"/>
                </a:solidFill>
                <a:latin typeface="Times New Roman" pitchFamily="18" charset="0"/>
                <a:cs typeface="Times New Roman" pitchFamily="18" charset="0"/>
              </a:rPr>
              <a:t> - административной деятельности органов местного самоуправления.</a:t>
            </a:r>
          </a:p>
          <a:p>
            <a:pPr marL="0" indent="360000" algn="just">
              <a:spcBef>
                <a:spcPts val="0"/>
              </a:spcBef>
              <a:buNone/>
            </a:pPr>
            <a:r>
              <a:rPr lang="ru-RU" sz="2400" b="1" dirty="0" smtClean="0">
                <a:solidFill>
                  <a:srgbClr val="FF0000"/>
                </a:solidFill>
                <a:latin typeface="Times New Roman" pitchFamily="18" charset="0"/>
                <a:cs typeface="Times New Roman" pitchFamily="18" charset="0"/>
              </a:rPr>
              <a:t>Методы административного права </a:t>
            </a:r>
            <a:r>
              <a:rPr lang="ru-RU" sz="2400" dirty="0" smtClean="0">
                <a:solidFill>
                  <a:srgbClr val="FF0000"/>
                </a:solidFill>
                <a:latin typeface="Times New Roman" pitchFamily="18" charset="0"/>
                <a:cs typeface="Times New Roman" pitchFamily="18" charset="0"/>
              </a:rPr>
              <a:t>выражают императивную волю органов исполнительной власти и некоторых иных органов государства, с помощью выбора, способов правового регулирования (предписания, запрещения, дозволения). </a:t>
            </a:r>
          </a:p>
          <a:p>
            <a:pPr marL="0" indent="360000" algn="just">
              <a:spcBef>
                <a:spcPts val="0"/>
              </a:spcBef>
              <a:buNone/>
            </a:pPr>
            <a:endParaRPr lang="ru-RU" sz="2100" dirty="0" smtClean="0">
              <a:solidFill>
                <a:srgbClr val="FF0000"/>
              </a:solidFill>
              <a:latin typeface="Times New Roman" pitchFamily="18" charset="0"/>
              <a:cs typeface="Times New Roman" pitchFamily="18" charset="0"/>
            </a:endParaRPr>
          </a:p>
          <a:p>
            <a:pPr marL="0" indent="360000" algn="just">
              <a:spcBef>
                <a:spcPts val="0"/>
              </a:spcBef>
              <a:buNone/>
            </a:pPr>
            <a:r>
              <a:rPr lang="ru-RU" sz="2100" dirty="0" smtClean="0">
                <a:solidFill>
                  <a:srgbClr val="FF0000"/>
                </a:solidFill>
                <a:latin typeface="Times New Roman" pitchFamily="18" charset="0"/>
                <a:cs typeface="Times New Roman" pitchFamily="18" charset="0"/>
              </a:rPr>
              <a:t> </a:t>
            </a:r>
            <a:endParaRPr lang="ru-RU" sz="2100" dirty="0">
              <a:solidFill>
                <a:srgbClr val="FF0000"/>
              </a:solidFill>
              <a:latin typeface="Times New Roman" pitchFamily="18" charset="0"/>
              <a:cs typeface="Times New Roman" pitchFamily="18" charset="0"/>
            </a:endParaRPr>
          </a:p>
        </p:txBody>
      </p:sp>
      <p:sp>
        <p:nvSpPr>
          <p:cNvPr id="3" name="Заголовок 2"/>
          <p:cNvSpPr>
            <a:spLocks noGrp="1"/>
          </p:cNvSpPr>
          <p:nvPr>
            <p:ph type="title"/>
          </p:nvPr>
        </p:nvSpPr>
        <p:spPr>
          <a:xfrm>
            <a:off x="428596" y="0"/>
            <a:ext cx="8229600" cy="776270"/>
          </a:xfrm>
        </p:spPr>
        <p:txBody>
          <a:bodyPr>
            <a:normAutofit fontScale="90000"/>
          </a:bodyPr>
          <a:lstStyle/>
          <a:p>
            <a:pPr indent="442913">
              <a:spcBef>
                <a:spcPts val="0"/>
              </a:spcBef>
            </a:pPr>
            <a:r>
              <a:rPr lang="ru-RU" dirty="0" smtClean="0">
                <a:solidFill>
                  <a:srgbClr val="00B050"/>
                </a:solidFill>
                <a:latin typeface="Times New Roman" pitchFamily="18" charset="0"/>
                <a:cs typeface="Times New Roman" pitchFamily="18" charset="0"/>
              </a:rPr>
              <a:t>1. Предмет административного права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pPr algn="ctr"/>
            <a:r>
              <a:rPr lang="ru-RU" dirty="0" smtClean="0">
                <a:solidFill>
                  <a:srgbClr val="00B050"/>
                </a:solidFill>
                <a:latin typeface="Times New Roman" pitchFamily="18" charset="0"/>
                <a:cs typeface="Times New Roman" pitchFamily="18" charset="0"/>
              </a:rPr>
              <a:t>лекция </a:t>
            </a:r>
            <a:r>
              <a:rPr lang="ru-RU" dirty="0" smtClean="0">
                <a:solidFill>
                  <a:srgbClr val="00B050"/>
                </a:solidFill>
                <a:latin typeface="Times New Roman" pitchFamily="18" charset="0"/>
                <a:cs typeface="Times New Roman" pitchFamily="18" charset="0"/>
              </a:rPr>
              <a:t>завершена</a:t>
            </a:r>
            <a:r>
              <a:rPr lang="ru-RU" dirty="0" smtClean="0">
                <a:solidFill>
                  <a:srgbClr val="00B050"/>
                </a:solidFill>
              </a:rPr>
              <a:t>!</a:t>
            </a:r>
            <a:endParaRPr lang="ru-RU" dirty="0">
              <a:solidFill>
                <a:srgbClr val="00B050"/>
              </a:solidFill>
            </a:endParaRPr>
          </a:p>
        </p:txBody>
      </p:sp>
      <p:sp>
        <p:nvSpPr>
          <p:cNvPr id="4" name="Улыбающееся лицо 3"/>
          <p:cNvSpPr/>
          <p:nvPr/>
        </p:nvSpPr>
        <p:spPr>
          <a:xfrm>
            <a:off x="2714612" y="1928802"/>
            <a:ext cx="3786214" cy="3786214"/>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357166"/>
            <a:ext cx="8229600" cy="6143668"/>
          </a:xfrm>
        </p:spPr>
        <p:txBody>
          <a:bodyPr>
            <a:noAutofit/>
          </a:bodyPr>
          <a:lstStyle/>
          <a:p>
            <a:pPr marL="0" indent="360000" algn="just">
              <a:lnSpc>
                <a:spcPct val="120000"/>
              </a:lnSpc>
              <a:spcBef>
                <a:spcPts val="0"/>
              </a:spcBef>
              <a:buNone/>
            </a:pPr>
            <a:r>
              <a:rPr lang="ru-RU" sz="2800" b="1" dirty="0" smtClean="0">
                <a:solidFill>
                  <a:srgbClr val="FF0000"/>
                </a:solidFill>
                <a:latin typeface="Times New Roman" pitchFamily="18" charset="0"/>
                <a:cs typeface="Times New Roman" pitchFamily="18" charset="0"/>
              </a:rPr>
              <a:t>Источники административного права:</a:t>
            </a:r>
            <a:r>
              <a:rPr lang="ru-RU" sz="2800" dirty="0" smtClean="0">
                <a:solidFill>
                  <a:srgbClr val="FF0000"/>
                </a:solidFill>
                <a:latin typeface="Times New Roman" pitchFamily="18" charset="0"/>
                <a:cs typeface="Times New Roman" pitchFamily="18" charset="0"/>
              </a:rPr>
              <a:t> Конституция Республики Казахстан, кодекс Республики Казахстан об административных правонарушениях (</a:t>
            </a:r>
            <a:r>
              <a:rPr lang="ru-RU" sz="2800" dirty="0" err="1" smtClean="0">
                <a:solidFill>
                  <a:srgbClr val="FF0000"/>
                </a:solidFill>
                <a:latin typeface="Times New Roman" pitchFamily="18" charset="0"/>
                <a:cs typeface="Times New Roman" pitchFamily="18" charset="0"/>
              </a:rPr>
              <a:t>КоАП</a:t>
            </a:r>
            <a:r>
              <a:rPr lang="ru-RU" sz="2800" dirty="0" smtClean="0">
                <a:solidFill>
                  <a:srgbClr val="FF0000"/>
                </a:solidFill>
                <a:latin typeface="Times New Roman" pitchFamily="18" charset="0"/>
                <a:cs typeface="Times New Roman" pitchFamily="18" charset="0"/>
              </a:rPr>
              <a:t>), конституционные законы, законы, указы Президента Республики Казахстан, подзаконные нормативные акты.</a:t>
            </a:r>
          </a:p>
          <a:p>
            <a:pPr marL="0" indent="360000" algn="just">
              <a:lnSpc>
                <a:spcPct val="120000"/>
              </a:lnSpc>
              <a:spcBef>
                <a:spcPts val="0"/>
              </a:spcBef>
              <a:buNone/>
            </a:pPr>
            <a:r>
              <a:rPr lang="ru-RU" sz="2400" b="1" dirty="0" smtClean="0">
                <a:solidFill>
                  <a:srgbClr val="FF0000"/>
                </a:solidFill>
                <a:latin typeface="Times New Roman" pitchFamily="18" charset="0"/>
                <a:cs typeface="Times New Roman" pitchFamily="18" charset="0"/>
              </a:rPr>
              <a:t>Субъекты административного права </a:t>
            </a:r>
            <a:r>
              <a:rPr lang="ru-RU" sz="2400" dirty="0" smtClean="0">
                <a:solidFill>
                  <a:srgbClr val="FF0000"/>
                </a:solidFill>
                <a:latin typeface="Times New Roman" pitchFamily="18" charset="0"/>
                <a:cs typeface="Times New Roman" pitchFamily="18" charset="0"/>
              </a:rPr>
              <a:t>– это обладатели прав и обязанностей, которыми они наделены с целью реализации полномочий возложенных на них административным правом. Одной из сторон является орган исполнительной власти, а с другой граждане РК, государственные органы, общественные и религиозные объединения, юридические лица.</a:t>
            </a:r>
            <a:endParaRPr lang="ru-RU" sz="2400" dirty="0">
              <a:solidFill>
                <a:srgbClr val="FF0000"/>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85728"/>
            <a:ext cx="8229600" cy="6429420"/>
          </a:xfrm>
        </p:spPr>
        <p:txBody>
          <a:bodyPr>
            <a:normAutofit fontScale="32500" lnSpcReduction="20000"/>
          </a:bodyPr>
          <a:lstStyle/>
          <a:p>
            <a:pPr marL="0" indent="360000" algn="just">
              <a:lnSpc>
                <a:spcPct val="120000"/>
              </a:lnSpc>
              <a:spcBef>
                <a:spcPts val="0"/>
              </a:spcBef>
              <a:buNone/>
            </a:pPr>
            <a:r>
              <a:rPr lang="ru-RU" sz="7400" b="1" dirty="0" smtClean="0">
                <a:solidFill>
                  <a:srgbClr val="FF0000"/>
                </a:solidFill>
                <a:latin typeface="Times New Roman" pitchFamily="18" charset="0"/>
                <a:cs typeface="Times New Roman" pitchFamily="18" charset="0"/>
              </a:rPr>
              <a:t>Административный договор </a:t>
            </a:r>
            <a:r>
              <a:rPr lang="ru-RU" sz="7400" dirty="0" smtClean="0">
                <a:solidFill>
                  <a:srgbClr val="FF0000"/>
                </a:solidFill>
                <a:latin typeface="Times New Roman" pitchFamily="18" charset="0"/>
                <a:cs typeface="Times New Roman" pitchFamily="18" charset="0"/>
              </a:rPr>
              <a:t>является юридической формой административных правоотношений. Чтобы быть административным, он должен: </a:t>
            </a:r>
          </a:p>
          <a:p>
            <a:pPr marL="0" indent="360000" algn="just">
              <a:lnSpc>
                <a:spcPct val="120000"/>
              </a:lnSpc>
              <a:spcBef>
                <a:spcPts val="0"/>
              </a:spcBef>
              <a:buNone/>
            </a:pPr>
            <a:r>
              <a:rPr lang="ru-RU" sz="7400" dirty="0" smtClean="0">
                <a:solidFill>
                  <a:srgbClr val="FF0000"/>
                </a:solidFill>
                <a:latin typeface="Times New Roman" pitchFamily="18" charset="0"/>
                <a:cs typeface="Times New Roman" pitchFamily="18" charset="0"/>
              </a:rPr>
              <a:t> - опосредовать горизонтальные административные правоотношения; </a:t>
            </a:r>
          </a:p>
          <a:p>
            <a:pPr marL="0" indent="360000" algn="just">
              <a:lnSpc>
                <a:spcPct val="120000"/>
              </a:lnSpc>
              <a:spcBef>
                <a:spcPts val="0"/>
              </a:spcBef>
              <a:buNone/>
            </a:pPr>
            <a:r>
              <a:rPr lang="ru-RU" sz="7400" dirty="0" smtClean="0">
                <a:solidFill>
                  <a:srgbClr val="FF0000"/>
                </a:solidFill>
                <a:latin typeface="Times New Roman" pitchFamily="18" charset="0"/>
                <a:cs typeface="Times New Roman" pitchFamily="18" charset="0"/>
              </a:rPr>
              <a:t> - предполагать в качестве обязательного субъекта орган государственного управления; </a:t>
            </a:r>
          </a:p>
          <a:p>
            <a:pPr marL="0" indent="360000" algn="just">
              <a:lnSpc>
                <a:spcPct val="120000"/>
              </a:lnSpc>
              <a:spcBef>
                <a:spcPts val="0"/>
              </a:spcBef>
              <a:buNone/>
            </a:pPr>
            <a:r>
              <a:rPr lang="ru-RU" sz="7400" dirty="0" smtClean="0">
                <a:solidFill>
                  <a:srgbClr val="FF0000"/>
                </a:solidFill>
                <a:latin typeface="Times New Roman" pitchFamily="18" charset="0"/>
                <a:cs typeface="Times New Roman" pitchFamily="18" charset="0"/>
              </a:rPr>
              <a:t> - реализовывать исполнительно-распорядительные функции органов государственного управления; </a:t>
            </a:r>
          </a:p>
          <a:p>
            <a:pPr marL="0" indent="360000" algn="just">
              <a:lnSpc>
                <a:spcPct val="120000"/>
              </a:lnSpc>
              <a:spcBef>
                <a:spcPts val="0"/>
              </a:spcBef>
              <a:buNone/>
            </a:pPr>
            <a:r>
              <a:rPr lang="ru-RU" sz="7400" dirty="0" smtClean="0">
                <a:solidFill>
                  <a:srgbClr val="FF0000"/>
                </a:solidFill>
                <a:latin typeface="Times New Roman" pitchFamily="18" charset="0"/>
                <a:cs typeface="Times New Roman" pitchFamily="18" charset="0"/>
              </a:rPr>
              <a:t> - представлять собой соглашение сторон, направленное на достижение результата, предусмотренного правовой нормой, определяющей компетенцию органа управления; </a:t>
            </a:r>
          </a:p>
          <a:p>
            <a:pPr marL="0" indent="360000" algn="just">
              <a:lnSpc>
                <a:spcPct val="120000"/>
              </a:lnSpc>
              <a:spcBef>
                <a:spcPts val="0"/>
              </a:spcBef>
              <a:buNone/>
            </a:pPr>
            <a:r>
              <a:rPr lang="ru-RU" sz="7400" dirty="0" smtClean="0">
                <a:solidFill>
                  <a:srgbClr val="FF0000"/>
                </a:solidFill>
                <a:latin typeface="Times New Roman" pitchFamily="18" charset="0"/>
                <a:cs typeface="Times New Roman" pitchFamily="18" charset="0"/>
              </a:rPr>
              <a:t> - выступать в роли юридического факта, в силу которого возникает, изменяется или прекращается административное правоотношение. </a:t>
            </a:r>
          </a:p>
          <a:p>
            <a:pPr marL="0" indent="360000" algn="just">
              <a:buNone/>
            </a:pPr>
            <a:r>
              <a:rPr lang="ru-RU" dirty="0" smtClean="0">
                <a:solidFill>
                  <a:srgbClr val="FF0000"/>
                </a:solidFill>
                <a:latin typeface="Times New Roman" pitchFamily="18" charset="0"/>
                <a:cs typeface="Times New Roman" pitchFamily="18" charset="0"/>
              </a:rPr>
              <a:t> </a:t>
            </a:r>
            <a:endParaRPr lang="ru-RU" dirty="0">
              <a:solidFill>
                <a:srgbClr val="FF0000"/>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14290"/>
            <a:ext cx="8229600" cy="6357982"/>
          </a:xfrm>
        </p:spPr>
        <p:txBody>
          <a:bodyPr>
            <a:noAutofit/>
          </a:bodyPr>
          <a:lstStyle/>
          <a:p>
            <a:pPr marL="0" indent="360000" algn="just">
              <a:spcBef>
                <a:spcPts val="0"/>
              </a:spcBef>
              <a:buNone/>
            </a:pPr>
            <a:r>
              <a:rPr lang="ru-RU" sz="2400" b="1" dirty="0" smtClean="0">
                <a:solidFill>
                  <a:srgbClr val="FF0000"/>
                </a:solidFill>
                <a:latin typeface="Times New Roman" pitchFamily="18" charset="0"/>
                <a:cs typeface="Times New Roman" pitchFamily="18" charset="0"/>
              </a:rPr>
              <a:t>Административно-правовые нормы</a:t>
            </a:r>
            <a:r>
              <a:rPr lang="ru-RU" sz="2400" dirty="0" smtClean="0">
                <a:solidFill>
                  <a:srgbClr val="FF0000"/>
                </a:solidFill>
                <a:latin typeface="Times New Roman" pitchFamily="18" charset="0"/>
                <a:cs typeface="Times New Roman" pitchFamily="18" charset="0"/>
              </a:rPr>
              <a:t> делятся: </a:t>
            </a:r>
          </a:p>
          <a:p>
            <a:pPr marL="0" indent="360000" algn="just">
              <a:spcBef>
                <a:spcPts val="0"/>
              </a:spcBef>
              <a:buNone/>
            </a:pPr>
            <a:r>
              <a:rPr lang="ru-RU" sz="2400" dirty="0" smtClean="0">
                <a:solidFill>
                  <a:srgbClr val="FF0000"/>
                </a:solidFill>
                <a:latin typeface="Times New Roman" pitchFamily="18" charset="0"/>
                <a:cs typeface="Times New Roman" pitchFamily="18" charset="0"/>
              </a:rPr>
              <a:t> - по предмету регулирования материальные и процессуальные; </a:t>
            </a:r>
          </a:p>
          <a:p>
            <a:pPr marL="0" indent="360000" algn="just">
              <a:spcBef>
                <a:spcPts val="0"/>
              </a:spcBef>
              <a:buNone/>
            </a:pPr>
            <a:r>
              <a:rPr lang="ru-RU" sz="2400" dirty="0" smtClean="0">
                <a:solidFill>
                  <a:srgbClr val="FF0000"/>
                </a:solidFill>
                <a:latin typeface="Times New Roman" pitchFamily="18" charset="0"/>
                <a:cs typeface="Times New Roman" pitchFamily="18" charset="0"/>
              </a:rPr>
              <a:t> - по юридическому содержанию обязывающие, запрещающие и уполномочивающие. </a:t>
            </a:r>
          </a:p>
          <a:p>
            <a:pPr marL="0" indent="360000" algn="just">
              <a:spcBef>
                <a:spcPts val="0"/>
              </a:spcBef>
              <a:buNone/>
            </a:pPr>
            <a:r>
              <a:rPr lang="ru-RU" sz="2400" dirty="0" smtClean="0">
                <a:solidFill>
                  <a:srgbClr val="FF0000"/>
                </a:solidFill>
                <a:latin typeface="Times New Roman" pitchFamily="18" charset="0"/>
                <a:cs typeface="Times New Roman" pitchFamily="18" charset="0"/>
              </a:rPr>
              <a:t> - по действию во времени срочные и бессрочные; </a:t>
            </a:r>
          </a:p>
          <a:p>
            <a:pPr marL="0" indent="360000" algn="just">
              <a:spcBef>
                <a:spcPts val="0"/>
              </a:spcBef>
              <a:buNone/>
            </a:pPr>
            <a:r>
              <a:rPr lang="ru-RU" sz="2400" dirty="0" smtClean="0">
                <a:solidFill>
                  <a:srgbClr val="FF0000"/>
                </a:solidFill>
                <a:latin typeface="Times New Roman" pitchFamily="18" charset="0"/>
                <a:cs typeface="Times New Roman" pitchFamily="18" charset="0"/>
              </a:rPr>
              <a:t> - по территории действия республиканские и местные. </a:t>
            </a:r>
          </a:p>
          <a:p>
            <a:pPr marL="0" indent="360000" algn="just">
              <a:spcBef>
                <a:spcPts val="0"/>
              </a:spcBef>
              <a:buNone/>
            </a:pPr>
            <a:r>
              <a:rPr lang="ru-RU" sz="2400" dirty="0" smtClean="0">
                <a:solidFill>
                  <a:srgbClr val="FF0000"/>
                </a:solidFill>
                <a:latin typeface="Times New Roman" pitchFamily="18" charset="0"/>
                <a:cs typeface="Times New Roman" pitchFamily="18" charset="0"/>
              </a:rPr>
              <a:t> - по форме выражения письменные, устные и конклюдентные.</a:t>
            </a:r>
          </a:p>
          <a:p>
            <a:pPr marL="0" indent="360000" algn="just">
              <a:spcBef>
                <a:spcPts val="0"/>
              </a:spcBef>
              <a:buNone/>
            </a:pPr>
            <a:r>
              <a:rPr lang="ru-RU" sz="2400" b="1" dirty="0" smtClean="0">
                <a:solidFill>
                  <a:srgbClr val="FF0000"/>
                </a:solidFill>
                <a:latin typeface="Times New Roman" pitchFamily="18" charset="0"/>
                <a:cs typeface="Times New Roman" pitchFamily="18" charset="0"/>
              </a:rPr>
              <a:t>Конклюдентный акт </a:t>
            </a:r>
            <a:r>
              <a:rPr lang="ru-RU" sz="2400" dirty="0" smtClean="0">
                <a:solidFill>
                  <a:srgbClr val="FF0000"/>
                </a:solidFill>
                <a:latin typeface="Times New Roman" pitchFamily="18" charset="0"/>
                <a:cs typeface="Times New Roman" pitchFamily="18" charset="0"/>
              </a:rPr>
              <a:t>— это действия лица, выражающие его волю, но не в форме письменного или устного волеизъявления, а в поведении или иной форме, по которой можно сделать заключение о таком намерении. Конклюдентные акты управления по юридической силе не однородны. Многие из них носят информационный характер. Они используются для обеспечения безопасности дорожного движения и др.</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152400"/>
            <a:ext cx="8229600" cy="847708"/>
          </a:xfrm>
        </p:spPr>
        <p:txBody>
          <a:bodyPr>
            <a:normAutofit/>
          </a:bodyPr>
          <a:lstStyle/>
          <a:p>
            <a:pPr indent="442913">
              <a:spcBef>
                <a:spcPts val="0"/>
              </a:spcBef>
            </a:pPr>
            <a:r>
              <a:rPr lang="ru-RU" sz="4000" dirty="0" smtClean="0">
                <a:solidFill>
                  <a:srgbClr val="00B050"/>
                </a:solidFill>
                <a:latin typeface="Times New Roman" pitchFamily="18" charset="0"/>
                <a:cs typeface="Times New Roman" pitchFamily="18" charset="0"/>
              </a:rPr>
              <a:t>2. Государственное управление </a:t>
            </a:r>
          </a:p>
        </p:txBody>
      </p:sp>
      <p:sp>
        <p:nvSpPr>
          <p:cNvPr id="2" name="Содержимое 1"/>
          <p:cNvSpPr>
            <a:spLocks noGrp="1"/>
          </p:cNvSpPr>
          <p:nvPr>
            <p:ph idx="4294967295"/>
          </p:nvPr>
        </p:nvSpPr>
        <p:spPr>
          <a:xfrm>
            <a:off x="428596" y="1214422"/>
            <a:ext cx="8229600" cy="5357813"/>
          </a:xfrm>
        </p:spPr>
        <p:txBody>
          <a:bodyPr>
            <a:normAutofit lnSpcReduction="10000"/>
          </a:bodyPr>
          <a:lstStyle/>
          <a:p>
            <a:pPr marL="0" indent="358775" algn="just">
              <a:lnSpc>
                <a:spcPct val="120000"/>
              </a:lnSpc>
              <a:spcBef>
                <a:spcPts val="0"/>
              </a:spcBef>
              <a:buNone/>
            </a:pPr>
            <a:r>
              <a:rPr lang="ru-RU" b="1" dirty="0" smtClean="0">
                <a:solidFill>
                  <a:srgbClr val="FF0000"/>
                </a:solidFill>
                <a:latin typeface="Times New Roman" pitchFamily="18" charset="0"/>
                <a:cs typeface="Times New Roman" pitchFamily="18" charset="0"/>
              </a:rPr>
              <a:t>Предметом регулирования административного права </a:t>
            </a:r>
            <a:r>
              <a:rPr lang="ru-RU" dirty="0" smtClean="0">
                <a:solidFill>
                  <a:srgbClr val="FF0000"/>
                </a:solidFill>
                <a:latin typeface="Times New Roman" pitchFamily="18" charset="0"/>
                <a:cs typeface="Times New Roman" pitchFamily="18" charset="0"/>
              </a:rPr>
              <a:t>в основном являются общественные отношения, складывающиеся в сфере государственного управления. Принципы государственного управления делятся на 2 группы: </a:t>
            </a:r>
            <a:r>
              <a:rPr lang="ru-RU" b="1" dirty="0" smtClean="0">
                <a:solidFill>
                  <a:srgbClr val="FF0000"/>
                </a:solidFill>
                <a:latin typeface="Times New Roman" pitchFamily="18" charset="0"/>
                <a:cs typeface="Times New Roman" pitchFamily="18" charset="0"/>
              </a:rPr>
              <a:t>социально-правовые</a:t>
            </a:r>
            <a:r>
              <a:rPr lang="ru-RU" dirty="0" smtClean="0">
                <a:solidFill>
                  <a:srgbClr val="FF0000"/>
                </a:solidFill>
                <a:latin typeface="Times New Roman" pitchFamily="18" charset="0"/>
                <a:cs typeface="Times New Roman" pitchFamily="18" charset="0"/>
              </a:rPr>
              <a:t> и </a:t>
            </a:r>
            <a:r>
              <a:rPr lang="ru-RU" b="1" dirty="0" smtClean="0">
                <a:solidFill>
                  <a:srgbClr val="FF0000"/>
                </a:solidFill>
                <a:latin typeface="Times New Roman" pitchFamily="18" charset="0"/>
                <a:cs typeface="Times New Roman" pitchFamily="18" charset="0"/>
              </a:rPr>
              <a:t>организационные</a:t>
            </a:r>
            <a:r>
              <a:rPr lang="ru-RU" dirty="0" smtClean="0">
                <a:solidFill>
                  <a:srgbClr val="FF0000"/>
                </a:solidFill>
                <a:latin typeface="Times New Roman" pitchFamily="18" charset="0"/>
                <a:cs typeface="Times New Roman" pitchFamily="18" charset="0"/>
              </a:rPr>
              <a:t>. </a:t>
            </a:r>
          </a:p>
          <a:p>
            <a:pPr marL="0" indent="358775" algn="just">
              <a:lnSpc>
                <a:spcPct val="120000"/>
              </a:lnSpc>
              <a:spcBef>
                <a:spcPts val="0"/>
              </a:spcBef>
              <a:buNone/>
            </a:pPr>
            <a:r>
              <a:rPr lang="ru-RU" dirty="0" smtClean="0">
                <a:solidFill>
                  <a:srgbClr val="FF0000"/>
                </a:solidFill>
                <a:latin typeface="Times New Roman" pitchFamily="18" charset="0"/>
                <a:cs typeface="Times New Roman" pitchFamily="18" charset="0"/>
              </a:rPr>
              <a:t> К </a:t>
            </a:r>
            <a:r>
              <a:rPr lang="ru-RU" b="1" dirty="0" smtClean="0">
                <a:solidFill>
                  <a:srgbClr val="FF0000"/>
                </a:solidFill>
                <a:latin typeface="Times New Roman" pitchFamily="18" charset="0"/>
                <a:cs typeface="Times New Roman" pitchFamily="18" charset="0"/>
              </a:rPr>
              <a:t>социально-правовым</a:t>
            </a:r>
            <a:r>
              <a:rPr lang="ru-RU" dirty="0" smtClean="0">
                <a:solidFill>
                  <a:srgbClr val="FF0000"/>
                </a:solidFill>
                <a:latin typeface="Times New Roman" pitchFamily="18" charset="0"/>
                <a:cs typeface="Times New Roman" pitchFamily="18" charset="0"/>
              </a:rPr>
              <a:t> относятся следующие принципы: </a:t>
            </a:r>
          </a:p>
          <a:p>
            <a:pPr marL="0" indent="358775" algn="just">
              <a:lnSpc>
                <a:spcPct val="120000"/>
              </a:lnSpc>
              <a:spcBef>
                <a:spcPts val="0"/>
              </a:spcBef>
              <a:buNone/>
            </a:pPr>
            <a:r>
              <a:rPr lang="ru-RU" dirty="0" smtClean="0">
                <a:solidFill>
                  <a:srgbClr val="FF0000"/>
                </a:solidFill>
                <a:latin typeface="Times New Roman" pitchFamily="18" charset="0"/>
                <a:cs typeface="Times New Roman" pitchFamily="18" charset="0"/>
              </a:rPr>
              <a:t> - демократический централизм; </a:t>
            </a:r>
          </a:p>
          <a:p>
            <a:pPr marL="0" indent="358775" algn="just">
              <a:lnSpc>
                <a:spcPct val="120000"/>
              </a:lnSpc>
              <a:spcBef>
                <a:spcPts val="0"/>
              </a:spcBef>
              <a:buNone/>
            </a:pPr>
            <a:r>
              <a:rPr lang="ru-RU" dirty="0" smtClean="0">
                <a:solidFill>
                  <a:srgbClr val="FF0000"/>
                </a:solidFill>
                <a:latin typeface="Times New Roman" pitchFamily="18" charset="0"/>
                <a:cs typeface="Times New Roman" pitchFamily="18" charset="0"/>
              </a:rPr>
              <a:t> - равноправие национальностей; </a:t>
            </a:r>
          </a:p>
          <a:p>
            <a:pPr marL="0" indent="358775" algn="just">
              <a:lnSpc>
                <a:spcPct val="120000"/>
              </a:lnSpc>
              <a:spcBef>
                <a:spcPts val="0"/>
              </a:spcBef>
              <a:buNone/>
            </a:pPr>
            <a:r>
              <a:rPr lang="ru-RU" dirty="0" smtClean="0">
                <a:solidFill>
                  <a:srgbClr val="FF0000"/>
                </a:solidFill>
                <a:latin typeface="Times New Roman" pitchFamily="18" charset="0"/>
                <a:cs typeface="Times New Roman" pitchFamily="18" charset="0"/>
              </a:rPr>
              <a:t> - плановость; </a:t>
            </a:r>
          </a:p>
          <a:p>
            <a:pPr marL="0" indent="358775" algn="just">
              <a:lnSpc>
                <a:spcPct val="120000"/>
              </a:lnSpc>
              <a:spcBef>
                <a:spcPts val="0"/>
              </a:spcBef>
              <a:buNone/>
            </a:pPr>
            <a:r>
              <a:rPr lang="ru-RU" dirty="0" smtClean="0">
                <a:solidFill>
                  <a:srgbClr val="FF0000"/>
                </a:solidFill>
                <a:latin typeface="Times New Roman" pitchFamily="18" charset="0"/>
                <a:cs typeface="Times New Roman" pitchFamily="18" charset="0"/>
              </a:rPr>
              <a:t> - участие масс в управлении; </a:t>
            </a:r>
          </a:p>
          <a:p>
            <a:pPr marL="0" indent="358775" algn="just">
              <a:lnSpc>
                <a:spcPct val="120000"/>
              </a:lnSpc>
              <a:spcBef>
                <a:spcPts val="0"/>
              </a:spcBef>
              <a:buNone/>
            </a:pPr>
            <a:r>
              <a:rPr lang="ru-RU" dirty="0" smtClean="0">
                <a:solidFill>
                  <a:srgbClr val="FF0000"/>
                </a:solidFill>
                <a:latin typeface="Times New Roman" pitchFamily="18" charset="0"/>
                <a:cs typeface="Times New Roman" pitchFamily="18" charset="0"/>
              </a:rPr>
              <a:t> - принцип законности.</a:t>
            </a:r>
            <a:endParaRPr lang="ru-RU" dirty="0">
              <a:solidFill>
                <a:srgbClr val="0070C0"/>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357166"/>
            <a:ext cx="8229600" cy="6286544"/>
          </a:xfrm>
        </p:spPr>
        <p:txBody>
          <a:bodyPr>
            <a:normAutofit fontScale="85000" lnSpcReduction="10000"/>
          </a:bodyPr>
          <a:lstStyle/>
          <a:p>
            <a:pPr marL="0" indent="360000" algn="just">
              <a:lnSpc>
                <a:spcPct val="120000"/>
              </a:lnSpc>
              <a:spcBef>
                <a:spcPts val="0"/>
              </a:spcBef>
              <a:buNone/>
            </a:pPr>
            <a:r>
              <a:rPr lang="ru-RU" b="1" dirty="0" smtClean="0">
                <a:solidFill>
                  <a:srgbClr val="FF0000"/>
                </a:solidFill>
                <a:latin typeface="Times New Roman" pitchFamily="18" charset="0"/>
                <a:cs typeface="Times New Roman" pitchFamily="18" charset="0"/>
              </a:rPr>
              <a:t>Организационные принципы</a:t>
            </a:r>
            <a:r>
              <a:rPr lang="ru-RU" dirty="0" smtClean="0">
                <a:solidFill>
                  <a:srgbClr val="FF0000"/>
                </a:solidFill>
                <a:latin typeface="Times New Roman" pitchFamily="18" charset="0"/>
                <a:cs typeface="Times New Roman" pitchFamily="18" charset="0"/>
              </a:rPr>
              <a:t> </a:t>
            </a:r>
            <a:r>
              <a:rPr lang="ru-RU" b="1" dirty="0" smtClean="0">
                <a:solidFill>
                  <a:srgbClr val="FF0000"/>
                </a:solidFill>
                <a:latin typeface="Times New Roman" pitchFamily="18" charset="0"/>
                <a:cs typeface="Times New Roman" pitchFamily="18" charset="0"/>
              </a:rPr>
              <a:t>государственного управления: </a:t>
            </a:r>
          </a:p>
          <a:p>
            <a:pPr marL="0" indent="360000" algn="just">
              <a:lnSpc>
                <a:spcPct val="120000"/>
              </a:lnSpc>
              <a:spcBef>
                <a:spcPts val="0"/>
              </a:spcBef>
              <a:buNone/>
            </a:pPr>
            <a:r>
              <a:rPr lang="ru-RU" dirty="0" smtClean="0">
                <a:solidFill>
                  <a:srgbClr val="FF0000"/>
                </a:solidFill>
                <a:latin typeface="Times New Roman" pitchFamily="18" charset="0"/>
                <a:cs typeface="Times New Roman" pitchFamily="18" charset="0"/>
              </a:rPr>
              <a:t> - принцип дифференциации и фиксации функций и полномочий; </a:t>
            </a:r>
          </a:p>
          <a:p>
            <a:pPr marL="0" indent="360000" algn="just">
              <a:lnSpc>
                <a:spcPct val="120000"/>
              </a:lnSpc>
              <a:spcBef>
                <a:spcPts val="0"/>
              </a:spcBef>
              <a:buNone/>
            </a:pPr>
            <a:r>
              <a:rPr lang="ru-RU" dirty="0" smtClean="0">
                <a:solidFill>
                  <a:srgbClr val="FF0000"/>
                </a:solidFill>
                <a:latin typeface="Times New Roman" pitchFamily="18" charset="0"/>
                <a:cs typeface="Times New Roman" pitchFamily="18" charset="0"/>
              </a:rPr>
              <a:t> - принцип ответственности в гран компетенции; </a:t>
            </a:r>
          </a:p>
          <a:p>
            <a:pPr marL="0" indent="360000" algn="just">
              <a:lnSpc>
                <a:spcPct val="120000"/>
              </a:lnSpc>
              <a:spcBef>
                <a:spcPts val="0"/>
              </a:spcBef>
              <a:buNone/>
            </a:pPr>
            <a:r>
              <a:rPr lang="ru-RU" dirty="0" smtClean="0">
                <a:solidFill>
                  <a:srgbClr val="FF0000"/>
                </a:solidFill>
                <a:latin typeface="Times New Roman" pitchFamily="18" charset="0"/>
                <a:cs typeface="Times New Roman" pitchFamily="18" charset="0"/>
              </a:rPr>
              <a:t> - принцип сочетания отраслевых, межотраслевых и территориальных начал в управлении; </a:t>
            </a:r>
          </a:p>
          <a:p>
            <a:pPr marL="0" indent="360000" algn="just">
              <a:lnSpc>
                <a:spcPct val="120000"/>
              </a:lnSpc>
              <a:spcBef>
                <a:spcPts val="0"/>
              </a:spcBef>
              <a:buNone/>
            </a:pPr>
            <a:r>
              <a:rPr lang="ru-RU" dirty="0" smtClean="0">
                <a:solidFill>
                  <a:srgbClr val="FF0000"/>
                </a:solidFill>
                <a:latin typeface="Times New Roman" pitchFamily="18" charset="0"/>
                <a:cs typeface="Times New Roman" pitchFamily="18" charset="0"/>
              </a:rPr>
              <a:t> - принцип сочетания линейных и функциональных начал при верховенстве линейных (линейное построение органа или системы органов предполагает, что у каждой нижестоящей инстанции или исполнителя имеется лишь а непосредственно вышестоящая инстанция, правомочная давать указания по всем функциям руководства. Функциональная система заключается в том, что каждой отдельной функцией управления ведает специализированная руководящая инстанция); </a:t>
            </a:r>
          </a:p>
          <a:p>
            <a:pPr marL="0" indent="360000" algn="just">
              <a:lnSpc>
                <a:spcPct val="120000"/>
              </a:lnSpc>
              <a:spcBef>
                <a:spcPts val="0"/>
              </a:spcBef>
              <a:buNone/>
            </a:pPr>
            <a:r>
              <a:rPr lang="ru-RU" dirty="0" smtClean="0">
                <a:solidFill>
                  <a:srgbClr val="FF0000"/>
                </a:solidFill>
                <a:latin typeface="Times New Roman" pitchFamily="18" charset="0"/>
                <a:cs typeface="Times New Roman" pitchFamily="18" charset="0"/>
              </a:rPr>
              <a:t> - принцип сочетания коллегиальности единоначалием при верховенстве коллегиальности.</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4294967295"/>
          </p:nvPr>
        </p:nvSpPr>
        <p:spPr>
          <a:xfrm>
            <a:off x="428596" y="357166"/>
            <a:ext cx="8229600" cy="6357945"/>
          </a:xfrm>
        </p:spPr>
        <p:txBody>
          <a:bodyPr>
            <a:noAutofit/>
          </a:bodyPr>
          <a:lstStyle/>
          <a:p>
            <a:pPr marL="0" indent="360000" algn="just">
              <a:spcBef>
                <a:spcPts val="0"/>
              </a:spcBef>
              <a:buNone/>
            </a:pPr>
            <a:r>
              <a:rPr lang="ru-RU" sz="2400" b="1" dirty="0" smtClean="0">
                <a:solidFill>
                  <a:srgbClr val="FF0000"/>
                </a:solidFill>
                <a:latin typeface="Times New Roman" pitchFamily="18" charset="0"/>
                <a:cs typeface="Times New Roman" pitchFamily="18" charset="0"/>
              </a:rPr>
              <a:t>Признаки административного правонарушения:</a:t>
            </a:r>
            <a:r>
              <a:rPr lang="ru-RU" sz="2400" dirty="0" smtClean="0">
                <a:solidFill>
                  <a:srgbClr val="FF0000"/>
                </a:solidFill>
                <a:latin typeface="Times New Roman" pitchFamily="18" charset="0"/>
                <a:cs typeface="Times New Roman" pitchFamily="18" charset="0"/>
              </a:rPr>
              <a:t> </a:t>
            </a:r>
          </a:p>
          <a:p>
            <a:pPr marL="0" indent="360000" algn="just">
              <a:spcBef>
                <a:spcPts val="0"/>
              </a:spcBef>
              <a:buNone/>
            </a:pPr>
            <a:r>
              <a:rPr lang="ru-RU" sz="2400" dirty="0" smtClean="0">
                <a:solidFill>
                  <a:srgbClr val="FF0000"/>
                </a:solidFill>
                <a:latin typeface="Times New Roman" pitchFamily="18" charset="0"/>
                <a:cs typeface="Times New Roman" pitchFamily="18" charset="0"/>
              </a:rPr>
              <a:t> - </a:t>
            </a:r>
            <a:r>
              <a:rPr lang="ru-RU" sz="2400" dirty="0" err="1" smtClean="0">
                <a:solidFill>
                  <a:srgbClr val="FF0000"/>
                </a:solidFill>
                <a:latin typeface="Times New Roman" pitchFamily="18" charset="0"/>
                <a:cs typeface="Times New Roman" pitchFamily="18" charset="0"/>
              </a:rPr>
              <a:t>антиобщественность</a:t>
            </a:r>
            <a:r>
              <a:rPr lang="ru-RU" sz="2400" dirty="0" smtClean="0">
                <a:solidFill>
                  <a:srgbClr val="FF0000"/>
                </a:solidFill>
                <a:latin typeface="Times New Roman" pitchFamily="18" charset="0"/>
                <a:cs typeface="Times New Roman" pitchFamily="18" charset="0"/>
              </a:rPr>
              <a:t> - деяние, причиняющее вред законным интересам граждан, общества и государства, является антиобщественным, причем какое деяние является антиобщественным в рамках института административной ответственности - определяется законодательством; </a:t>
            </a:r>
          </a:p>
          <a:p>
            <a:pPr marL="0" indent="360000" algn="just">
              <a:spcBef>
                <a:spcPts val="0"/>
              </a:spcBef>
              <a:buNone/>
            </a:pPr>
            <a:r>
              <a:rPr lang="ru-RU" sz="2400" dirty="0" smtClean="0">
                <a:solidFill>
                  <a:srgbClr val="FF0000"/>
                </a:solidFill>
                <a:latin typeface="Times New Roman" pitchFamily="18" charset="0"/>
                <a:cs typeface="Times New Roman" pitchFamily="18" charset="0"/>
              </a:rPr>
              <a:t> - противоправность - заключается в совершении деяния, нарушающего нормы административного и иных отраслей права (трудового, земельного, финансового и т. д.), охраняемые мерами административной ответственности; </a:t>
            </a:r>
          </a:p>
          <a:p>
            <a:pPr marL="0" indent="360000" algn="just">
              <a:spcBef>
                <a:spcPts val="0"/>
              </a:spcBef>
              <a:buNone/>
            </a:pPr>
            <a:r>
              <a:rPr lang="ru-RU" sz="2400" dirty="0" smtClean="0">
                <a:solidFill>
                  <a:srgbClr val="FF0000"/>
                </a:solidFill>
                <a:latin typeface="Times New Roman" pitchFamily="18" charset="0"/>
                <a:cs typeface="Times New Roman" pitchFamily="18" charset="0"/>
              </a:rPr>
              <a:t> - виновность – т. е. содеянное было осуществлено умышленно или по неосторожности. </a:t>
            </a:r>
          </a:p>
          <a:p>
            <a:pPr marL="0" indent="360000" algn="just">
              <a:spcBef>
                <a:spcPts val="0"/>
              </a:spcBef>
              <a:buNone/>
            </a:pPr>
            <a:r>
              <a:rPr lang="ru-RU" sz="2400" dirty="0" smtClean="0">
                <a:solidFill>
                  <a:srgbClr val="FF0000"/>
                </a:solidFill>
                <a:latin typeface="Times New Roman" pitchFamily="18" charset="0"/>
                <a:cs typeface="Times New Roman" pitchFamily="18" charset="0"/>
              </a:rPr>
              <a:t> - наказуемость - только то деяние, за которое законодательством предусмотрена административная ответственность.</a:t>
            </a:r>
          </a:p>
          <a:p>
            <a:pPr marL="0" indent="360000" algn="just">
              <a:spcBef>
                <a:spcPts val="0"/>
              </a:spcBef>
              <a:buNone/>
            </a:pPr>
            <a:endParaRPr lang="ru-RU" sz="2000" dirty="0">
              <a:solidFill>
                <a:srgbClr val="FF0000"/>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357166"/>
            <a:ext cx="8229600" cy="6215106"/>
          </a:xfrm>
        </p:spPr>
        <p:txBody>
          <a:bodyPr>
            <a:normAutofit fontScale="92500"/>
          </a:bodyPr>
          <a:lstStyle/>
          <a:p>
            <a:pPr marL="0" indent="360000" algn="just">
              <a:lnSpc>
                <a:spcPct val="120000"/>
              </a:lnSpc>
              <a:spcBef>
                <a:spcPts val="0"/>
              </a:spcBef>
              <a:buNone/>
            </a:pPr>
            <a:r>
              <a:rPr lang="ru-RU" dirty="0" smtClean="0">
                <a:solidFill>
                  <a:srgbClr val="FF0000"/>
                </a:solidFill>
                <a:latin typeface="Times New Roman" pitchFamily="18" charset="0"/>
                <a:cs typeface="Times New Roman" pitchFamily="18" charset="0"/>
              </a:rPr>
              <a:t>Под </a:t>
            </a:r>
            <a:r>
              <a:rPr lang="ru-RU" b="1" dirty="0" smtClean="0">
                <a:solidFill>
                  <a:srgbClr val="FF0000"/>
                </a:solidFill>
                <a:latin typeface="Times New Roman" pitchFamily="18" charset="0"/>
                <a:cs typeface="Times New Roman" pitchFamily="18" charset="0"/>
              </a:rPr>
              <a:t>составом административного правонарушения </a:t>
            </a:r>
            <a:r>
              <a:rPr lang="ru-RU" dirty="0" smtClean="0">
                <a:solidFill>
                  <a:srgbClr val="FF0000"/>
                </a:solidFill>
                <a:latin typeface="Times New Roman" pitchFamily="18" charset="0"/>
                <a:cs typeface="Times New Roman" pitchFamily="18" charset="0"/>
              </a:rPr>
              <a:t>понимается совокупность установленных административным законодательством признаков, при наличии которых то или иное действие либо бездействие может быть признано противоправным, виновным и повлечь административную ответственность. К составу административного правонарушения относятся: объект, объективная сторона, субъект и субъективная сторона правонарушения.</a:t>
            </a:r>
          </a:p>
          <a:p>
            <a:pPr marL="0" indent="360000" algn="just">
              <a:lnSpc>
                <a:spcPct val="120000"/>
              </a:lnSpc>
              <a:spcBef>
                <a:spcPts val="0"/>
              </a:spcBef>
              <a:buNone/>
            </a:pPr>
            <a:r>
              <a:rPr lang="ru-RU" b="1" dirty="0" smtClean="0">
                <a:solidFill>
                  <a:srgbClr val="FF0000"/>
                </a:solidFill>
                <a:latin typeface="Times New Roman" pitchFamily="18" charset="0"/>
                <a:cs typeface="Times New Roman" pitchFamily="18" charset="0"/>
              </a:rPr>
              <a:t>Объектом административного правонарушения </a:t>
            </a:r>
            <a:r>
              <a:rPr lang="ru-RU" dirty="0" smtClean="0">
                <a:solidFill>
                  <a:srgbClr val="FF0000"/>
                </a:solidFill>
                <a:latin typeface="Times New Roman" pitchFamily="18" charset="0"/>
                <a:cs typeface="Times New Roman" pitchFamily="18" charset="0"/>
              </a:rPr>
              <a:t>является общественные отношения, возникающие в сфере государственного управления, регулируемые нормами права и охраняемые мерами административной ответственности.</a:t>
            </a:r>
            <a:endParaRPr lang="ru-RU" dirty="0">
              <a:solidFill>
                <a:srgbClr val="FF0000"/>
              </a:solidFill>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163</TotalTime>
  <Words>1769</Words>
  <PresentationFormat>Экран (4:3)</PresentationFormat>
  <Paragraphs>96</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Бумажная</vt:lpstr>
      <vt:lpstr>Лекция  на тему: Основы административного права РК</vt:lpstr>
      <vt:lpstr>1. Предмет административного права </vt:lpstr>
      <vt:lpstr>Слайд 3</vt:lpstr>
      <vt:lpstr>Слайд 4</vt:lpstr>
      <vt:lpstr>Слайд 5</vt:lpstr>
      <vt:lpstr>2. Государственное управление </vt:lpstr>
      <vt:lpstr>Слайд 7</vt:lpstr>
      <vt:lpstr>Слайд 8</vt:lpstr>
      <vt:lpstr>Слайд 9</vt:lpstr>
      <vt:lpstr>Слайд 10</vt:lpstr>
      <vt:lpstr>Слайд 11</vt:lpstr>
      <vt:lpstr>3. Административная ответственность </vt:lpstr>
      <vt:lpstr>Слайд 13</vt:lpstr>
      <vt:lpstr>4. Виды административных взысканий</vt:lpstr>
      <vt:lpstr>Слайд 15</vt:lpstr>
      <vt:lpstr>Слайд 16</vt:lpstr>
      <vt:lpstr>Слайд 17</vt:lpstr>
      <vt:lpstr>Слайд 18</vt:lpstr>
      <vt:lpstr>Слайд 19</vt:lpstr>
      <vt:lpstr>лекция завершена!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Право и его признаки</dc:title>
  <cp:lastModifiedBy>сага</cp:lastModifiedBy>
  <cp:revision>24</cp:revision>
  <dcterms:modified xsi:type="dcterms:W3CDTF">2013-01-20T15:18:56Z</dcterms:modified>
</cp:coreProperties>
</file>