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7" r:id="rId1"/>
  </p:sldMasterIdLst>
  <p:notesMasterIdLst>
    <p:notesMasterId r:id="rId19"/>
  </p:notesMasterIdLst>
  <p:sldIdLst>
    <p:sldId id="257" r:id="rId2"/>
    <p:sldId id="258" r:id="rId3"/>
    <p:sldId id="271" r:id="rId4"/>
    <p:sldId id="281" r:id="rId5"/>
    <p:sldId id="267" r:id="rId6"/>
    <p:sldId id="274" r:id="rId7"/>
    <p:sldId id="275" r:id="rId8"/>
    <p:sldId id="278" r:id="rId9"/>
    <p:sldId id="284" r:id="rId10"/>
    <p:sldId id="282" r:id="rId11"/>
    <p:sldId id="279" r:id="rId12"/>
    <p:sldId id="280" r:id="rId13"/>
    <p:sldId id="272" r:id="rId14"/>
    <p:sldId id="276" r:id="rId15"/>
    <p:sldId id="273" r:id="rId16"/>
    <p:sldId id="283" r:id="rId17"/>
    <p:sldId id="285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008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63AF3B-D303-4917-A06E-0E8F0E238099}" type="datetimeFigureOut">
              <a:rPr lang="ru-RU" smtClean="0"/>
              <a:pPr/>
              <a:t>20.01.2013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7A04A8-F444-49C1-99C1-F74A510A85E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9748665-A954-46AC-908F-FDD49D90DB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A266D-6AD0-465F-9B29-E7A59C22E5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FF6E9-2D71-43BF-A625-CD4785005B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74228EF-65C1-4ED3-9FEE-E815065851A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6C821AC-D0A0-472B-8A0F-52988DA8CF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AB863-B1E0-4BD5-83EE-705AA3790C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8625B-421B-4134-A24F-79C709E475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2032AD9-C106-4F32-8768-4B206A1AAF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81BE2-2E9A-497B-93A2-1B3B0F5114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A66E61D-D45B-488C-A7BE-9EF929E5CA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14B4099-A610-4C2E-92BE-496F1382CC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54077ED-39D2-4B32-A082-0AEDA243E4E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00166" y="357166"/>
            <a:ext cx="7429552" cy="1736725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 «</a:t>
            </a:r>
            <a:r>
              <a:rPr lang="kk-KZ" sz="2400" dirty="0" smtClean="0"/>
              <a:t>Қазақстан тарихы </a:t>
            </a:r>
            <a:r>
              <a:rPr lang="ru-RU" sz="2400" dirty="0" smtClean="0"/>
              <a:t>» </a:t>
            </a:r>
            <a:r>
              <a:rPr lang="ru-RU" sz="2400" dirty="0" err="1" smtClean="0"/>
              <a:t>пәні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err="1" smtClean="0"/>
              <a:t>Слайд-дәріс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800" dirty="0" err="1" smtClean="0"/>
              <a:t>тақырыбы: Ежелгі</a:t>
            </a:r>
            <a:r>
              <a:rPr lang="ru-RU" sz="2800" dirty="0" smtClean="0"/>
              <a:t> </a:t>
            </a:r>
            <a:r>
              <a:rPr lang="ru-RU" sz="2800" dirty="0" err="1" smtClean="0"/>
              <a:t>дәуірдегі Қазақстан</a:t>
            </a:r>
            <a:endParaRPr lang="ru-RU" sz="2800" b="1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640" y="5373216"/>
            <a:ext cx="7232650" cy="265112"/>
          </a:xfrm>
        </p:spPr>
        <p:txBody>
          <a:bodyPr>
            <a:normAutofit fontScale="92500" lnSpcReduction="20000"/>
          </a:bodyPr>
          <a:lstStyle/>
          <a:p>
            <a:pPr algn="r">
              <a:lnSpc>
                <a:spcPct val="80000"/>
              </a:lnSpc>
            </a:pPr>
            <a:r>
              <a:rPr lang="ru-RU" sz="1800" dirty="0" err="1" smtClean="0">
                <a:solidFill>
                  <a:schemeClr val="tx2"/>
                </a:solidFill>
              </a:rPr>
              <a:t>құрастырушы:  тарих</a:t>
            </a:r>
            <a:r>
              <a:rPr lang="ru-RU" sz="1800" dirty="0" smtClean="0">
                <a:solidFill>
                  <a:schemeClr val="tx2"/>
                </a:solidFill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</a:rPr>
              <a:t>пәнінің мұғалімі Смагулова</a:t>
            </a:r>
            <a:r>
              <a:rPr lang="ru-RU" sz="1800" dirty="0" smtClean="0">
                <a:solidFill>
                  <a:schemeClr val="tx2"/>
                </a:solidFill>
              </a:rPr>
              <a:t> Қ.Е.</a:t>
            </a:r>
            <a:endParaRPr lang="ru-RU" sz="18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103515"/>
          </a:xfrm>
        </p:spPr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835696" y="404664"/>
            <a:ext cx="6022452" cy="646331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</a:rPr>
              <a:t>ЖОҒАРҒЫ ПАЛЕОЛИТ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339752" y="5949280"/>
            <a:ext cx="4392488" cy="400110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Баспаналарды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салу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F:\ИЛЛЮСТР-Я ИСТ КАЗАХСТ\History1Rus\data\116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25" y="1268760"/>
            <a:ext cx="6254750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103515"/>
          </a:xfrm>
        </p:spPr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2628676" y="404664"/>
            <a:ext cx="3671516" cy="729430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</a:rPr>
              <a:t>ПАЛЕОЛИТ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</a:rPr>
              <a:t>(древний каменный век)</a:t>
            </a:r>
            <a:endParaRPr lang="ru-RU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835696" y="404664"/>
            <a:ext cx="5328592" cy="1015663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</a:rPr>
              <a:t>МЕЗОЛИТ</a:t>
            </a:r>
          </a:p>
          <a:p>
            <a:pPr algn="ctr">
              <a:spcBef>
                <a:spcPts val="0"/>
              </a:spcBef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(орта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</a:rPr>
              <a:t>тас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</a:rPr>
              <a:t>ғасыры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)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2357422" y="2071678"/>
            <a:ext cx="4357718" cy="461665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</a:rPr>
              <a:t>Б.з.д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. Х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</a:rPr>
              <a:t>II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- 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</a:rPr>
              <a:t>V </a:t>
            </a: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</a:rPr>
              <a:t>мыңж. </a:t>
            </a:r>
            <a:endParaRPr lang="ru-RU" sz="2400" b="1" dirty="0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2628676" y="3143248"/>
            <a:ext cx="3743524" cy="400110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</a:rPr>
              <a:t>Каспий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маңы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</a:rPr>
              <a:t>–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Тұран аймағы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3143240" y="4429132"/>
            <a:ext cx="2786082" cy="1631216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Тұрақтар: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</a:rPr>
              <a:t>   </a:t>
            </a:r>
          </a:p>
          <a:p>
            <a:pPr algn="ctr"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Дұзбай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Селети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Ерейментау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Шахбағатасай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103515"/>
          </a:xfrm>
        </p:spPr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835696" y="404664"/>
            <a:ext cx="5328592" cy="646331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</a:rPr>
              <a:t>МЕЗОЛИТ</a:t>
            </a: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1475656" y="5765194"/>
            <a:ext cx="6192688" cy="400110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</a:rPr>
              <a:t>Салынбалы еңбек құралдары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3074" name="Picture 2" descr="F:\ИЛЛЮСТР-Я ИСТ КАЗАХСТ\History1Rus\data\103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1265239"/>
            <a:ext cx="3960440" cy="4179986"/>
          </a:xfrm>
          <a:prstGeom prst="rect">
            <a:avLst/>
          </a:prstGeom>
          <a:noFill/>
        </p:spPr>
      </p:pic>
      <p:pic>
        <p:nvPicPr>
          <p:cNvPr id="3076" name="Picture 4" descr="F:\ИЛЛЮСТР-Я ИСТ КАЗАХСТ\History1Rus\data\129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268760"/>
            <a:ext cx="3888432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103515"/>
          </a:xfrm>
        </p:spPr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2628676" y="404664"/>
            <a:ext cx="3671516" cy="729430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</a:rPr>
              <a:t>ПАЛЕОЛИТ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</a:rPr>
              <a:t>(древний каменный век)</a:t>
            </a:r>
            <a:endParaRPr lang="ru-RU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835696" y="404664"/>
            <a:ext cx="5328592" cy="1015663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</a:rPr>
              <a:t>НЕОЛИТ</a:t>
            </a:r>
          </a:p>
          <a:p>
            <a:pPr algn="ctr">
              <a:spcBef>
                <a:spcPts val="0"/>
              </a:spcBef>
            </a:pP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</a:rPr>
              <a:t>(жаңа тас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</a:rPr>
              <a:t>ғасыры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)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2556668" y="1772816"/>
            <a:ext cx="3743524" cy="461665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</a:rPr>
              <a:t>Б.з.д.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</a:rPr>
              <a:t>V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 –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</a:rPr>
              <a:t>III </a:t>
            </a: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</a:rPr>
              <a:t>мыңж.</a:t>
            </a:r>
            <a:endParaRPr lang="ru-RU" sz="2400" b="1" dirty="0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2071670" y="2962817"/>
            <a:ext cx="4857784" cy="1323439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Мәдениеттері: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</a:rPr>
              <a:t>  </a:t>
            </a:r>
          </a:p>
          <a:p>
            <a:pPr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Қараүңгір	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</a:rPr>
              <a:t>Атбасар</a:t>
            </a:r>
          </a:p>
          <a:p>
            <a:pPr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Тюлуз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</a:rPr>
              <a:t>		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Маханжар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Оюклы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395536" y="4671964"/>
            <a:ext cx="7992888" cy="400110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Тұрақтары:   Сарықамыс,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Құлсары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,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</a:rPr>
              <a:t>Атбасар, 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Қараүңгір, Барыбас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2051720" y="5529220"/>
            <a:ext cx="4896544" cy="400110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Алғашқы қоғамдық еңбек бөлінісі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103515"/>
          </a:xfrm>
        </p:spPr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835696" y="404664"/>
            <a:ext cx="5328592" cy="646331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</a:rPr>
              <a:t>НЕОЛИТ</a:t>
            </a: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1475656" y="5765194"/>
            <a:ext cx="6192688" cy="400110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</a:rPr>
              <a:t>Кәсіптердің пайда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</a:rPr>
              <a:t>болуы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</a:rPr>
              <a:t>, «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</a:rPr>
              <a:t>неолиттік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</a:rPr>
              <a:t> революция». 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2050" name="Picture 2" descr="F:\ИЛЛЮСТР-Я ИСТ КАЗАХСТ\History1Rus\data\108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68760"/>
            <a:ext cx="3826768" cy="4176464"/>
          </a:xfrm>
          <a:prstGeom prst="rect">
            <a:avLst/>
          </a:prstGeom>
          <a:noFill/>
        </p:spPr>
      </p:pic>
      <p:pic>
        <p:nvPicPr>
          <p:cNvPr id="2052" name="Picture 4" descr="F:\ИЛЛЮСТР-Я ИСТ КАЗАХСТ\History1Rus\data\117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214422"/>
            <a:ext cx="3528392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103515"/>
          </a:xfrm>
        </p:spPr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2628676" y="404664"/>
            <a:ext cx="3671516" cy="729430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</a:rPr>
              <a:t>ПАЛЕОЛИТ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</a:rPr>
              <a:t>(древний каменный век)</a:t>
            </a:r>
            <a:endParaRPr lang="ru-RU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835696" y="404664"/>
            <a:ext cx="5328592" cy="1015663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</a:rPr>
              <a:t>ЭНЕОЛИТ</a:t>
            </a:r>
          </a:p>
          <a:p>
            <a:pPr algn="ctr">
              <a:spcBef>
                <a:spcPts val="0"/>
              </a:spcBef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(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</a:rPr>
              <a:t>мыстытас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</a:rPr>
              <a:t>дәуірі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)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2556668" y="2143116"/>
            <a:ext cx="3743524" cy="830997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</a:rPr>
              <a:t>Б.з.д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. 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</a:rPr>
              <a:t>IV </a:t>
            </a: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</a:rPr>
              <a:t>мыңж.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 – </a:t>
            </a:r>
          </a:p>
          <a:p>
            <a:pPr algn="ctr">
              <a:spcBef>
                <a:spcPts val="0"/>
              </a:spcBef>
            </a:pP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</a:rPr>
              <a:t>III </a:t>
            </a: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</a:rPr>
              <a:t>мыңж.</a:t>
            </a:r>
            <a:endParaRPr lang="ru-RU" sz="2400" b="1" dirty="0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2628676" y="3643314"/>
            <a:ext cx="3743524" cy="400110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мәдениеті:  Ботай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2628676" y="4857760"/>
            <a:ext cx="3743524" cy="1015663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Тұрақтар:     Шебір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Ботай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</a:rPr>
              <a:t>         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Маңғыстау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103515"/>
          </a:xfrm>
        </p:spPr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2628676" y="404664"/>
            <a:ext cx="3671516" cy="729430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</a:rPr>
              <a:t>ПАЛЕОЛИТ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</a:rPr>
              <a:t>(древний каменный век)</a:t>
            </a:r>
            <a:endParaRPr lang="ru-RU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835696" y="404664"/>
            <a:ext cx="5328592" cy="1015663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</a:rPr>
              <a:t>ЭНЕОЛИТ</a:t>
            </a:r>
          </a:p>
          <a:p>
            <a:pPr algn="ctr">
              <a:spcBef>
                <a:spcPts val="0"/>
              </a:spcBef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(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</a:rPr>
              <a:t>мыстытас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</a:rPr>
              <a:t>дәуірі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)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11560" y="5838363"/>
            <a:ext cx="7848872" cy="830997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</a:rPr>
              <a:t>Рухани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</a:rPr>
              <a:t>мәдениеттің одан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</a:rPr>
              <a:t>әрі дамуы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,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</a:rPr>
              <a:t>одан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 да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</a:rPr>
              <a:t>ұйымдасқан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</a:rPr>
              <a:t>діни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</a:rPr>
              <a:t>сенімдердің пайда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</a:rPr>
              <a:t>болуы</a:t>
            </a:r>
            <a:endParaRPr lang="ru-RU" sz="2400" b="1" dirty="0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4098" name="Picture 2" descr="F:\ИЛЛЮСТР-Я ИСТ КАЗАХСТ\History1Rus\data\107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628800"/>
            <a:ext cx="7416824" cy="38315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лыбающееся лицо 3"/>
          <p:cNvSpPr/>
          <p:nvPr/>
        </p:nvSpPr>
        <p:spPr>
          <a:xfrm>
            <a:off x="2714612" y="1928802"/>
            <a:ext cx="3786214" cy="3786214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71604" y="398889"/>
            <a:ext cx="56927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kk-KZ" sz="2800" dirty="0" smtClean="0">
                <a:solidFill>
                  <a:srgbClr val="FF0000"/>
                </a:solidFill>
                <a:latin typeface="Century Schoolbook"/>
              </a:rPr>
              <a:t>Дәріс аяқталды!!!</a:t>
            </a:r>
            <a:endParaRPr lang="ru-RU" sz="2800" dirty="0">
              <a:solidFill>
                <a:srgbClr val="FF0000"/>
              </a:solidFill>
              <a:latin typeface="Century Schoolboo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Дәріс жоспары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609600" indent="-609600">
              <a:buFont typeface="Wingdings" pitchFamily="2" charset="2"/>
              <a:buAutoNum type="arabicPeriod"/>
            </a:pPr>
            <a:r>
              <a:rPr lang="ru-RU" sz="2800" dirty="0" smtClean="0">
                <a:solidFill>
                  <a:schemeClr val="tx2"/>
                </a:solidFill>
              </a:rPr>
              <a:t>Палеолит.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ru-RU" sz="2800" dirty="0" smtClean="0">
                <a:solidFill>
                  <a:schemeClr val="tx2"/>
                </a:solidFill>
              </a:rPr>
              <a:t>Мезолит.</a:t>
            </a:r>
            <a:endParaRPr lang="ru-RU" sz="2800" dirty="0">
              <a:solidFill>
                <a:schemeClr val="tx2"/>
              </a:solidFill>
            </a:endParaRPr>
          </a:p>
          <a:p>
            <a:pPr marL="609600" indent="-609600">
              <a:buFont typeface="Wingdings" pitchFamily="2" charset="2"/>
              <a:buAutoNum type="arabicPeriod"/>
            </a:pPr>
            <a:r>
              <a:rPr lang="ru-RU" sz="2800" dirty="0" smtClean="0">
                <a:solidFill>
                  <a:schemeClr val="tx2"/>
                </a:solidFill>
              </a:rPr>
              <a:t>Неолит </a:t>
            </a:r>
            <a:r>
              <a:rPr lang="ru-RU" sz="2800" dirty="0" err="1" smtClean="0">
                <a:solidFill>
                  <a:schemeClr val="tx2"/>
                </a:solidFill>
              </a:rPr>
              <a:t>және </a:t>
            </a:r>
            <a:r>
              <a:rPr lang="ru-RU" sz="2800" dirty="0" smtClean="0">
                <a:solidFill>
                  <a:schemeClr val="tx2"/>
                </a:solidFill>
              </a:rPr>
              <a:t>энеолит.</a:t>
            </a:r>
            <a:endParaRPr lang="ru-RU" sz="2800" dirty="0">
              <a:solidFill>
                <a:schemeClr val="tx2"/>
              </a:solidFill>
            </a:endParaRPr>
          </a:p>
          <a:p>
            <a:pPr marL="609600" indent="-609600">
              <a:buFont typeface="Wingdings" pitchFamily="2" charset="2"/>
              <a:buAutoNum type="arabicPeriod"/>
            </a:pPr>
            <a:r>
              <a:rPr lang="ru-RU" sz="2800" dirty="0" err="1" smtClean="0">
                <a:solidFill>
                  <a:schemeClr val="tx2"/>
                </a:solidFill>
              </a:rPr>
              <a:t>Жалпы</a:t>
            </a:r>
            <a:r>
              <a:rPr lang="ru-RU" sz="2800" dirty="0" smtClean="0">
                <a:solidFill>
                  <a:schemeClr val="tx2"/>
                </a:solidFill>
              </a:rPr>
              <a:t> </a:t>
            </a:r>
            <a:r>
              <a:rPr lang="ru-RU" sz="2800" dirty="0" err="1" smtClean="0">
                <a:solidFill>
                  <a:schemeClr val="tx2"/>
                </a:solidFill>
              </a:rPr>
              <a:t>сипаттамасы</a:t>
            </a:r>
            <a:r>
              <a:rPr lang="ru-RU" sz="2800" dirty="0" smtClean="0">
                <a:solidFill>
                  <a:schemeClr val="tx2"/>
                </a:solidFill>
              </a:rPr>
              <a:t>, </a:t>
            </a:r>
            <a:r>
              <a:rPr lang="ru-RU" sz="2800" dirty="0" err="1" smtClean="0">
                <a:solidFill>
                  <a:schemeClr val="tx2"/>
                </a:solidFill>
              </a:rPr>
              <a:t>тұрақтары, </a:t>
            </a:r>
            <a:r>
              <a:rPr lang="ru-RU" sz="2800" dirty="0" err="1" smtClean="0">
                <a:solidFill>
                  <a:schemeClr val="tx2"/>
                </a:solidFill>
              </a:rPr>
              <a:t>мәдениеті </a:t>
            </a:r>
            <a:r>
              <a:rPr lang="ru-RU" sz="2800" dirty="0" smtClean="0">
                <a:solidFill>
                  <a:schemeClr val="tx2"/>
                </a:solidFill>
              </a:rPr>
              <a:t>мен </a:t>
            </a:r>
            <a:r>
              <a:rPr lang="ru-RU" sz="2800" dirty="0" err="1" smtClean="0">
                <a:solidFill>
                  <a:schemeClr val="tx2"/>
                </a:solidFill>
              </a:rPr>
              <a:t>өнері</a:t>
            </a:r>
            <a:r>
              <a:rPr lang="ru-RU" sz="2800" dirty="0" smtClean="0">
                <a:solidFill>
                  <a:schemeClr val="tx2"/>
                </a:solidFill>
              </a:rPr>
              <a:t>.</a:t>
            </a:r>
            <a:endParaRPr lang="ru-RU" sz="2800" dirty="0">
              <a:solidFill>
                <a:schemeClr val="tx2"/>
              </a:solidFill>
            </a:endParaRPr>
          </a:p>
          <a:p>
            <a:pPr marL="609600" indent="-609600">
              <a:buFont typeface="Wingdings" pitchFamily="2" charset="2"/>
              <a:buAutoNum type="arabicPeriod"/>
            </a:pPr>
            <a:endParaRPr lang="ru-RU" sz="2800" dirty="0"/>
          </a:p>
          <a:p>
            <a:pPr marL="609600" indent="-609600">
              <a:buFont typeface="Wingdings" pitchFamily="2" charset="2"/>
              <a:buAutoNum type="arabicPeriod"/>
            </a:pPr>
            <a:endParaRPr lang="ru-RU" sz="2800" dirty="0"/>
          </a:p>
          <a:p>
            <a:pPr marL="609600" indent="-609600">
              <a:buFont typeface="Wingdings" pitchFamily="2" charset="2"/>
              <a:buAutoNum type="arabicPeriod"/>
            </a:pPr>
            <a:endParaRPr lang="ru-RU" sz="2800" dirty="0"/>
          </a:p>
          <a:p>
            <a:pPr marL="609600" indent="-609600">
              <a:buFont typeface="Wingdings" pitchFamily="2" charset="2"/>
              <a:buAutoNum type="arabicPeriod"/>
            </a:pPr>
            <a:endParaRPr lang="ru-RU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err="1" smtClean="0"/>
              <a:t>Тас</a:t>
            </a:r>
            <a:r>
              <a:rPr lang="ru-RU" b="1" i="1" dirty="0" smtClean="0"/>
              <a:t>  </a:t>
            </a:r>
            <a:r>
              <a:rPr lang="ru-RU" b="1" i="1" dirty="0" err="1" smtClean="0"/>
              <a:t>ғасырын периодизациялау</a:t>
            </a:r>
            <a:r>
              <a:rPr lang="ru-RU" b="1" i="1" dirty="0" smtClean="0"/>
              <a:t>:</a:t>
            </a:r>
            <a:endParaRPr lang="ru-RU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endParaRPr lang="ru-RU" sz="2800" dirty="0" smtClean="0">
              <a:solidFill>
                <a:schemeClr val="tx2"/>
              </a:solidFill>
            </a:endParaRPr>
          </a:p>
          <a:p>
            <a:r>
              <a:rPr lang="ru-RU" sz="2800" dirty="0" smtClean="0">
                <a:solidFill>
                  <a:schemeClr val="tx2"/>
                </a:solidFill>
              </a:rPr>
              <a:t>палеолит (</a:t>
            </a:r>
            <a:r>
              <a:rPr lang="ru-RU" sz="2800" dirty="0" err="1" smtClean="0">
                <a:solidFill>
                  <a:schemeClr val="tx2"/>
                </a:solidFill>
              </a:rPr>
              <a:t>ежелгі</a:t>
            </a:r>
            <a:r>
              <a:rPr lang="ru-RU" sz="2800" dirty="0" smtClean="0">
                <a:solidFill>
                  <a:schemeClr val="tx2"/>
                </a:solidFill>
              </a:rPr>
              <a:t> </a:t>
            </a:r>
            <a:r>
              <a:rPr lang="ru-RU" sz="2800" dirty="0" err="1" smtClean="0">
                <a:solidFill>
                  <a:schemeClr val="tx2"/>
                </a:solidFill>
              </a:rPr>
              <a:t>тас</a:t>
            </a:r>
            <a:r>
              <a:rPr lang="ru-RU" sz="2800" dirty="0" smtClean="0">
                <a:solidFill>
                  <a:schemeClr val="tx2"/>
                </a:solidFill>
              </a:rPr>
              <a:t> </a:t>
            </a:r>
            <a:r>
              <a:rPr lang="ru-RU" sz="2800" dirty="0" err="1" smtClean="0">
                <a:solidFill>
                  <a:schemeClr val="tx2"/>
                </a:solidFill>
              </a:rPr>
              <a:t>ғасыры</a:t>
            </a:r>
            <a:r>
              <a:rPr lang="ru-RU" sz="2800" dirty="0" smtClean="0">
                <a:solidFill>
                  <a:schemeClr val="tx2"/>
                </a:solidFill>
              </a:rPr>
              <a:t>) – </a:t>
            </a:r>
          </a:p>
          <a:p>
            <a:pPr>
              <a:buNone/>
            </a:pPr>
            <a:r>
              <a:rPr lang="ru-RU" sz="2800" dirty="0" err="1" smtClean="0">
                <a:solidFill>
                  <a:schemeClr val="tx2"/>
                </a:solidFill>
              </a:rPr>
              <a:t>б.з.б</a:t>
            </a:r>
            <a:r>
              <a:rPr lang="ru-RU" sz="2800" dirty="0" smtClean="0">
                <a:solidFill>
                  <a:schemeClr val="tx2"/>
                </a:solidFill>
              </a:rPr>
              <a:t>. 2, 5 млн. – 12 </a:t>
            </a:r>
            <a:r>
              <a:rPr lang="ru-RU" sz="2800" dirty="0" err="1" smtClean="0">
                <a:solidFill>
                  <a:schemeClr val="tx2"/>
                </a:solidFill>
              </a:rPr>
              <a:t>мың жыл</a:t>
            </a:r>
            <a:endParaRPr lang="ru-RU" sz="2800" dirty="0" smtClean="0">
              <a:solidFill>
                <a:schemeClr val="tx2"/>
              </a:solidFill>
            </a:endParaRPr>
          </a:p>
          <a:p>
            <a:r>
              <a:rPr lang="ru-RU" sz="2800" dirty="0" smtClean="0">
                <a:solidFill>
                  <a:schemeClr val="tx2"/>
                </a:solidFill>
              </a:rPr>
              <a:t>мезолит (орта </a:t>
            </a:r>
            <a:r>
              <a:rPr lang="ru-RU" sz="2800" dirty="0" err="1" smtClean="0">
                <a:solidFill>
                  <a:schemeClr val="tx2"/>
                </a:solidFill>
              </a:rPr>
              <a:t>тас</a:t>
            </a:r>
            <a:r>
              <a:rPr lang="ru-RU" sz="2800" dirty="0" smtClean="0">
                <a:solidFill>
                  <a:schemeClr val="tx2"/>
                </a:solidFill>
              </a:rPr>
              <a:t> </a:t>
            </a:r>
            <a:r>
              <a:rPr lang="ru-RU" sz="2800" dirty="0" err="1" smtClean="0">
                <a:solidFill>
                  <a:schemeClr val="tx2"/>
                </a:solidFill>
              </a:rPr>
              <a:t>ғасыры</a:t>
            </a:r>
            <a:r>
              <a:rPr lang="ru-RU" sz="2800" dirty="0" smtClean="0">
                <a:solidFill>
                  <a:schemeClr val="tx2"/>
                </a:solidFill>
              </a:rPr>
              <a:t>) – </a:t>
            </a:r>
          </a:p>
          <a:p>
            <a:pPr>
              <a:buNone/>
            </a:pPr>
            <a:r>
              <a:rPr lang="ru-RU" sz="2800" dirty="0" err="1" smtClean="0">
                <a:solidFill>
                  <a:schemeClr val="tx2"/>
                </a:solidFill>
              </a:rPr>
              <a:t>б.з.б</a:t>
            </a:r>
            <a:r>
              <a:rPr lang="ru-RU" sz="2800" dirty="0" smtClean="0">
                <a:solidFill>
                  <a:schemeClr val="tx2"/>
                </a:solidFill>
              </a:rPr>
              <a:t>. 12– 5 </a:t>
            </a:r>
            <a:r>
              <a:rPr lang="ru-RU" sz="2800" dirty="0" err="1" smtClean="0">
                <a:solidFill>
                  <a:schemeClr val="tx2"/>
                </a:solidFill>
              </a:rPr>
              <a:t>мың жыл</a:t>
            </a:r>
            <a:r>
              <a:rPr lang="ru-RU" sz="2800" dirty="0" smtClean="0">
                <a:solidFill>
                  <a:schemeClr val="tx2"/>
                </a:solidFill>
              </a:rPr>
              <a:t>;</a:t>
            </a:r>
          </a:p>
          <a:p>
            <a:r>
              <a:rPr lang="ru-RU" sz="2800" dirty="0" smtClean="0">
                <a:solidFill>
                  <a:schemeClr val="tx2"/>
                </a:solidFill>
              </a:rPr>
              <a:t>неолит (</a:t>
            </a:r>
            <a:r>
              <a:rPr lang="ru-RU" sz="2800" dirty="0" err="1" smtClean="0">
                <a:solidFill>
                  <a:schemeClr val="tx2"/>
                </a:solidFill>
              </a:rPr>
              <a:t>жаңа тас</a:t>
            </a:r>
            <a:r>
              <a:rPr lang="ru-RU" sz="2800" dirty="0" smtClean="0">
                <a:solidFill>
                  <a:schemeClr val="tx2"/>
                </a:solidFill>
              </a:rPr>
              <a:t> </a:t>
            </a:r>
            <a:r>
              <a:rPr lang="ru-RU" sz="2800" dirty="0" err="1" smtClean="0">
                <a:solidFill>
                  <a:schemeClr val="tx2"/>
                </a:solidFill>
              </a:rPr>
              <a:t>ғасыры</a:t>
            </a:r>
            <a:r>
              <a:rPr lang="ru-RU" sz="2800" dirty="0" smtClean="0">
                <a:solidFill>
                  <a:schemeClr val="tx2"/>
                </a:solidFill>
              </a:rPr>
              <a:t>)-</a:t>
            </a:r>
          </a:p>
          <a:p>
            <a:pPr>
              <a:buNone/>
            </a:pPr>
            <a:r>
              <a:rPr lang="ru-RU" sz="2800" dirty="0" err="1" smtClean="0">
                <a:solidFill>
                  <a:schemeClr val="tx2"/>
                </a:solidFill>
              </a:rPr>
              <a:t>б.з.б</a:t>
            </a:r>
            <a:r>
              <a:rPr lang="ru-RU" sz="2800" dirty="0" smtClean="0">
                <a:solidFill>
                  <a:schemeClr val="tx2"/>
                </a:solidFill>
              </a:rPr>
              <a:t>. 5 </a:t>
            </a:r>
            <a:r>
              <a:rPr lang="ru-RU" sz="2800" dirty="0" err="1" smtClean="0">
                <a:solidFill>
                  <a:schemeClr val="tx2"/>
                </a:solidFill>
              </a:rPr>
              <a:t>мың жыл</a:t>
            </a:r>
            <a:r>
              <a:rPr lang="ru-RU" sz="2800" dirty="0" smtClean="0">
                <a:solidFill>
                  <a:schemeClr val="tx2"/>
                </a:solidFill>
              </a:rPr>
              <a:t> – </a:t>
            </a:r>
            <a:r>
              <a:rPr lang="ru-RU" sz="2800" dirty="0" err="1" smtClean="0">
                <a:solidFill>
                  <a:schemeClr val="tx2"/>
                </a:solidFill>
              </a:rPr>
              <a:t>б.з.д</a:t>
            </a:r>
            <a:r>
              <a:rPr lang="ru-RU" sz="2800" dirty="0" smtClean="0">
                <a:solidFill>
                  <a:schemeClr val="tx2"/>
                </a:solidFill>
              </a:rPr>
              <a:t>. </a:t>
            </a:r>
            <a:r>
              <a:rPr lang="en-US" sz="2800" dirty="0" smtClean="0">
                <a:solidFill>
                  <a:schemeClr val="tx2"/>
                </a:solidFill>
              </a:rPr>
              <a:t>III</a:t>
            </a:r>
            <a:r>
              <a:rPr lang="ru-RU" sz="2800" dirty="0" smtClean="0">
                <a:solidFill>
                  <a:schemeClr val="tx2"/>
                </a:solidFill>
              </a:rPr>
              <a:t>–</a:t>
            </a:r>
            <a:r>
              <a:rPr lang="en-US" sz="2800" dirty="0" smtClean="0">
                <a:solidFill>
                  <a:schemeClr val="tx2"/>
                </a:solidFill>
              </a:rPr>
              <a:t>II</a:t>
            </a:r>
            <a:r>
              <a:rPr lang="ru-RU" sz="2800" dirty="0" smtClean="0">
                <a:solidFill>
                  <a:schemeClr val="tx2"/>
                </a:solidFill>
              </a:rPr>
              <a:t> </a:t>
            </a:r>
            <a:r>
              <a:rPr lang="ru-RU" sz="2800" dirty="0" err="1" smtClean="0">
                <a:solidFill>
                  <a:schemeClr val="tx2"/>
                </a:solidFill>
              </a:rPr>
              <a:t>мыңж.</a:t>
            </a:r>
            <a:endParaRPr lang="ru-RU" sz="2800" dirty="0" smtClean="0">
              <a:solidFill>
                <a:schemeClr val="tx2"/>
              </a:solidFill>
            </a:endParaRPr>
          </a:p>
          <a:p>
            <a:pPr marL="609600" indent="-609600">
              <a:buFont typeface="Wingdings" pitchFamily="2" charset="2"/>
              <a:buAutoNum type="arabicPeriod"/>
            </a:pPr>
            <a:endParaRPr lang="ru-RU" sz="2800" dirty="0"/>
          </a:p>
          <a:p>
            <a:pPr marL="609600" indent="-609600">
              <a:buFont typeface="Wingdings" pitchFamily="2" charset="2"/>
              <a:buAutoNum type="arabicPeriod"/>
            </a:pPr>
            <a:endParaRPr lang="ru-RU" sz="2800" dirty="0"/>
          </a:p>
          <a:p>
            <a:pPr marL="609600" indent="-609600">
              <a:buFont typeface="Wingdings" pitchFamily="2" charset="2"/>
              <a:buAutoNum type="arabicPeriod"/>
            </a:pPr>
            <a:endParaRPr lang="ru-RU" sz="2800" dirty="0"/>
          </a:p>
          <a:p>
            <a:pPr marL="609600" indent="-609600">
              <a:buFont typeface="Wingdings" pitchFamily="2" charset="2"/>
              <a:buAutoNum type="arabicPeriod"/>
            </a:pPr>
            <a:endParaRPr 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103515"/>
          </a:xfrm>
        </p:spPr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6804248" y="4959576"/>
            <a:ext cx="1944216" cy="369332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en-US" sz="2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Homo sapiens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835696" y="404664"/>
            <a:ext cx="5328592" cy="646331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</a:rPr>
              <a:t>Адам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itchFamily="18" charset="0"/>
              </a:rPr>
              <a:t>эволюциясы</a:t>
            </a:r>
            <a:endParaRPr lang="ru-RU" sz="3600" b="1" dirty="0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6" name="Стрелка вниз 15"/>
          <p:cNvSpPr/>
          <p:nvPr/>
        </p:nvSpPr>
        <p:spPr>
          <a:xfrm rot="16200000">
            <a:off x="2671077" y="2655830"/>
            <a:ext cx="369837" cy="744455"/>
          </a:xfrm>
          <a:prstGeom prst="downArrow">
            <a:avLst/>
          </a:prstGeom>
          <a:solidFill>
            <a:srgbClr val="FFFF00"/>
          </a:solidFill>
          <a:ln>
            <a:solidFill>
              <a:schemeClr val="tx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16200000">
            <a:off x="5815054" y="2655830"/>
            <a:ext cx="369837" cy="744455"/>
          </a:xfrm>
          <a:prstGeom prst="downArrow">
            <a:avLst/>
          </a:prstGeom>
          <a:solidFill>
            <a:srgbClr val="FFFF00"/>
          </a:solidFill>
          <a:ln>
            <a:solidFill>
              <a:schemeClr val="tx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F:\ИЛЛЮСТР-Я ИСТ КАЗАХСТ\History1Rus\data\135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755" y="1700808"/>
            <a:ext cx="2082997" cy="2880320"/>
          </a:xfrm>
          <a:prstGeom prst="rect">
            <a:avLst/>
          </a:prstGeom>
          <a:noFill/>
        </p:spPr>
      </p:pic>
      <p:pic>
        <p:nvPicPr>
          <p:cNvPr id="4099" name="Picture 3" descr="F:\ИЛЛЮСТР-Я ИСТ КАЗАХСТ\History1Rus\data\138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3" y="1700808"/>
            <a:ext cx="2088231" cy="2880320"/>
          </a:xfrm>
          <a:prstGeom prst="rect">
            <a:avLst/>
          </a:prstGeom>
          <a:noFill/>
        </p:spPr>
      </p:pic>
      <p:pic>
        <p:nvPicPr>
          <p:cNvPr id="4100" name="Picture 4" descr="F:\ИЛЛЮСТР-Я ИСТ КАЗАХСТ\History1Rus\data\137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1700808"/>
            <a:ext cx="2088232" cy="2880320"/>
          </a:xfrm>
          <a:prstGeom prst="rect">
            <a:avLst/>
          </a:prstGeom>
          <a:noFill/>
        </p:spPr>
      </p:pic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3563888" y="4941168"/>
            <a:ext cx="1944216" cy="369332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en-US" sz="2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Homo h</a:t>
            </a:r>
            <a:r>
              <a:rPr lang="ru-RU" sz="2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0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bilis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323528" y="4941168"/>
            <a:ext cx="1944216" cy="369332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en-US" sz="2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Homo </a:t>
            </a:r>
            <a:r>
              <a:rPr lang="ru-MO" sz="20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erectus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103515"/>
          </a:xfrm>
        </p:spPr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2628676" y="404664"/>
            <a:ext cx="3671516" cy="729430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</a:rPr>
              <a:t>ПАЛЕОЛИТ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</a:rPr>
              <a:t>(древний каменный век)</a:t>
            </a:r>
            <a:endParaRPr lang="ru-RU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835696" y="404664"/>
            <a:ext cx="5328592" cy="1015663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</a:rPr>
              <a:t>ПАЛЕОЛИТ</a:t>
            </a:r>
          </a:p>
          <a:p>
            <a:pPr algn="ctr">
              <a:spcBef>
                <a:spcPts val="0"/>
              </a:spcBef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(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</a:rPr>
              <a:t>ежелгі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</a:rPr>
              <a:t>тас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</a:rPr>
              <a:t>ғасыры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)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357950" y="1643050"/>
            <a:ext cx="2286016" cy="1384995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</a:rPr>
              <a:t>кейінгі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</a:rPr>
              <a:t>(жоғарғы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)</a:t>
            </a:r>
          </a:p>
          <a:p>
            <a:pPr algn="ctr">
              <a:spcBef>
                <a:spcPts val="0"/>
              </a:spcBef>
            </a:pP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</a:rPr>
              <a:t>Б.з.д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</a:rPr>
              <a:t>. 40-35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</a:rPr>
              <a:t>мың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</a:rPr>
              <a:t>. – 11-10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</a:rPr>
              <a:t>мың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</a:rPr>
              <a:t>. </a:t>
            </a:r>
            <a:endParaRPr lang="ru-RU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214282" y="1857364"/>
            <a:ext cx="2214578" cy="1015663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</a:rPr>
              <a:t>төменгі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</a:rPr>
              <a:t> (</a:t>
            </a: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</a:rPr>
              <a:t>ерте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)</a:t>
            </a:r>
          </a:p>
          <a:p>
            <a:pPr algn="ctr">
              <a:spcBef>
                <a:spcPts val="0"/>
              </a:spcBef>
            </a:pP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</a:rPr>
              <a:t>Б.з.д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</a:rPr>
              <a:t>. 800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</a:rPr>
              <a:t>мың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</a:rPr>
              <a:t>. – </a:t>
            </a:r>
          </a:p>
          <a:p>
            <a:pPr algn="ctr">
              <a:spcBef>
                <a:spcPts val="0"/>
              </a:spcBef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</a:rPr>
              <a:t>140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</a:rPr>
              <a:t>мың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</a:rPr>
              <a:t>. </a:t>
            </a:r>
            <a:endParaRPr lang="ru-RU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214282" y="3500438"/>
            <a:ext cx="2214578" cy="1015663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мәдениеттері: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</a:p>
          <a:p>
            <a:pPr algn="ctr">
              <a:spcBef>
                <a:spcPts val="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олдувай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ашель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6432808" y="3214686"/>
            <a:ext cx="2282596" cy="1323439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Мәдениеттері: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ориньяк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солютре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мадлен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214282" y="4786322"/>
            <a:ext cx="2286016" cy="1938992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Тұрақтары: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</a:p>
          <a:p>
            <a:pPr algn="ctr"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Арыстанды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Шахбағатасай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Тәңірқазған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Бөріқазған</a:t>
            </a:r>
            <a:endParaRPr lang="en-US" sz="20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Ақкөл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 rot="19126893">
            <a:off x="5604114" y="1479783"/>
            <a:ext cx="369837" cy="1087770"/>
          </a:xfrm>
          <a:prstGeom prst="downArrow">
            <a:avLst/>
          </a:prstGeom>
          <a:solidFill>
            <a:srgbClr val="FFFF00"/>
          </a:solidFill>
          <a:ln>
            <a:solidFill>
              <a:schemeClr val="tx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6429388" y="4786322"/>
            <a:ext cx="2286016" cy="1938992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Тұрақтары: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Ащысай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Батпақ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Қарабас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Қанай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Шідерті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6" name="Стрелка вниз 15"/>
          <p:cNvSpPr/>
          <p:nvPr/>
        </p:nvSpPr>
        <p:spPr>
          <a:xfrm rot="2625310">
            <a:off x="2746151" y="1501675"/>
            <a:ext cx="369837" cy="1053693"/>
          </a:xfrm>
          <a:prstGeom prst="downArrow">
            <a:avLst/>
          </a:prstGeom>
          <a:solidFill>
            <a:srgbClr val="FFFF00"/>
          </a:solidFill>
          <a:ln>
            <a:solidFill>
              <a:schemeClr val="tx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3255088" y="2531930"/>
            <a:ext cx="2317044" cy="1754326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орта</a:t>
            </a:r>
          </a:p>
          <a:p>
            <a:pPr algn="ctr">
              <a:spcBef>
                <a:spcPts val="0"/>
              </a:spcBef>
            </a:pP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</a:rPr>
              <a:t>Мустьерлік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</a:rPr>
              <a:t>кезең</a:t>
            </a:r>
            <a:endParaRPr lang="ru-RU" sz="24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</a:rPr>
              <a:t>Б.з.д.140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</a:rPr>
              <a:t>мың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</a:rPr>
              <a:t>. – </a:t>
            </a:r>
          </a:p>
          <a:p>
            <a:pPr algn="ctr">
              <a:spcBef>
                <a:spcPts val="0"/>
              </a:spcBef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</a:rPr>
              <a:t>40-35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</a:rPr>
              <a:t>мың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</a:rPr>
              <a:t>. </a:t>
            </a:r>
            <a:endParaRPr lang="ru-RU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3286116" y="4786322"/>
            <a:ext cx="2357454" cy="1938992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Тұрақтары: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</a:p>
          <a:p>
            <a:pPr algn="ctr"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Тоқалы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Обалысай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Ақкөл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Алғабас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</a:rPr>
              <a:t>Ақтоғай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4286248" y="1571612"/>
            <a:ext cx="369837" cy="653809"/>
          </a:xfrm>
          <a:prstGeom prst="downArrow">
            <a:avLst/>
          </a:prstGeom>
          <a:solidFill>
            <a:srgbClr val="FFFF00"/>
          </a:solidFill>
          <a:ln>
            <a:solidFill>
              <a:schemeClr val="tx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103515"/>
          </a:xfrm>
        </p:spPr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835696" y="404664"/>
            <a:ext cx="5328592" cy="646331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</a:rPr>
              <a:t>ТӨМЕНГІ ПАЛЕОЛИТ</a:t>
            </a: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1475656" y="5765194"/>
            <a:ext cx="6192688" cy="400110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</a:rPr>
              <a:t>Малтатас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</a:rPr>
              <a:t>мәдениеті: чоппер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</a:rPr>
              <a:t>,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</a:rPr>
              <a:t>чоплинг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1026" name="Picture 2" descr="F:\ИЛЛЮСТР-Я ИСТ КАЗАХСТ\History1Rus\data\101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268760"/>
            <a:ext cx="4752528" cy="4320480"/>
          </a:xfrm>
          <a:prstGeom prst="rect">
            <a:avLst/>
          </a:prstGeom>
          <a:noFill/>
        </p:spPr>
      </p:pic>
      <p:pic>
        <p:nvPicPr>
          <p:cNvPr id="1027" name="Picture 3" descr="F:\ИЛЛЮСТР-Я ИСТ КАЗАХСТ\History1Rus\data\139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3" y="1252538"/>
            <a:ext cx="3456383" cy="43529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103515"/>
          </a:xfrm>
        </p:spPr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428728" y="404664"/>
            <a:ext cx="6357982" cy="646331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</a:rPr>
              <a:t>ЖОҒАРҒЫ ПАЛЕОЛИТ</a:t>
            </a: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1475656" y="5765194"/>
            <a:ext cx="6192688" cy="400110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</a:rPr>
              <a:t>Тастан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</a:rPr>
              <a:t>жасалған еңбек құралдары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</a:rPr>
              <a:t>(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</a:rPr>
              <a:t>сы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</a:rPr>
              <a:t>қпалы ретушь)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2050" name="Picture 2" descr="F:\ИЛЛЮСТР-Я ИСТ КАЗАХСТ\History1Rus\data\102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0225" y="1196752"/>
            <a:ext cx="5541963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103515"/>
          </a:xfrm>
        </p:spPr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835696" y="404664"/>
            <a:ext cx="5879576" cy="646331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</a:rPr>
              <a:t>ЖОҒАРҒЫ ПАЛЕОЛИТ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1340768"/>
            <a:ext cx="8786842" cy="400110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Өнердің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тууы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Қазақстан территориясында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петроглифтердің пайда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болуы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F:\ИЛЛЮСТР-Я ИСТ КАЗАХСТ\History1Rus\data\105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276873"/>
            <a:ext cx="3744416" cy="4248472"/>
          </a:xfrm>
          <a:prstGeom prst="rect">
            <a:avLst/>
          </a:prstGeom>
          <a:noFill/>
        </p:spPr>
      </p:pic>
      <p:pic>
        <p:nvPicPr>
          <p:cNvPr id="2050" name="Picture 2" descr="F:\ИЛЛЮСТР-Я ИСТ КАЗАХСТ\History1Rus\data\128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276872"/>
            <a:ext cx="3960439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103515"/>
          </a:xfrm>
        </p:spPr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835696" y="404664"/>
            <a:ext cx="5879576" cy="646331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</a:rPr>
              <a:t>ЖОҒАРҒЫ ПАЛЕОЛИТ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23528" y="1340768"/>
            <a:ext cx="8280920" cy="400110"/>
          </a:xfrm>
          <a:prstGeom prst="rect">
            <a:avLst/>
          </a:prstGeom>
          <a:gradFill rotWithShape="1">
            <a:gsLst>
              <a:gs pos="0">
                <a:srgbClr val="8FFF8F"/>
              </a:gs>
              <a:gs pos="50000">
                <a:srgbClr val="FFFB53"/>
              </a:gs>
              <a:gs pos="100000">
                <a:srgbClr val="8FFF8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FFF8F"/>
            </a:extrusionClr>
          </a:sp3d>
        </p:spPr>
        <p:txBody>
          <a:bodyPr wrap="square">
            <a:spAutoFit/>
            <a:flatTx/>
          </a:bodyPr>
          <a:lstStyle/>
          <a:p>
            <a:pPr algn="ctr">
              <a:spcBef>
                <a:spcPts val="0"/>
              </a:spcBef>
            </a:pP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Өнердің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алыптасуы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Мүсіндердің,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Палеолиттік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Венераның» пайда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болуы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645" y="2501230"/>
            <a:ext cx="2581275" cy="344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492896"/>
            <a:ext cx="259228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618</TotalTime>
  <Words>363</Words>
  <Application>Microsoft Office PowerPoint</Application>
  <PresentationFormat>Экран (4:3)</PresentationFormat>
  <Paragraphs>126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Эркер</vt:lpstr>
      <vt:lpstr> «Қазақстан тарихы » пәні  Слайд-дәріс  тақырыбы: Ежелгі дәуірдегі Қазақстан</vt:lpstr>
      <vt:lpstr>Дәріс жоспары:</vt:lpstr>
      <vt:lpstr>Тас  ғасырын периодизациялау: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Слайд 17</vt:lpstr>
    </vt:vector>
  </TitlesOfParts>
  <Company>505.ru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Дисциплина «Политология» лекция 2 тема:ОСНОВНЫЕ ЭТАПЫ СТАНОВЛЕНИЯ И РАЗВИТИЯ ПОЛИТИЧЕСКОЙ НАУКИ</dc:title>
  <dc:creator>UserXP</dc:creator>
  <cp:lastModifiedBy>сага</cp:lastModifiedBy>
  <cp:revision>72</cp:revision>
  <dcterms:created xsi:type="dcterms:W3CDTF">2011-08-24T11:39:15Z</dcterms:created>
  <dcterms:modified xsi:type="dcterms:W3CDTF">2013-01-20T15:17:57Z</dcterms:modified>
</cp:coreProperties>
</file>