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94DD1D-38BB-429A-93E3-839A9B09162C}" type="datetimeFigureOut">
              <a:rPr lang="ru-RU" smtClean="0"/>
              <a:t>20.02.2012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626ABB-26C4-4FA3-B2D1-431F3B6FAC0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26ABB-26C4-4FA3-B2D1-431F3B6FAC09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26ABB-26C4-4FA3-B2D1-431F3B6FAC09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26ABB-26C4-4FA3-B2D1-431F3B6FAC09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26ABB-26C4-4FA3-B2D1-431F3B6FAC09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26ABB-26C4-4FA3-B2D1-431F3B6FAC09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26ABB-26C4-4FA3-B2D1-431F3B6FAC09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26ABB-26C4-4FA3-B2D1-431F3B6FAC09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142976" y="2714620"/>
            <a:ext cx="7143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err="1" smtClean="0">
                <a:solidFill>
                  <a:srgbClr val="FFFF00"/>
                </a:solidFill>
              </a:rPr>
              <a:t>Қазақ ұлттық аспаптар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14744" y="1571612"/>
            <a:ext cx="47149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err="1" smtClean="0">
                <a:solidFill>
                  <a:srgbClr val="FFFF00"/>
                </a:solidFill>
              </a:rPr>
              <a:t>Сыбызгы</a:t>
            </a:r>
            <a:r>
              <a:rPr lang="ru-RU" sz="2000" dirty="0" smtClean="0">
                <a:solidFill>
                  <a:srgbClr val="FFFF00"/>
                </a:solidFill>
              </a:rPr>
              <a:t> - </a:t>
            </a:r>
            <a:r>
              <a:rPr lang="ru-RU" sz="2000" dirty="0" err="1" smtClean="0">
                <a:solidFill>
                  <a:srgbClr val="FFFF00"/>
                </a:solidFill>
              </a:rPr>
              <a:t>ескі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</a:rPr>
              <a:t>рухтың аспабының.</a:t>
            </a:r>
            <a:r>
              <a:rPr lang="ru-RU" sz="2000" dirty="0" smtClean="0">
                <a:solidFill>
                  <a:srgbClr val="FFFF00"/>
                </a:solidFill>
              </a:rPr>
              <a:t> Собой </a:t>
            </a:r>
            <a:r>
              <a:rPr lang="ru-RU" sz="2000" dirty="0" err="1" smtClean="0">
                <a:solidFill>
                  <a:srgbClr val="FFFF00"/>
                </a:solidFill>
              </a:rPr>
              <a:t>қамыс түтікті </a:t>
            </a:r>
            <a:r>
              <a:rPr lang="ru-RU" sz="2000" dirty="0" smtClean="0">
                <a:solidFill>
                  <a:srgbClr val="FFFF00"/>
                </a:solidFill>
              </a:rPr>
              <a:t>3-5 </a:t>
            </a:r>
            <a:r>
              <a:rPr lang="ru-RU" sz="2000" dirty="0" err="1" smtClean="0">
                <a:solidFill>
                  <a:srgbClr val="FFFF00"/>
                </a:solidFill>
              </a:rPr>
              <a:t>ойынның ойықтарымен ұсынады</a:t>
            </a:r>
            <a:r>
              <a:rPr lang="ru-RU" sz="2000" dirty="0" smtClean="0">
                <a:solidFill>
                  <a:srgbClr val="FFFF00"/>
                </a:solidFill>
              </a:rPr>
              <a:t>. Бас </a:t>
            </a:r>
            <a:r>
              <a:rPr lang="ru-RU" sz="2000" dirty="0" err="1" smtClean="0">
                <a:solidFill>
                  <a:srgbClr val="FFFF00"/>
                </a:solidFill>
              </a:rPr>
              <a:t>сыбызгы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</a:rPr>
              <a:t>жылы</a:t>
            </a:r>
            <a:r>
              <a:rPr lang="ru-RU" sz="2000" dirty="0" smtClean="0">
                <a:solidFill>
                  <a:srgbClr val="FFFF00"/>
                </a:solidFill>
              </a:rPr>
              <a:t> тембр. Конструкции </a:t>
            </a:r>
            <a:r>
              <a:rPr lang="ru-RU" sz="2000" dirty="0" err="1" smtClean="0">
                <a:solidFill>
                  <a:srgbClr val="FFFF00"/>
                </a:solidFill>
              </a:rPr>
              <a:t>жабайылығы орындаудың тамақтың ән айт</a:t>
            </a:r>
            <a:r>
              <a:rPr lang="ru-RU" sz="2000" dirty="0" smtClean="0">
                <a:solidFill>
                  <a:srgbClr val="FFFF00"/>
                </a:solidFill>
              </a:rPr>
              <a:t>- </a:t>
            </a:r>
            <a:r>
              <a:rPr lang="ru-RU" sz="2000" dirty="0" err="1" smtClean="0">
                <a:solidFill>
                  <a:srgbClr val="FFFF00"/>
                </a:solidFill>
              </a:rPr>
              <a:t>элементтері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</a:rPr>
              <a:t>пайдаланыл</a:t>
            </a:r>
            <a:r>
              <a:rPr lang="ru-RU" sz="2000" dirty="0" smtClean="0">
                <a:solidFill>
                  <a:srgbClr val="FFFF00"/>
                </a:solidFill>
              </a:rPr>
              <a:t>- </a:t>
            </a:r>
            <a:r>
              <a:rPr lang="ru-RU" sz="2000" dirty="0" err="1" smtClean="0">
                <a:solidFill>
                  <a:srgbClr val="FFFF00"/>
                </a:solidFill>
              </a:rPr>
              <a:t>ең күрделі техникасымен</a:t>
            </a:r>
            <a:r>
              <a:rPr lang="ru-RU" sz="2000" dirty="0" smtClean="0">
                <a:solidFill>
                  <a:srgbClr val="FFFF00"/>
                </a:solidFill>
              </a:rPr>
              <a:t> компенсируется. </a:t>
            </a:r>
            <a:r>
              <a:rPr lang="ru-RU" sz="2000" dirty="0" err="1" smtClean="0">
                <a:solidFill>
                  <a:srgbClr val="FFFF00"/>
                </a:solidFill>
              </a:rPr>
              <a:t>Камыс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</a:rPr>
              <a:t>сырнай</a:t>
            </a:r>
            <a:r>
              <a:rPr lang="ru-RU" sz="2000" dirty="0" smtClean="0">
                <a:solidFill>
                  <a:srgbClr val="FFFF00"/>
                </a:solidFill>
              </a:rPr>
              <a:t> - </a:t>
            </a:r>
            <a:r>
              <a:rPr lang="ru-RU" sz="2000" dirty="0" err="1" smtClean="0">
                <a:solidFill>
                  <a:srgbClr val="FFFF00"/>
                </a:solidFill>
              </a:rPr>
              <a:t>рухтың тілдің қамыстан деген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</a:rPr>
              <a:t>жасаған аспабының.</a:t>
            </a:r>
            <a:endParaRPr lang="ru-RU" sz="2000" dirty="0">
              <a:solidFill>
                <a:srgbClr val="FFFF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785926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071802" y="285728"/>
            <a:ext cx="20329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err="1" smtClean="0">
                <a:solidFill>
                  <a:srgbClr val="FFFF00"/>
                </a:solidFill>
              </a:rPr>
              <a:t>Сыбыз</a:t>
            </a:r>
            <a:r>
              <a:rPr lang="kk-KZ" sz="3600" dirty="0" smtClean="0">
                <a:solidFill>
                  <a:srgbClr val="FFFF00"/>
                </a:solidFill>
              </a:rPr>
              <a:t>ғ</a:t>
            </a:r>
            <a:r>
              <a:rPr lang="ru-RU" sz="3600" dirty="0" err="1" smtClean="0">
                <a:solidFill>
                  <a:srgbClr val="FFFF00"/>
                </a:solidFill>
              </a:rPr>
              <a:t>ы</a:t>
            </a:r>
            <a:endParaRPr lang="ru-RU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2214554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214554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214678" y="285728"/>
            <a:ext cx="23126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err="1" smtClean="0">
                <a:solidFill>
                  <a:srgbClr val="FFFF00"/>
                </a:solidFill>
              </a:rPr>
              <a:t>Жетыген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14678" y="1357298"/>
            <a:ext cx="27146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solidFill>
                  <a:srgbClr val="FFFF00"/>
                </a:solidFill>
              </a:rPr>
              <a:t>Жетыген</a:t>
            </a:r>
            <a:r>
              <a:rPr lang="ru-RU" dirty="0" smtClean="0">
                <a:solidFill>
                  <a:srgbClr val="FFFF00"/>
                </a:solidFill>
              </a:rPr>
              <a:t> - </a:t>
            </a:r>
            <a:r>
              <a:rPr lang="ru-RU" dirty="0" err="1" smtClean="0">
                <a:solidFill>
                  <a:srgbClr val="FFFF00"/>
                </a:solidFill>
              </a:rPr>
              <a:t>шектің шертпелі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аспабы</a:t>
            </a:r>
            <a:r>
              <a:rPr lang="ru-RU" dirty="0" smtClean="0">
                <a:solidFill>
                  <a:srgbClr val="FFFF00"/>
                </a:solidFill>
              </a:rPr>
              <a:t>. Ара ХХ </a:t>
            </a:r>
            <a:r>
              <a:rPr lang="ru-RU" dirty="0" err="1" smtClean="0">
                <a:solidFill>
                  <a:srgbClr val="FFFF00"/>
                </a:solidFill>
              </a:rPr>
              <a:t>қайта жөнде- қабақта </a:t>
            </a:r>
            <a:r>
              <a:rPr lang="ru-RU" dirty="0" smtClean="0">
                <a:solidFill>
                  <a:srgbClr val="FFFF00"/>
                </a:solidFill>
              </a:rPr>
              <a:t>ша аксакалов </a:t>
            </a:r>
            <a:r>
              <a:rPr lang="ru-RU" dirty="0" err="1" smtClean="0">
                <a:solidFill>
                  <a:srgbClr val="FFFF00"/>
                </a:solidFill>
              </a:rPr>
              <a:t>сипаттамаларының</a:t>
            </a:r>
            <a:r>
              <a:rPr lang="ru-RU" dirty="0" smtClean="0">
                <a:solidFill>
                  <a:srgbClr val="FFFF00"/>
                </a:solidFill>
              </a:rPr>
              <a:t>. </a:t>
            </a:r>
            <a:r>
              <a:rPr lang="ru-RU" dirty="0" err="1" smtClean="0">
                <a:solidFill>
                  <a:srgbClr val="FFFF00"/>
                </a:solidFill>
              </a:rPr>
              <a:t>Жетыгена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негізінде</a:t>
            </a:r>
            <a:r>
              <a:rPr lang="ru-RU" dirty="0" smtClean="0">
                <a:solidFill>
                  <a:srgbClr val="FFFF00"/>
                </a:solidFill>
              </a:rPr>
              <a:t> - </a:t>
            </a:r>
            <a:r>
              <a:rPr lang="ru-RU" dirty="0" err="1" smtClean="0">
                <a:solidFill>
                  <a:srgbClr val="FFFF00"/>
                </a:solidFill>
              </a:rPr>
              <a:t>кеудеге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деген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керген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жеті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шек</a:t>
            </a:r>
            <a:r>
              <a:rPr lang="ru-RU" dirty="0" smtClean="0">
                <a:solidFill>
                  <a:srgbClr val="FFFF00"/>
                </a:solidFill>
              </a:rPr>
              <a:t>. </a:t>
            </a:r>
            <a:r>
              <a:rPr lang="ru-RU" dirty="0" err="1" smtClean="0">
                <a:solidFill>
                  <a:srgbClr val="FFFF00"/>
                </a:solidFill>
              </a:rPr>
              <a:t>Шектердің астына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астынан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тіреу</a:t>
            </a:r>
            <a:r>
              <a:rPr lang="ru-RU" dirty="0" smtClean="0">
                <a:solidFill>
                  <a:srgbClr val="FFFF00"/>
                </a:solidFill>
              </a:rPr>
              <a:t> - </a:t>
            </a:r>
            <a:r>
              <a:rPr lang="ru-RU" dirty="0" err="1" smtClean="0">
                <a:solidFill>
                  <a:srgbClr val="FFFF00"/>
                </a:solidFill>
              </a:rPr>
              <a:t>асыки</a:t>
            </a:r>
            <a:r>
              <a:rPr lang="ru-RU" dirty="0" smtClean="0">
                <a:solidFill>
                  <a:srgbClr val="FFFF00"/>
                </a:solidFill>
              </a:rPr>
              <a:t>(</a:t>
            </a:r>
            <a:r>
              <a:rPr lang="ru-RU" dirty="0" err="1" smtClean="0">
                <a:solidFill>
                  <a:srgbClr val="FFFF00"/>
                </a:solidFill>
              </a:rPr>
              <a:t>томпайлар</a:t>
            </a:r>
            <a:r>
              <a:rPr lang="ru-RU" dirty="0" smtClean="0">
                <a:solidFill>
                  <a:srgbClr val="FFFF00"/>
                </a:solidFill>
              </a:rPr>
              <a:t>) </a:t>
            </a:r>
            <a:r>
              <a:rPr lang="ru-RU" dirty="0" err="1" smtClean="0">
                <a:solidFill>
                  <a:srgbClr val="FFFF00"/>
                </a:solidFill>
              </a:rPr>
              <a:t>қояды.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Сыртқы жетыген</a:t>
            </a:r>
            <a:r>
              <a:rPr lang="ru-RU" dirty="0" smtClean="0">
                <a:solidFill>
                  <a:srgbClr val="FFFF00"/>
                </a:solidFill>
              </a:rPr>
              <a:t> гусли </a:t>
            </a:r>
            <a:r>
              <a:rPr lang="ru-RU" dirty="0" err="1" smtClean="0">
                <a:solidFill>
                  <a:srgbClr val="FFFF00"/>
                </a:solidFill>
              </a:rPr>
              <a:t>немесе</a:t>
            </a:r>
            <a:r>
              <a:rPr lang="ru-RU" dirty="0" smtClean="0">
                <a:solidFill>
                  <a:srgbClr val="FFFF00"/>
                </a:solidFill>
              </a:rPr>
              <a:t> жат- арфу </a:t>
            </a:r>
            <a:r>
              <a:rPr lang="ru-RU" dirty="0" err="1" smtClean="0">
                <a:solidFill>
                  <a:srgbClr val="FFFF00"/>
                </a:solidFill>
              </a:rPr>
              <a:t>сияқты</a:t>
            </a:r>
            <a:r>
              <a:rPr lang="ru-RU" dirty="0" smtClean="0">
                <a:solidFill>
                  <a:srgbClr val="FFFF00"/>
                </a:solidFill>
              </a:rPr>
              <a:t>. </a:t>
            </a:r>
            <a:r>
              <a:rPr lang="ru-RU" dirty="0" err="1" smtClean="0">
                <a:solidFill>
                  <a:srgbClr val="FFFF00"/>
                </a:solidFill>
              </a:rPr>
              <a:t>Арада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ескі</a:t>
            </a:r>
            <a:r>
              <a:rPr lang="ru-RU" dirty="0" smtClean="0">
                <a:solidFill>
                  <a:srgbClr val="FFFF00"/>
                </a:solidFill>
              </a:rPr>
              <a:t> бас </a:t>
            </a:r>
            <a:r>
              <a:rPr lang="ru-RU" dirty="0" err="1" smtClean="0">
                <a:solidFill>
                  <a:srgbClr val="FFFF00"/>
                </a:solidFill>
              </a:rPr>
              <a:t>жетыгене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ойнады</a:t>
            </a:r>
            <a:r>
              <a:rPr lang="ru-RU" dirty="0" smtClean="0">
                <a:solidFill>
                  <a:srgbClr val="FFFF00"/>
                </a:solidFill>
              </a:rPr>
              <a:t> сказители </a:t>
            </a:r>
            <a:r>
              <a:rPr lang="ru-RU" dirty="0" err="1" smtClean="0">
                <a:solidFill>
                  <a:srgbClr val="FFFF00"/>
                </a:solidFill>
              </a:rPr>
              <a:t>алдым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көңілмен</a:t>
            </a:r>
            <a:r>
              <a:rPr lang="ru-RU" dirty="0" smtClean="0">
                <a:solidFill>
                  <a:srgbClr val="FFFF00"/>
                </a:solidFill>
              </a:rPr>
              <a:t>, </a:t>
            </a:r>
            <a:r>
              <a:rPr lang="ru-RU" dirty="0" err="1" smtClean="0">
                <a:solidFill>
                  <a:srgbClr val="FFFF00"/>
                </a:solidFill>
              </a:rPr>
              <a:t>бұл сәттіліктің аманатының қызмет етті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немесе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жорықпен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86050" y="1428736"/>
            <a:ext cx="264317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>
                <a:solidFill>
                  <a:srgbClr val="FFFF00"/>
                </a:solidFill>
              </a:rPr>
              <a:t>Сазсырнай</a:t>
            </a:r>
            <a:r>
              <a:rPr lang="ru-RU" sz="2000" dirty="0" smtClean="0">
                <a:solidFill>
                  <a:srgbClr val="FFFF00"/>
                </a:solidFill>
              </a:rPr>
              <a:t> - </a:t>
            </a:r>
            <a:r>
              <a:rPr lang="ru-RU" sz="2000" dirty="0" err="1" smtClean="0">
                <a:solidFill>
                  <a:srgbClr val="FFFF00"/>
                </a:solidFill>
              </a:rPr>
              <a:t>рухтың балшықтан деген</a:t>
            </a:r>
            <a:r>
              <a:rPr lang="ru-RU" sz="2000" dirty="0" smtClean="0">
                <a:solidFill>
                  <a:srgbClr val="FFFF00"/>
                </a:solidFill>
              </a:rPr>
              <a:t> изготавливаемый </a:t>
            </a:r>
            <a:r>
              <a:rPr lang="ru-RU" sz="2000" dirty="0" err="1" smtClean="0">
                <a:solidFill>
                  <a:srgbClr val="FFFF00"/>
                </a:solidFill>
              </a:rPr>
              <a:t>аспабының</a:t>
            </a:r>
            <a:r>
              <a:rPr lang="ru-RU" sz="2000" dirty="0" smtClean="0">
                <a:solidFill>
                  <a:srgbClr val="FFFF00"/>
                </a:solidFill>
              </a:rPr>
              <a:t>. </a:t>
            </a:r>
            <a:r>
              <a:rPr lang="ru-RU" sz="2000" dirty="0" err="1" smtClean="0">
                <a:solidFill>
                  <a:srgbClr val="FFFF00"/>
                </a:solidFill>
              </a:rPr>
              <a:t>Қазақстанның аумағында </a:t>
            </a:r>
            <a:r>
              <a:rPr lang="ru-RU" sz="2000" dirty="0" smtClean="0">
                <a:solidFill>
                  <a:srgbClr val="FFFF00"/>
                </a:solidFill>
              </a:rPr>
              <a:t>при </a:t>
            </a:r>
            <a:r>
              <a:rPr lang="ru-RU" sz="2000" dirty="0" err="1" smtClean="0">
                <a:solidFill>
                  <a:srgbClr val="FFFF00"/>
                </a:solidFill>
              </a:rPr>
              <a:t>Отрар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</a:rPr>
              <a:t>ескі</a:t>
            </a:r>
            <a:r>
              <a:rPr lang="ru-RU" sz="2000" dirty="0" smtClean="0">
                <a:solidFill>
                  <a:srgbClr val="FFFF00"/>
                </a:solidFill>
              </a:rPr>
              <a:t> городища раскопках тап-. </a:t>
            </a:r>
            <a:r>
              <a:rPr lang="ru-RU" sz="2000" dirty="0" err="1" smtClean="0">
                <a:solidFill>
                  <a:srgbClr val="FFFF00"/>
                </a:solidFill>
              </a:rPr>
              <a:t>"Мөлдір, ақшыл" </a:t>
            </a:r>
            <a:r>
              <a:rPr lang="ru-RU" sz="2000" dirty="0" smtClean="0">
                <a:solidFill>
                  <a:srgbClr val="FFFF00"/>
                </a:solidFill>
              </a:rPr>
              <a:t>тембром </a:t>
            </a:r>
            <a:r>
              <a:rPr lang="ru-RU" sz="2000" dirty="0" err="1" smtClean="0">
                <a:solidFill>
                  <a:srgbClr val="FFFF00"/>
                </a:solidFill>
              </a:rPr>
              <a:t>ие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</a:rPr>
              <a:t>болады</a:t>
            </a:r>
            <a:r>
              <a:rPr lang="ru-RU" sz="2000" dirty="0" smtClean="0">
                <a:solidFill>
                  <a:srgbClr val="FFFF00"/>
                </a:solidFill>
              </a:rPr>
              <a:t>. </a:t>
            </a:r>
            <a:r>
              <a:rPr lang="ru-RU" sz="2000" dirty="0" err="1" smtClean="0">
                <a:solidFill>
                  <a:srgbClr val="FFFF00"/>
                </a:solidFill>
              </a:rPr>
              <a:t>Арада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</a:rPr>
              <a:t>ескі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</a:rPr>
              <a:t>сазсырнай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</a:rPr>
              <a:t>танымал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</a:rPr>
              <a:t>аспаппен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</a:rPr>
              <a:t>бала-шағаның және жасөспірімдердің арасында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</a:rPr>
              <a:t>болды</a:t>
            </a:r>
            <a:r>
              <a:rPr lang="ru-RU" sz="2000" dirty="0" smtClean="0">
                <a:solidFill>
                  <a:srgbClr val="FFFF00"/>
                </a:solidFill>
              </a:rPr>
              <a:t>.</a:t>
            </a:r>
            <a:endParaRPr lang="ru-RU" sz="2000" dirty="0">
              <a:solidFill>
                <a:srgbClr val="FFFF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571744"/>
            <a:ext cx="190500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2071678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071802" y="285728"/>
            <a:ext cx="27991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err="1" smtClean="0">
                <a:solidFill>
                  <a:srgbClr val="FFFF00"/>
                </a:solidFill>
              </a:rPr>
              <a:t>Сазсырнай</a:t>
            </a:r>
            <a:endParaRPr lang="ru-RU" sz="44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857364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2000240"/>
            <a:ext cx="190500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286116" y="1500174"/>
            <a:ext cx="278606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solidFill>
                  <a:srgbClr val="FFFF00"/>
                </a:solidFill>
              </a:rPr>
              <a:t>Шанкобыз</a:t>
            </a:r>
            <a:r>
              <a:rPr lang="ru-RU" dirty="0" smtClean="0">
                <a:solidFill>
                  <a:srgbClr val="FFFF00"/>
                </a:solidFill>
              </a:rPr>
              <a:t> - </a:t>
            </a:r>
            <a:r>
              <a:rPr lang="ru-RU" dirty="0" err="1" smtClean="0">
                <a:solidFill>
                  <a:srgbClr val="FFFF00"/>
                </a:solidFill>
              </a:rPr>
              <a:t>ескі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тілдің </a:t>
            </a:r>
            <a:r>
              <a:rPr lang="ru-RU" dirty="0" smtClean="0">
                <a:solidFill>
                  <a:srgbClr val="FFFF00"/>
                </a:solidFill>
              </a:rPr>
              <a:t>бас </a:t>
            </a:r>
            <a:r>
              <a:rPr lang="ru-RU" dirty="0" err="1" smtClean="0">
                <a:solidFill>
                  <a:srgbClr val="FFFF00"/>
                </a:solidFill>
              </a:rPr>
              <a:t>әлемнің </a:t>
            </a:r>
            <a:r>
              <a:rPr lang="ru-RU" dirty="0" smtClean="0">
                <a:solidFill>
                  <a:srgbClr val="FFFF00"/>
                </a:solidFill>
              </a:rPr>
              <a:t>многих </a:t>
            </a:r>
            <a:r>
              <a:rPr lang="ru-RU" dirty="0" err="1" smtClean="0">
                <a:solidFill>
                  <a:srgbClr val="FFFF00"/>
                </a:solidFill>
              </a:rPr>
              <a:t>халқының кездесетін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аспабының</a:t>
            </a:r>
            <a:r>
              <a:rPr lang="ru-RU" dirty="0" smtClean="0">
                <a:solidFill>
                  <a:srgbClr val="FFFF00"/>
                </a:solidFill>
              </a:rPr>
              <a:t>. </a:t>
            </a:r>
            <a:r>
              <a:rPr lang="ru-RU" dirty="0" err="1" smtClean="0">
                <a:solidFill>
                  <a:srgbClr val="FFFF00"/>
                </a:solidFill>
              </a:rPr>
              <a:t>Бақыр күй табағымнан деген</a:t>
            </a:r>
            <a:r>
              <a:rPr lang="ru-RU" dirty="0" smtClean="0">
                <a:solidFill>
                  <a:srgbClr val="FFFF00"/>
                </a:solidFill>
              </a:rPr>
              <a:t> изготавливается, </a:t>
            </a:r>
            <a:r>
              <a:rPr lang="ru-RU" dirty="0" err="1" smtClean="0">
                <a:solidFill>
                  <a:srgbClr val="FFFF00"/>
                </a:solidFill>
              </a:rPr>
              <a:t>жіңішке тілмен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алмастан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немесе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сүйектен.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Дыбыстың </a:t>
            </a:r>
            <a:r>
              <a:rPr lang="ru-RU" dirty="0" smtClean="0">
                <a:solidFill>
                  <a:srgbClr val="FFFF00"/>
                </a:solidFill>
              </a:rPr>
              <a:t>резонатором </a:t>
            </a:r>
            <a:r>
              <a:rPr lang="ru-RU" dirty="0" err="1" smtClean="0">
                <a:solidFill>
                  <a:srgbClr val="FFFF00"/>
                </a:solidFill>
              </a:rPr>
              <a:t>атқарушының аузқының </a:t>
            </a:r>
            <a:r>
              <a:rPr lang="ru-RU" dirty="0" smtClean="0">
                <a:solidFill>
                  <a:srgbClr val="FFFF00"/>
                </a:solidFill>
              </a:rPr>
              <a:t>полость </a:t>
            </a:r>
            <a:r>
              <a:rPr lang="ru-RU" dirty="0" err="1" smtClean="0">
                <a:solidFill>
                  <a:srgbClr val="FFFF00"/>
                </a:solidFill>
              </a:rPr>
              <a:t>қызмет етеді</a:t>
            </a:r>
            <a:r>
              <a:rPr lang="ru-RU" dirty="0" smtClean="0">
                <a:solidFill>
                  <a:srgbClr val="FFFF00"/>
                </a:solidFill>
              </a:rPr>
              <a:t>. </a:t>
            </a:r>
            <a:r>
              <a:rPr lang="ru-RU" dirty="0" err="1" smtClean="0">
                <a:solidFill>
                  <a:srgbClr val="FFFF00"/>
                </a:solidFill>
              </a:rPr>
              <a:t>Ағаштың шанкобыз</a:t>
            </a:r>
            <a:r>
              <a:rPr lang="ru-RU" dirty="0" smtClean="0">
                <a:solidFill>
                  <a:srgbClr val="FFFF00"/>
                </a:solidFill>
              </a:rPr>
              <a:t> - </a:t>
            </a:r>
            <a:r>
              <a:rPr lang="ru-RU" dirty="0" err="1" smtClean="0">
                <a:solidFill>
                  <a:srgbClr val="FFFF00"/>
                </a:solidFill>
              </a:rPr>
              <a:t>шанкобыза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бірегей</a:t>
            </a:r>
            <a:r>
              <a:rPr lang="ru-RU" dirty="0" smtClean="0">
                <a:solidFill>
                  <a:srgbClr val="FFFF00"/>
                </a:solidFill>
              </a:rPr>
              <a:t> разновидность </a:t>
            </a:r>
            <a:r>
              <a:rPr lang="ru-RU" dirty="0" err="1" smtClean="0">
                <a:solidFill>
                  <a:srgbClr val="FFFF00"/>
                </a:solidFill>
              </a:rPr>
              <a:t>ағаштың күй табағынан деген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алқындырған</a:t>
            </a:r>
            <a:r>
              <a:rPr lang="ru-RU" dirty="0" smtClean="0">
                <a:solidFill>
                  <a:srgbClr val="FFFF00"/>
                </a:solidFill>
              </a:rPr>
              <a:t>.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28926" y="285728"/>
            <a:ext cx="272241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err="1" smtClean="0">
                <a:solidFill>
                  <a:srgbClr val="FFFF00"/>
                </a:solidFill>
              </a:rPr>
              <a:t>Шанкобыз</a:t>
            </a:r>
            <a:endParaRPr lang="ru-RU" sz="44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43240" y="214290"/>
            <a:ext cx="20746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err="1" smtClean="0">
                <a:solidFill>
                  <a:srgbClr val="FFFF00"/>
                </a:solidFill>
              </a:rPr>
              <a:t>Дангыра</a:t>
            </a:r>
            <a:endParaRPr lang="ru-RU" sz="4000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071546"/>
            <a:ext cx="2857488" cy="2735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071934" y="1142984"/>
            <a:ext cx="4572000" cy="36625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err="1" smtClean="0">
                <a:solidFill>
                  <a:srgbClr val="FFFF00"/>
                </a:solidFill>
              </a:rPr>
              <a:t>Даңғыра </a:t>
            </a:r>
            <a:r>
              <a:rPr lang="ru-RU" sz="2800" dirty="0" smtClean="0">
                <a:solidFill>
                  <a:srgbClr val="FFFF00"/>
                </a:solidFill>
              </a:rPr>
              <a:t>- </a:t>
            </a:r>
            <a:r>
              <a:rPr lang="ru-RU" sz="2800" dirty="0" err="1" smtClean="0">
                <a:solidFill>
                  <a:srgbClr val="FFFF00"/>
                </a:solidFill>
              </a:rPr>
              <a:t>қазақ және көне түр</a:t>
            </a:r>
            <a:r>
              <a:rPr lang="en-US" sz="2800" dirty="0" err="1" smtClean="0">
                <a:solidFill>
                  <a:srgbClr val="FFFF00"/>
                </a:solidFill>
              </a:rPr>
              <a:t>i</a:t>
            </a:r>
            <a:r>
              <a:rPr lang="ru-RU" sz="2800" dirty="0" smtClean="0">
                <a:solidFill>
                  <a:srgbClr val="FFFF00"/>
                </a:solidFill>
              </a:rPr>
              <a:t>к </a:t>
            </a:r>
            <a:r>
              <a:rPr lang="ru-RU" sz="2800" dirty="0" err="1" smtClean="0">
                <a:solidFill>
                  <a:srgbClr val="FFFF00"/>
                </a:solidFill>
              </a:rPr>
              <a:t>екп</a:t>
            </a:r>
            <a:r>
              <a:rPr lang="en-US" sz="2800" dirty="0" err="1" smtClean="0">
                <a:solidFill>
                  <a:srgbClr val="FFFF00"/>
                </a:solidFill>
              </a:rPr>
              <a:t>i</a:t>
            </a:r>
            <a:r>
              <a:rPr lang="ru-RU" sz="2800" dirty="0" err="1" smtClean="0">
                <a:solidFill>
                  <a:srgbClr val="FFFF00"/>
                </a:solidFill>
              </a:rPr>
              <a:t>нд</a:t>
            </a:r>
            <a:r>
              <a:rPr lang="en-US" sz="2800" dirty="0" err="1" smtClean="0">
                <a:solidFill>
                  <a:srgbClr val="FFFF00"/>
                </a:solidFill>
              </a:rPr>
              <a:t>i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ойын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құралы.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Ол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дабыл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болды</a:t>
            </a:r>
            <a:r>
              <a:rPr lang="ru-RU" sz="2800" dirty="0" smtClean="0">
                <a:solidFill>
                  <a:srgbClr val="FFFF00"/>
                </a:solidFill>
              </a:rPr>
              <a:t>: </a:t>
            </a:r>
            <a:r>
              <a:rPr lang="ru-RU" sz="2800" dirty="0" err="1" smtClean="0">
                <a:solidFill>
                  <a:srgbClr val="FFFF00"/>
                </a:solidFill>
              </a:rPr>
              <a:t>металлдық </a:t>
            </a:r>
            <a:r>
              <a:rPr lang="ru-RU" sz="2800" dirty="0" smtClean="0">
                <a:solidFill>
                  <a:srgbClr val="FFFF00"/>
                </a:solidFill>
              </a:rPr>
              <a:t>т</a:t>
            </a:r>
            <a:r>
              <a:rPr lang="en-US" sz="2800" dirty="0" err="1" smtClean="0">
                <a:solidFill>
                  <a:srgbClr val="FFFF00"/>
                </a:solidFill>
              </a:rPr>
              <a:t>i</a:t>
            </a:r>
            <a:r>
              <a:rPr lang="ru-RU" sz="2800" dirty="0" err="1" smtClean="0">
                <a:solidFill>
                  <a:srgbClr val="FFFF00"/>
                </a:solidFill>
              </a:rPr>
              <a:t>ркестер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навешанылар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i</a:t>
            </a:r>
            <a:r>
              <a:rPr lang="ru-RU" sz="2800" dirty="0" err="1" smtClean="0">
                <a:solidFill>
                  <a:srgbClr val="FFFF00"/>
                </a:solidFill>
              </a:rPr>
              <a:t>ш</a:t>
            </a:r>
            <a:r>
              <a:rPr lang="en-US" sz="2800" dirty="0" err="1" smtClean="0">
                <a:solidFill>
                  <a:srgbClr val="FFFF00"/>
                </a:solidFill>
              </a:rPr>
              <a:t>i</a:t>
            </a:r>
            <a:r>
              <a:rPr lang="ru-RU" sz="2800" dirty="0" err="1" smtClean="0">
                <a:solidFill>
                  <a:srgbClr val="FFFF00"/>
                </a:solidFill>
              </a:rPr>
              <a:t>нде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болатын</a:t>
            </a:r>
            <a:r>
              <a:rPr lang="ru-RU" sz="2800" dirty="0" smtClean="0">
                <a:solidFill>
                  <a:srgbClr val="FFFF00"/>
                </a:solidFill>
              </a:rPr>
              <a:t> тер</a:t>
            </a:r>
            <a:r>
              <a:rPr lang="en-US" sz="2800" dirty="0" err="1" smtClean="0">
                <a:solidFill>
                  <a:srgbClr val="FFFF00"/>
                </a:solidFill>
              </a:rPr>
              <a:t>i</a:t>
            </a:r>
            <a:r>
              <a:rPr lang="ru-RU" sz="2800" dirty="0" smtClean="0">
                <a:solidFill>
                  <a:srgbClr val="FFFF00"/>
                </a:solidFill>
              </a:rPr>
              <a:t>мен б</a:t>
            </a:r>
            <a:r>
              <a:rPr lang="en-US" sz="2800" dirty="0" err="1" smtClean="0">
                <a:solidFill>
                  <a:srgbClr val="FFFF00"/>
                </a:solidFill>
              </a:rPr>
              <a:t>i</a:t>
            </a:r>
            <a:r>
              <a:rPr lang="ru-RU" sz="2800" dirty="0" err="1" smtClean="0">
                <a:solidFill>
                  <a:srgbClr val="FFFF00"/>
                </a:solidFill>
              </a:rPr>
              <a:t>р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жағынан тысталған жиек</a:t>
            </a:r>
            <a:r>
              <a:rPr lang="ru-RU" sz="2800" dirty="0" smtClean="0">
                <a:solidFill>
                  <a:srgbClr val="FFFF00"/>
                </a:solidFill>
              </a:rPr>
              <a:t>, </a:t>
            </a:r>
            <a:r>
              <a:rPr lang="ru-RU" sz="2800" dirty="0" err="1" smtClean="0">
                <a:solidFill>
                  <a:srgbClr val="FFFF00"/>
                </a:solidFill>
              </a:rPr>
              <a:t>сақина және </a:t>
            </a:r>
            <a:r>
              <a:rPr lang="ru-RU" sz="2800" dirty="0" smtClean="0">
                <a:solidFill>
                  <a:srgbClr val="FFFF00"/>
                </a:solidFill>
              </a:rPr>
              <a:t>пластинка.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4314825"/>
            <a:ext cx="1905000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786314" y="1214422"/>
            <a:ext cx="392905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Домбра - </a:t>
            </a:r>
            <a:r>
              <a:rPr lang="ru-RU" sz="2400" dirty="0" err="1" smtClean="0">
                <a:solidFill>
                  <a:srgbClr val="FFFF00"/>
                </a:solidFill>
              </a:rPr>
              <a:t>ең таратып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 smtClean="0">
                <a:solidFill>
                  <a:srgbClr val="FFFF00"/>
                </a:solidFill>
              </a:rPr>
              <a:t>жібер</a:t>
            </a:r>
            <a:r>
              <a:rPr lang="ru-RU" sz="2400" dirty="0" smtClean="0">
                <a:solidFill>
                  <a:srgbClr val="FFFF00"/>
                </a:solidFill>
              </a:rPr>
              <a:t>- </a:t>
            </a:r>
            <a:r>
              <a:rPr lang="ru-RU" sz="2400" dirty="0" err="1" smtClean="0">
                <a:solidFill>
                  <a:srgbClr val="FFFF00"/>
                </a:solidFill>
              </a:rPr>
              <a:t>және халықта сүйікті аспап</a:t>
            </a:r>
            <a:r>
              <a:rPr lang="ru-RU" sz="2400" dirty="0" smtClean="0">
                <a:solidFill>
                  <a:srgbClr val="FFFF00"/>
                </a:solidFill>
              </a:rPr>
              <a:t>. Бас домбры </a:t>
            </a:r>
            <a:r>
              <a:rPr lang="ru-RU" sz="2400" dirty="0" err="1" smtClean="0">
                <a:solidFill>
                  <a:srgbClr val="FFFF00"/>
                </a:solidFill>
              </a:rPr>
              <a:t>ағаштың кеудесінің</a:t>
            </a:r>
            <a:r>
              <a:rPr lang="ru-RU" sz="2400" dirty="0" smtClean="0">
                <a:solidFill>
                  <a:srgbClr val="FFFF00"/>
                </a:solidFill>
              </a:rPr>
              <a:t>, </a:t>
            </a:r>
            <a:r>
              <a:rPr lang="ru-RU" sz="2400" dirty="0" err="1" smtClean="0">
                <a:solidFill>
                  <a:srgbClr val="FFFF00"/>
                </a:solidFill>
              </a:rPr>
              <a:t>екі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 smtClean="0">
                <a:solidFill>
                  <a:srgbClr val="FFFF00"/>
                </a:solidFill>
              </a:rPr>
              <a:t>желілі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 smtClean="0">
                <a:solidFill>
                  <a:srgbClr val="FFFF00"/>
                </a:solidFill>
              </a:rPr>
              <a:t>шек</a:t>
            </a:r>
            <a:r>
              <a:rPr lang="ru-RU" sz="2400" dirty="0" smtClean="0">
                <a:solidFill>
                  <a:srgbClr val="FFFF00"/>
                </a:solidFill>
              </a:rPr>
              <a:t>. </a:t>
            </a:r>
            <a:r>
              <a:rPr lang="ru-RU" sz="2400" dirty="0" err="1" smtClean="0">
                <a:solidFill>
                  <a:srgbClr val="FFFF00"/>
                </a:solidFill>
              </a:rPr>
              <a:t>Көп аймақтық </a:t>
            </a:r>
            <a:r>
              <a:rPr lang="ru-RU" sz="2400" dirty="0" smtClean="0">
                <a:solidFill>
                  <a:srgbClr val="FFFF00"/>
                </a:solidFill>
              </a:rPr>
              <a:t>разновидностей имеет. Домбра - </a:t>
            </a:r>
            <a:r>
              <a:rPr lang="ru-RU" sz="2400" dirty="0" err="1" smtClean="0">
                <a:solidFill>
                  <a:srgbClr val="FFFF00"/>
                </a:solidFill>
              </a:rPr>
              <a:t>дәстүрлі кәсіби әншінің және кюйши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 smtClean="0">
                <a:solidFill>
                  <a:srgbClr val="FFFF00"/>
                </a:solidFill>
              </a:rPr>
              <a:t>тындырымды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 smtClean="0">
                <a:solidFill>
                  <a:srgbClr val="FFFF00"/>
                </a:solidFill>
              </a:rPr>
              <a:t>аспабы</a:t>
            </a:r>
            <a:r>
              <a:rPr lang="ru-RU" sz="2400" dirty="0" smtClean="0">
                <a:solidFill>
                  <a:srgbClr val="FFFF00"/>
                </a:solidFill>
              </a:rPr>
              <a:t>. </a:t>
            </a:r>
            <a:r>
              <a:rPr lang="ru-RU" sz="2400" dirty="0" err="1" smtClean="0">
                <a:solidFill>
                  <a:srgbClr val="FFFF00"/>
                </a:solidFill>
              </a:rPr>
              <a:t>Кюй</a:t>
            </a:r>
            <a:r>
              <a:rPr lang="ru-RU" sz="2400" dirty="0" smtClean="0">
                <a:solidFill>
                  <a:srgbClr val="FFFF00"/>
                </a:solidFill>
              </a:rPr>
              <a:t> домбры </a:t>
            </a:r>
            <a:r>
              <a:rPr lang="ru-RU" sz="2400" dirty="0" err="1" smtClean="0">
                <a:solidFill>
                  <a:srgbClr val="FFFF00"/>
                </a:solidFill>
              </a:rPr>
              <a:t>үшін </a:t>
            </a:r>
            <a:r>
              <a:rPr lang="ru-RU" sz="2400" dirty="0" smtClean="0">
                <a:solidFill>
                  <a:srgbClr val="FFFF00"/>
                </a:solidFill>
              </a:rPr>
              <a:t>- </a:t>
            </a:r>
            <a:r>
              <a:rPr lang="ru-RU" sz="2400" dirty="0" err="1" smtClean="0">
                <a:solidFill>
                  <a:srgbClr val="FFFF00"/>
                </a:solidFill>
              </a:rPr>
              <a:t>қазақ музыканың музыканың дамуының шыңы</a:t>
            </a:r>
            <a:r>
              <a:rPr lang="ru-RU" sz="2400" dirty="0" smtClean="0">
                <a:solidFill>
                  <a:srgbClr val="FFFF00"/>
                </a:solidFill>
              </a:rPr>
              <a:t>. Кюи </a:t>
            </a:r>
            <a:r>
              <a:rPr lang="ru-RU" sz="2400" dirty="0" err="1" smtClean="0">
                <a:solidFill>
                  <a:srgbClr val="FFFF00"/>
                </a:solidFill>
              </a:rPr>
              <a:t>арада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 smtClean="0">
                <a:solidFill>
                  <a:srgbClr val="FFFF00"/>
                </a:solidFill>
              </a:rPr>
              <a:t>толық </a:t>
            </a:r>
            <a:r>
              <a:rPr lang="ru-RU" sz="2400" dirty="0" smtClean="0">
                <a:solidFill>
                  <a:srgbClr val="FFFF00"/>
                </a:solidFill>
              </a:rPr>
              <a:t>шарада </a:t>
            </a:r>
            <a:r>
              <a:rPr lang="ru-RU" sz="2400" dirty="0" err="1" smtClean="0">
                <a:solidFill>
                  <a:srgbClr val="FFFF00"/>
                </a:solidFill>
              </a:rPr>
              <a:t>қазақ рухани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 smtClean="0">
                <a:solidFill>
                  <a:srgbClr val="FFFF00"/>
                </a:solidFill>
              </a:rPr>
              <a:t>әлемін сәуле түседі</a:t>
            </a:r>
            <a:r>
              <a:rPr lang="ru-RU" sz="2400" dirty="0" smtClean="0">
                <a:solidFill>
                  <a:srgbClr val="FFFF00"/>
                </a:solidFill>
              </a:rPr>
              <a:t>.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14678" y="285728"/>
            <a:ext cx="201734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solidFill>
                  <a:srgbClr val="FFFF00"/>
                </a:solidFill>
              </a:rPr>
              <a:t>Домбра</a:t>
            </a:r>
            <a:endParaRPr lang="ru-RU" sz="44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1357298"/>
            <a:ext cx="3214710" cy="2250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571876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571480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86248" y="1500174"/>
            <a:ext cx="457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srgbClr val="FFFF00"/>
                </a:solidFill>
              </a:rPr>
              <a:t>Кылкобыз</a:t>
            </a:r>
            <a:r>
              <a:rPr lang="ru-RU" sz="2400" dirty="0" smtClean="0">
                <a:solidFill>
                  <a:srgbClr val="FFFF00"/>
                </a:solidFill>
              </a:rPr>
              <a:t> - </a:t>
            </a:r>
            <a:r>
              <a:rPr lang="ru-RU" sz="2400" dirty="0" err="1" smtClean="0">
                <a:solidFill>
                  <a:srgbClr val="FFFF00"/>
                </a:solidFill>
              </a:rPr>
              <a:t>барлық </a:t>
            </a:r>
            <a:r>
              <a:rPr lang="ru-RU" sz="2400" dirty="0" smtClean="0">
                <a:solidFill>
                  <a:srgbClr val="FFFF00"/>
                </a:solidFill>
              </a:rPr>
              <a:t>струнно-смычковых </a:t>
            </a:r>
            <a:r>
              <a:rPr lang="ru-RU" sz="2400" dirty="0" err="1" smtClean="0">
                <a:solidFill>
                  <a:srgbClr val="FFFF00"/>
                </a:solidFill>
              </a:rPr>
              <a:t>аспаптың </a:t>
            </a:r>
            <a:r>
              <a:rPr lang="ru-RU" sz="2400" dirty="0" smtClean="0">
                <a:solidFill>
                  <a:srgbClr val="FFFF00"/>
                </a:solidFill>
              </a:rPr>
              <a:t>прародитель. Издревле </a:t>
            </a:r>
            <a:r>
              <a:rPr lang="ru-RU" sz="2400" dirty="0" err="1" smtClean="0">
                <a:solidFill>
                  <a:srgbClr val="FFFF00"/>
                </a:solidFill>
              </a:rPr>
              <a:t>кылкобыз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 smtClean="0">
                <a:solidFill>
                  <a:srgbClr val="FFFF00"/>
                </a:solidFill>
              </a:rPr>
              <a:t>тылсымды</a:t>
            </a:r>
            <a:r>
              <a:rPr lang="ru-RU" sz="2400" dirty="0" smtClean="0">
                <a:solidFill>
                  <a:srgbClr val="FFFF00"/>
                </a:solidFill>
              </a:rPr>
              <a:t> сакральным </a:t>
            </a:r>
            <a:r>
              <a:rPr lang="ru-RU" sz="2400" dirty="0" err="1" smtClean="0">
                <a:solidFill>
                  <a:srgbClr val="FFFF00"/>
                </a:solidFill>
              </a:rPr>
              <a:t>аспаппен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 smtClean="0">
                <a:solidFill>
                  <a:srgbClr val="FFFF00"/>
                </a:solidFill>
              </a:rPr>
              <a:t>саналды</a:t>
            </a:r>
            <a:r>
              <a:rPr lang="ru-RU" sz="2400" dirty="0" smtClean="0">
                <a:solidFill>
                  <a:srgbClr val="FFFF00"/>
                </a:solidFill>
              </a:rPr>
              <a:t>, </a:t>
            </a:r>
            <a:r>
              <a:rPr lang="ru-RU" sz="2400" dirty="0" err="1" smtClean="0">
                <a:solidFill>
                  <a:srgbClr val="FFFF00"/>
                </a:solidFill>
              </a:rPr>
              <a:t>онда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 smtClean="0">
                <a:solidFill>
                  <a:srgbClr val="FFFF00"/>
                </a:solidFill>
              </a:rPr>
              <a:t>бақсы</a:t>
            </a:r>
            <a:r>
              <a:rPr lang="ru-RU" sz="2400" dirty="0" smtClean="0">
                <a:solidFill>
                  <a:srgbClr val="FFFF00"/>
                </a:solidFill>
              </a:rPr>
              <a:t>, </a:t>
            </a:r>
            <a:r>
              <a:rPr lang="ru-RU" sz="2400" dirty="0" err="1" smtClean="0">
                <a:solidFill>
                  <a:srgbClr val="FFFF00"/>
                </a:solidFill>
              </a:rPr>
              <a:t>сәуегейлер</a:t>
            </a:r>
            <a:r>
              <a:rPr lang="ru-RU" sz="2400" dirty="0" smtClean="0">
                <a:solidFill>
                  <a:srgbClr val="FFFF00"/>
                </a:solidFill>
              </a:rPr>
              <a:t>, эпические сказители </a:t>
            </a:r>
            <a:r>
              <a:rPr lang="ru-RU" sz="2400" dirty="0" err="1" smtClean="0">
                <a:solidFill>
                  <a:srgbClr val="FFFF00"/>
                </a:solidFill>
              </a:rPr>
              <a:t>ойнады</a:t>
            </a:r>
            <a:r>
              <a:rPr lang="ru-RU" sz="2400" dirty="0" smtClean="0">
                <a:solidFill>
                  <a:srgbClr val="FFFF00"/>
                </a:solidFill>
              </a:rPr>
              <a:t>. </a:t>
            </a:r>
            <a:r>
              <a:rPr lang="ru-RU" sz="2400" dirty="0" err="1" smtClean="0">
                <a:solidFill>
                  <a:srgbClr val="FFFF00"/>
                </a:solidFill>
              </a:rPr>
              <a:t>Шек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 smtClean="0">
                <a:solidFill>
                  <a:srgbClr val="FFFF00"/>
                </a:solidFill>
              </a:rPr>
              <a:t>және </a:t>
            </a:r>
            <a:r>
              <a:rPr lang="ru-RU" sz="2400" dirty="0" smtClean="0">
                <a:solidFill>
                  <a:srgbClr val="FFFF00"/>
                </a:solidFill>
              </a:rPr>
              <a:t>смычок </a:t>
            </a:r>
            <a:r>
              <a:rPr lang="ru-RU" sz="2400" dirty="0" err="1" smtClean="0">
                <a:solidFill>
                  <a:srgbClr val="FFFF00"/>
                </a:solidFill>
              </a:rPr>
              <a:t>емесширатпа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 smtClean="0">
                <a:solidFill>
                  <a:srgbClr val="FFFF00"/>
                </a:solidFill>
              </a:rPr>
              <a:t>атты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 smtClean="0">
                <a:solidFill>
                  <a:srgbClr val="FFFF00"/>
                </a:solidFill>
              </a:rPr>
              <a:t>айдардан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 smtClean="0">
                <a:solidFill>
                  <a:srgbClr val="FFFF00"/>
                </a:solidFill>
              </a:rPr>
              <a:t>деген</a:t>
            </a:r>
            <a:r>
              <a:rPr lang="ru-RU" sz="2400" dirty="0" smtClean="0">
                <a:solidFill>
                  <a:srgbClr val="FFFF00"/>
                </a:solidFill>
              </a:rPr>
              <a:t> изготавливаются, </a:t>
            </a:r>
            <a:r>
              <a:rPr lang="ru-RU" sz="2400" dirty="0" err="1" smtClean="0">
                <a:solidFill>
                  <a:srgbClr val="FFFF00"/>
                </a:solidFill>
              </a:rPr>
              <a:t>бұл оғаш, </a:t>
            </a:r>
            <a:r>
              <a:rPr lang="ru-RU" sz="2400" dirty="0" smtClean="0">
                <a:solidFill>
                  <a:srgbClr val="FFFF00"/>
                </a:solidFill>
              </a:rPr>
              <a:t>почти " потусторонний" тембр </a:t>
            </a:r>
            <a:r>
              <a:rPr lang="ru-RU" sz="2400" dirty="0" err="1" smtClean="0">
                <a:solidFill>
                  <a:srgbClr val="FFFF00"/>
                </a:solidFill>
              </a:rPr>
              <a:t>береді</a:t>
            </a:r>
            <a:r>
              <a:rPr lang="ru-RU" sz="2400" dirty="0" smtClean="0">
                <a:solidFill>
                  <a:srgbClr val="FFFF00"/>
                </a:solidFill>
              </a:rPr>
              <a:t>. </a:t>
            </a:r>
            <a:r>
              <a:rPr lang="ru-RU" sz="2400" dirty="0" err="1" smtClean="0">
                <a:solidFill>
                  <a:srgbClr val="FFFF00"/>
                </a:solidFill>
              </a:rPr>
              <a:t>Кылкобыза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 smtClean="0">
                <a:solidFill>
                  <a:srgbClr val="FFFF00"/>
                </a:solidFill>
              </a:rPr>
              <a:t>қазіргі </a:t>
            </a:r>
            <a:r>
              <a:rPr lang="ru-RU" sz="2400" dirty="0" smtClean="0">
                <a:solidFill>
                  <a:srgbClr val="FFFF00"/>
                </a:solidFill>
              </a:rPr>
              <a:t>разновидность - </a:t>
            </a:r>
            <a:r>
              <a:rPr lang="ru-RU" sz="2400" dirty="0" err="1" smtClean="0">
                <a:solidFill>
                  <a:srgbClr val="FFFF00"/>
                </a:solidFill>
              </a:rPr>
              <a:t>кобыз</a:t>
            </a:r>
            <a:r>
              <a:rPr lang="ru-RU" sz="2400" dirty="0" smtClean="0">
                <a:solidFill>
                  <a:srgbClr val="FFFF00"/>
                </a:solidFill>
              </a:rPr>
              <a:t> прима.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43240" y="285728"/>
            <a:ext cx="264065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err="1" smtClean="0">
                <a:solidFill>
                  <a:srgbClr val="FFFF00"/>
                </a:solidFill>
              </a:rPr>
              <a:t>Кылкобыз</a:t>
            </a:r>
            <a:endParaRPr lang="ru-RU" sz="4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1" y="1142984"/>
            <a:ext cx="2790125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286116" y="214290"/>
            <a:ext cx="13678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400" dirty="0" smtClean="0">
                <a:solidFill>
                  <a:srgbClr val="FFFF00"/>
                </a:solidFill>
              </a:rPr>
              <a:t>Уран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71934" y="1142984"/>
            <a:ext cx="342899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FF00"/>
                </a:solidFill>
              </a:rPr>
              <a:t>Уран - </a:t>
            </a:r>
            <a:r>
              <a:rPr lang="ru-RU" sz="3200" dirty="0" err="1" smtClean="0">
                <a:solidFill>
                  <a:srgbClr val="FFFF00"/>
                </a:solidFill>
              </a:rPr>
              <a:t>жауынгер</a:t>
            </a:r>
            <a:r>
              <a:rPr lang="ru-RU" sz="3200" dirty="0" smtClean="0">
                <a:solidFill>
                  <a:srgbClr val="FFFF00"/>
                </a:solidFill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</a:rPr>
              <a:t>пайдаланылған үрлейт</a:t>
            </a:r>
            <a:r>
              <a:rPr lang="en-US" sz="3200" dirty="0" err="1" smtClean="0">
                <a:solidFill>
                  <a:srgbClr val="FFFF00"/>
                </a:solidFill>
              </a:rPr>
              <a:t>i</a:t>
            </a:r>
            <a:r>
              <a:rPr lang="ru-RU" sz="3200" dirty="0" err="1" smtClean="0">
                <a:solidFill>
                  <a:srgbClr val="FFFF00"/>
                </a:solidFill>
              </a:rPr>
              <a:t>н</a:t>
            </a:r>
            <a:r>
              <a:rPr lang="ru-RU" sz="3200" dirty="0" smtClean="0">
                <a:solidFill>
                  <a:srgbClr val="FFFF00"/>
                </a:solidFill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</a:rPr>
              <a:t>ойын</a:t>
            </a:r>
            <a:r>
              <a:rPr lang="ru-RU" sz="3200" dirty="0" smtClean="0">
                <a:solidFill>
                  <a:srgbClr val="FFFF00"/>
                </a:solidFill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</a:rPr>
              <a:t>құралы.</a:t>
            </a:r>
            <a:r>
              <a:rPr lang="ru-RU" sz="3200" dirty="0" smtClean="0">
                <a:solidFill>
                  <a:srgbClr val="FFFF00"/>
                </a:solidFill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</a:rPr>
              <a:t>Тұрбалар ұзындық бойынша</a:t>
            </a:r>
            <a:r>
              <a:rPr lang="ru-RU" sz="3200" dirty="0" smtClean="0">
                <a:solidFill>
                  <a:srgbClr val="FFFF00"/>
                </a:solidFill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</a:rPr>
              <a:t>ек</a:t>
            </a:r>
            <a:r>
              <a:rPr lang="en-US" sz="3200" dirty="0" err="1" smtClean="0">
                <a:solidFill>
                  <a:srgbClr val="FFFF00"/>
                </a:solidFill>
              </a:rPr>
              <a:t>i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</a:rPr>
              <a:t>әр түрл</a:t>
            </a:r>
            <a:r>
              <a:rPr lang="en-US" sz="3200" dirty="0" err="1" smtClean="0">
                <a:solidFill>
                  <a:srgbClr val="FFFF00"/>
                </a:solidFill>
              </a:rPr>
              <a:t>i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</a:rPr>
              <a:t>үш ойын</a:t>
            </a:r>
            <a:r>
              <a:rPr lang="ru-RU" sz="3200" dirty="0" smtClean="0">
                <a:solidFill>
                  <a:srgbClr val="FFFF00"/>
                </a:solidFill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</a:rPr>
              <a:t>саңылаулар бойынша</a:t>
            </a:r>
            <a:r>
              <a:rPr lang="ru-RU" sz="3200" dirty="0" smtClean="0">
                <a:solidFill>
                  <a:srgbClr val="FFFF00"/>
                </a:solidFill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</a:rPr>
              <a:t>алады</a:t>
            </a:r>
            <a:r>
              <a:rPr lang="ru-RU" sz="3200" dirty="0" smtClean="0">
                <a:solidFill>
                  <a:srgbClr val="FFFF00"/>
                </a:solidFill>
              </a:rPr>
              <a:t>.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643314"/>
            <a:ext cx="2714644" cy="208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70</TotalTime>
  <Words>370</Words>
  <Application>Microsoft Office PowerPoint</Application>
  <PresentationFormat>Экран (4:3)</PresentationFormat>
  <Paragraphs>24</Paragraphs>
  <Slides>9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ud4nik</dc:creator>
  <cp:lastModifiedBy>ud4nik</cp:lastModifiedBy>
  <cp:revision>10</cp:revision>
  <dcterms:created xsi:type="dcterms:W3CDTF">2012-02-19T19:23:46Z</dcterms:created>
  <dcterms:modified xsi:type="dcterms:W3CDTF">2012-02-20T08:19:21Z</dcterms:modified>
</cp:coreProperties>
</file>