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E3D419E-3F1F-49EF-9C3D-DD421DB4FE5F}" type="datetimeFigureOut">
              <a:rPr lang="ru-RU" smtClean="0"/>
              <a:t>19.11.2011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ED8594-91DA-47B3-81CF-82D2ACE2B40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Present Indefinite Tense</a:t>
            </a:r>
            <a:br>
              <a:rPr lang="en-US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</a:br>
            <a:r>
              <a:rPr lang="kk-KZ" sz="6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Жалпы Осы шақ</a:t>
            </a:r>
            <a:endParaRPr lang="ru-RU" sz="6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497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374232"/>
          </a:xfrm>
        </p:spPr>
        <p:txBody>
          <a:bodyPr>
            <a:noAutofit/>
          </a:bodyPr>
          <a:lstStyle/>
          <a:p>
            <a:r>
              <a:rPr lang="kk-KZ" sz="4800" dirty="0" smtClean="0">
                <a:solidFill>
                  <a:srgbClr val="002060"/>
                </a:solidFill>
              </a:rPr>
              <a:t>Бұл шақ іс- әрекеттің бұрын болғанын,осы кезбен байланыссыз, сөйлеу кезіне қаттыссыз екендігін көрсетеді. Қазақ тіліндегі бұрынғы өткен шаққа сәйкес келеді.</a:t>
            </a: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2687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3366120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>
                <a:solidFill>
                  <a:srgbClr val="002060"/>
                </a:solidFill>
              </a:rPr>
              <a:t>Forming the</a:t>
            </a:r>
            <a:r>
              <a:rPr lang="kk-KZ" sz="7200" dirty="0" smtClean="0">
                <a:solidFill>
                  <a:srgbClr val="002060"/>
                </a:solidFill>
              </a:rPr>
              <a:t> </a:t>
            </a:r>
            <a:r>
              <a:rPr lang="en-US" sz="7200" dirty="0" smtClean="0">
                <a:solidFill>
                  <a:srgbClr val="002060"/>
                </a:solidFill>
              </a:rPr>
              <a:t>Past Tense</a:t>
            </a:r>
            <a:br>
              <a:rPr lang="en-US" sz="7200" dirty="0" smtClean="0">
                <a:solidFill>
                  <a:srgbClr val="002060"/>
                </a:solidFill>
              </a:rPr>
            </a:br>
            <a:r>
              <a:rPr lang="kk-KZ" sz="7200" dirty="0" smtClean="0">
                <a:solidFill>
                  <a:srgbClr val="002060"/>
                </a:solidFill>
              </a:rPr>
              <a:t>Жасалуы</a:t>
            </a:r>
            <a:r>
              <a:rPr lang="en-US" sz="7200" dirty="0" smtClean="0">
                <a:solidFill>
                  <a:srgbClr val="002060"/>
                </a:solidFill>
              </a:rPr>
              <a:t> 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830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8229600" cy="5328592"/>
          </a:xfrm>
        </p:spPr>
        <p:txBody>
          <a:bodyPr>
            <a:normAutofit/>
          </a:bodyPr>
          <a:lstStyle/>
          <a:p>
            <a:pPr algn="ctr"/>
            <a:r>
              <a:rPr lang="en-US" sz="4400" dirty="0" smtClean="0"/>
              <a:t>+ I/you/ he </a:t>
            </a:r>
            <a:r>
              <a:rPr lang="en-US" sz="4400" b="1" dirty="0" smtClean="0"/>
              <a:t>worked</a:t>
            </a:r>
            <a:r>
              <a:rPr lang="en-US" sz="4400" dirty="0" smtClean="0"/>
              <a:t> </a:t>
            </a:r>
            <a:br>
              <a:rPr lang="en-US" sz="4400" dirty="0" smtClean="0"/>
            </a:br>
            <a:r>
              <a:rPr lang="en-US" sz="4400" dirty="0" smtClean="0"/>
              <a:t>She (</a:t>
            </a:r>
            <a:r>
              <a:rPr lang="en-US" sz="4400" b="1" dirty="0" smtClean="0"/>
              <a:t>came</a:t>
            </a:r>
            <a:r>
              <a:rPr lang="en-US" sz="4400" dirty="0" smtClean="0"/>
              <a:t>)/ we/ they </a:t>
            </a:r>
            <a:br>
              <a:rPr lang="en-US" sz="4400" dirty="0" smtClean="0"/>
            </a:br>
            <a:r>
              <a:rPr lang="en-US" sz="4400" dirty="0" smtClean="0"/>
              <a:t>- I/ you/ he </a:t>
            </a:r>
            <a:r>
              <a:rPr lang="en-US" sz="4400" b="1" dirty="0" smtClean="0"/>
              <a:t>didn’t work (come)</a:t>
            </a:r>
            <a:br>
              <a:rPr lang="en-US" sz="4400" b="1" dirty="0" smtClean="0"/>
            </a:br>
            <a:r>
              <a:rPr lang="en-US" sz="4400" dirty="0" smtClean="0"/>
              <a:t>She/ we/ they </a:t>
            </a:r>
            <a:br>
              <a:rPr lang="en-US" sz="4400" dirty="0" smtClean="0"/>
            </a:br>
            <a:r>
              <a:rPr lang="en-US" sz="4400" dirty="0" smtClean="0"/>
              <a:t>? I/ you/ </a:t>
            </a:r>
            <a:r>
              <a:rPr lang="en-US" sz="4400" b="1" dirty="0" smtClean="0"/>
              <a:t>Did</a:t>
            </a:r>
            <a:r>
              <a:rPr lang="en-US" sz="4400" dirty="0" smtClean="0"/>
              <a:t> he </a:t>
            </a:r>
            <a:r>
              <a:rPr lang="en-US" sz="4400" b="1" dirty="0" smtClean="0"/>
              <a:t>work (come</a:t>
            </a:r>
            <a:r>
              <a:rPr lang="en-US" sz="4400" dirty="0" smtClean="0"/>
              <a:t>)</a:t>
            </a:r>
            <a:br>
              <a:rPr lang="en-US" sz="4400" dirty="0" smtClean="0"/>
            </a:br>
            <a:r>
              <a:rPr lang="en-US" sz="4400" dirty="0" smtClean="0"/>
              <a:t>She/ we/ they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02783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1124744"/>
            <a:ext cx="8229600" cy="3438128"/>
          </a:xfrm>
        </p:spPr>
        <p:txBody>
          <a:bodyPr>
            <a:noAutofit/>
          </a:bodyPr>
          <a:lstStyle/>
          <a:p>
            <a:pPr algn="ctr"/>
            <a:r>
              <a:rPr lang="en-US" sz="8000" dirty="0" smtClean="0"/>
              <a:t>Using the Past Indefinite Tense. </a:t>
            </a:r>
            <a:br>
              <a:rPr lang="en-US" sz="8000" dirty="0" smtClean="0"/>
            </a:br>
            <a:r>
              <a:rPr lang="kk-KZ" sz="8000" dirty="0" smtClean="0"/>
              <a:t>Қолданылуы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14121764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90256"/>
          </a:xfrm>
        </p:spPr>
        <p:txBody>
          <a:bodyPr>
            <a:noAutofit/>
          </a:bodyPr>
          <a:lstStyle/>
          <a:p>
            <a:pPr algn="ctr"/>
            <a:r>
              <a:rPr lang="kk-KZ" sz="4800" dirty="0" smtClean="0"/>
              <a:t>Сөйлеу кезіне бұрын болып өткен іс- әрекет</a:t>
            </a:r>
            <a:br>
              <a:rPr lang="kk-KZ" sz="4800" dirty="0" smtClean="0"/>
            </a:br>
            <a:r>
              <a:rPr lang="en-US" sz="4800" dirty="0" smtClean="0"/>
              <a:t>I </a:t>
            </a:r>
            <a:r>
              <a:rPr lang="en-US" sz="4800" b="1" dirty="0" smtClean="0"/>
              <a:t>saw</a:t>
            </a:r>
            <a:r>
              <a:rPr lang="en-US" sz="4800" dirty="0" smtClean="0"/>
              <a:t> </a:t>
            </a:r>
            <a:r>
              <a:rPr lang="en-US" sz="4800" dirty="0" err="1" smtClean="0"/>
              <a:t>Didar</a:t>
            </a:r>
            <a:r>
              <a:rPr lang="en-US" sz="4800" dirty="0" smtClean="0"/>
              <a:t> yesterday.</a:t>
            </a:r>
            <a:r>
              <a:rPr lang="kk-KZ" sz="4800" dirty="0" smtClean="0"/>
              <a:t/>
            </a:r>
            <a:br>
              <a:rPr lang="kk-KZ" sz="4800" dirty="0" smtClean="0"/>
            </a:br>
            <a:r>
              <a:rPr lang="kk-KZ" sz="4800" i="1" dirty="0" smtClean="0"/>
              <a:t>Кеше мен Дидарды көрдім.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>Jack </a:t>
            </a:r>
            <a:r>
              <a:rPr lang="en-US" sz="4800" b="1" dirty="0" smtClean="0"/>
              <a:t>came</a:t>
            </a:r>
            <a:r>
              <a:rPr lang="en-US" sz="4800" dirty="0" smtClean="0"/>
              <a:t> home late on Monday.</a:t>
            </a:r>
            <a:r>
              <a:rPr lang="kk-KZ" sz="4800" dirty="0" smtClean="0"/>
              <a:t/>
            </a:r>
            <a:br>
              <a:rPr lang="kk-KZ" sz="4800" dirty="0" smtClean="0"/>
            </a:br>
            <a:r>
              <a:rPr lang="kk-KZ" sz="4800" i="1" dirty="0" smtClean="0"/>
              <a:t>Дүйсенбі күні Джек үйіне кеш келді.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416833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022304"/>
          </a:xfrm>
        </p:spPr>
        <p:txBody>
          <a:bodyPr>
            <a:normAutofit/>
          </a:bodyPr>
          <a:lstStyle/>
          <a:p>
            <a:r>
              <a:rPr lang="kk-KZ" sz="4800" dirty="0" smtClean="0"/>
              <a:t>Бірінен соңы бірі орындалған іс- әрекет</a:t>
            </a:r>
            <a:br>
              <a:rPr lang="kk-KZ" sz="4800" dirty="0" smtClean="0"/>
            </a:br>
            <a:r>
              <a:rPr lang="en-US" sz="4800" dirty="0" smtClean="0"/>
              <a:t>Mary </a:t>
            </a:r>
            <a:r>
              <a:rPr lang="en-US" sz="4800" b="1" dirty="0" smtClean="0"/>
              <a:t>got up, had </a:t>
            </a:r>
            <a:r>
              <a:rPr lang="en-US" sz="4800" dirty="0" smtClean="0"/>
              <a:t>breakfast and </a:t>
            </a:r>
            <a:r>
              <a:rPr lang="en-US" sz="4800" b="1" dirty="0" smtClean="0"/>
              <a:t>went</a:t>
            </a:r>
            <a:r>
              <a:rPr lang="en-US" sz="4800" dirty="0" smtClean="0"/>
              <a:t> to work.</a:t>
            </a:r>
            <a:r>
              <a:rPr lang="kk-KZ" sz="4800" dirty="0" smtClean="0"/>
              <a:t/>
            </a:r>
            <a:br>
              <a:rPr lang="kk-KZ" sz="4800" dirty="0" smtClean="0"/>
            </a:br>
            <a:r>
              <a:rPr lang="kk-KZ" sz="4800" i="1" dirty="0" smtClean="0"/>
              <a:t>Мэри тұрып, ертеңгі асын ішті де, жұмысына кетті.</a:t>
            </a:r>
            <a:endParaRPr lang="ru-RU" sz="4800" i="1" dirty="0"/>
          </a:p>
        </p:txBody>
      </p:sp>
    </p:spTree>
    <p:extLst>
      <p:ext uri="{BB962C8B-B14F-4D97-AF65-F5344CB8AC3E}">
        <p14:creationId xmlns:p14="http://schemas.microsoft.com/office/powerpoint/2010/main" val="903942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4446240"/>
          </a:xfrm>
        </p:spPr>
        <p:txBody>
          <a:bodyPr>
            <a:noAutofit/>
          </a:bodyPr>
          <a:lstStyle/>
          <a:p>
            <a:pPr algn="ctr"/>
            <a:r>
              <a:rPr lang="kk-KZ" sz="6000" dirty="0" smtClean="0"/>
              <a:t>Әдетте қайталапнып отырылған іс- әрекет</a:t>
            </a:r>
            <a:br>
              <a:rPr lang="kk-KZ" sz="6000" dirty="0" smtClean="0"/>
            </a:br>
            <a:r>
              <a:rPr lang="en-US" sz="6000" dirty="0" smtClean="0"/>
              <a:t>She </a:t>
            </a:r>
            <a:r>
              <a:rPr lang="en-US" sz="6000" b="1" dirty="0" smtClean="0"/>
              <a:t>visited </a:t>
            </a:r>
            <a:r>
              <a:rPr lang="en-US" sz="6000" dirty="0" smtClean="0"/>
              <a:t>her parents every day.</a:t>
            </a:r>
            <a:br>
              <a:rPr lang="en-US" sz="6000" dirty="0" smtClean="0"/>
            </a:br>
            <a:r>
              <a:rPr lang="kk-KZ" sz="6000" i="1" dirty="0" smtClean="0"/>
              <a:t>Ол ата-анасына күнде барып тұрды.</a:t>
            </a:r>
            <a:endParaRPr lang="ru-RU" sz="6000" i="1" dirty="0"/>
          </a:p>
        </p:txBody>
      </p:sp>
    </p:spTree>
    <p:extLst>
      <p:ext uri="{BB962C8B-B14F-4D97-AF65-F5344CB8AC3E}">
        <p14:creationId xmlns:p14="http://schemas.microsoft.com/office/powerpoint/2010/main" val="41406665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590256"/>
          </a:xfrm>
        </p:spPr>
        <p:txBody>
          <a:bodyPr>
            <a:noAutofit/>
          </a:bodyPr>
          <a:lstStyle/>
          <a:p>
            <a:r>
              <a:rPr lang="kk-KZ" sz="6000" dirty="0" smtClean="0"/>
              <a:t>Әдетте қолданылатын үстеу және пысықтауыш сөздер </a:t>
            </a:r>
            <a:br>
              <a:rPr lang="kk-KZ" sz="6000" dirty="0" smtClean="0"/>
            </a:br>
            <a:r>
              <a:rPr lang="en-US" sz="6000" b="1" dirty="0" smtClean="0"/>
              <a:t>ago, yesterday, last week/ month/ year, the other day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887674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8229600" cy="4374232"/>
          </a:xfrm>
        </p:spPr>
        <p:txBody>
          <a:bodyPr>
            <a:noAutofit/>
          </a:bodyPr>
          <a:lstStyle/>
          <a:p>
            <a:r>
              <a:rPr lang="kk-KZ" sz="5400" dirty="0" smtClean="0">
                <a:solidFill>
                  <a:srgbClr val="002060"/>
                </a:solidFill>
              </a:rPr>
              <a:t>Бұл шақ үнемі істелетін және күнбе-күнгі әрекетті, дағдылы жалпы қимыл, іс-әрекетті көрсетеді. Бұл шақ ауыспалы осы шаққа сәйкес келеді. </a:t>
            </a:r>
            <a:endParaRPr lang="ru-RU" sz="5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69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094312"/>
          </a:xfrm>
        </p:spPr>
        <p:txBody>
          <a:bodyPr>
            <a:noAutofit/>
          </a:bodyPr>
          <a:lstStyle/>
          <a:p>
            <a:pPr algn="ctr"/>
            <a:r>
              <a:rPr lang="en-US" sz="7200" dirty="0" smtClean="0">
                <a:solidFill>
                  <a:srgbClr val="002060"/>
                </a:solidFill>
              </a:rPr>
              <a:t>Forming the Present Indefinite Tense</a:t>
            </a:r>
            <a:br>
              <a:rPr lang="en-US" sz="7200" dirty="0" smtClean="0">
                <a:solidFill>
                  <a:srgbClr val="002060"/>
                </a:solidFill>
              </a:rPr>
            </a:br>
            <a:r>
              <a:rPr lang="kk-KZ" sz="7200" dirty="0" smtClean="0">
                <a:solidFill>
                  <a:srgbClr val="002060"/>
                </a:solidFill>
              </a:rPr>
              <a:t>Жасалуы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703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086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      +                  -              ?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      I                  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 smtClean="0">
                <a:solidFill>
                  <a:srgbClr val="002060"/>
                </a:solidFill>
              </a:rPr>
              <a:t>              </a:t>
            </a:r>
            <a:r>
              <a:rPr lang="en-US" dirty="0" err="1" smtClean="0">
                <a:solidFill>
                  <a:srgbClr val="002060"/>
                </a:solidFill>
              </a:rPr>
              <a:t>I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You work You do not work Do you work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We                   </a:t>
            </a:r>
            <a:r>
              <a:rPr lang="en-US" dirty="0" err="1" smtClean="0">
                <a:solidFill>
                  <a:srgbClr val="002060"/>
                </a:solidFill>
              </a:rPr>
              <a:t>We</a:t>
            </a:r>
            <a:r>
              <a:rPr lang="en-US" dirty="0" smtClean="0">
                <a:solidFill>
                  <a:srgbClr val="002060"/>
                </a:solidFill>
              </a:rPr>
              <a:t>             </a:t>
            </a:r>
            <a:r>
              <a:rPr lang="en-US" dirty="0" err="1" smtClean="0">
                <a:solidFill>
                  <a:srgbClr val="002060"/>
                </a:solidFill>
              </a:rPr>
              <a:t>We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They                </a:t>
            </a:r>
            <a:r>
              <a:rPr lang="en-US" dirty="0" err="1" smtClean="0">
                <a:solidFill>
                  <a:srgbClr val="002060"/>
                </a:solidFill>
              </a:rPr>
              <a:t>They</a:t>
            </a:r>
            <a:r>
              <a:rPr lang="en-US" dirty="0" smtClean="0">
                <a:solidFill>
                  <a:srgbClr val="002060"/>
                </a:solidFill>
              </a:rPr>
              <a:t>           </a:t>
            </a:r>
            <a:r>
              <a:rPr lang="en-US" dirty="0" err="1" smtClean="0">
                <a:solidFill>
                  <a:srgbClr val="002060"/>
                </a:solidFill>
              </a:rPr>
              <a:t>They</a:t>
            </a: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He works          He works     He works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She                  </a:t>
            </a:r>
            <a:r>
              <a:rPr lang="en-US" dirty="0" err="1" smtClean="0">
                <a:solidFill>
                  <a:srgbClr val="002060"/>
                </a:solidFill>
              </a:rPr>
              <a:t>She</a:t>
            </a:r>
            <a:r>
              <a:rPr lang="en-US" dirty="0" smtClean="0">
                <a:solidFill>
                  <a:srgbClr val="002060"/>
                </a:solidFill>
              </a:rPr>
              <a:t>             </a:t>
            </a:r>
            <a:r>
              <a:rPr lang="en-US" dirty="0" err="1" smtClean="0">
                <a:solidFill>
                  <a:srgbClr val="002060"/>
                </a:solidFill>
              </a:rPr>
              <a:t>She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6651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3798168"/>
          </a:xfrm>
        </p:spPr>
        <p:txBody>
          <a:bodyPr>
            <a:normAutofit/>
          </a:bodyPr>
          <a:lstStyle/>
          <a:p>
            <a:pPr algn="ctr"/>
            <a:r>
              <a:rPr lang="en-US" sz="7200" dirty="0" smtClean="0">
                <a:solidFill>
                  <a:srgbClr val="002060"/>
                </a:solidFill>
              </a:rPr>
              <a:t>Using the Present Indefinite Tense</a:t>
            </a:r>
            <a:br>
              <a:rPr lang="en-US" sz="7200" dirty="0" smtClean="0">
                <a:solidFill>
                  <a:srgbClr val="002060"/>
                </a:solidFill>
              </a:rPr>
            </a:br>
            <a:r>
              <a:rPr lang="kk-KZ" sz="7200" dirty="0" smtClean="0">
                <a:solidFill>
                  <a:srgbClr val="002060"/>
                </a:solidFill>
              </a:rPr>
              <a:t>Қолданылуы</a:t>
            </a:r>
            <a:endParaRPr lang="ru-RU" sz="7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991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806280"/>
          </a:xfrm>
        </p:spPr>
        <p:txBody>
          <a:bodyPr>
            <a:normAutofit fontScale="90000"/>
          </a:bodyPr>
          <a:lstStyle/>
          <a:p>
            <a:r>
              <a:rPr lang="kk-KZ" sz="5300" dirty="0" smtClean="0">
                <a:solidFill>
                  <a:srgbClr val="002060"/>
                </a:solidFill>
              </a:rPr>
              <a:t>Жалпыға белгілі, ақиқат,шындық</a:t>
            </a:r>
            <a:r>
              <a:rPr lang="en-US" sz="5300" dirty="0" smtClean="0">
                <a:solidFill>
                  <a:srgbClr val="002060"/>
                </a:solidFill>
              </a:rPr>
              <a:t>.</a:t>
            </a:r>
            <a:br>
              <a:rPr lang="en-US" sz="5300" dirty="0" smtClean="0">
                <a:solidFill>
                  <a:srgbClr val="002060"/>
                </a:solidFill>
              </a:rPr>
            </a:br>
            <a:r>
              <a:rPr lang="en-US" sz="5300" dirty="0" smtClean="0">
                <a:solidFill>
                  <a:srgbClr val="002060"/>
                </a:solidFill>
              </a:rPr>
              <a:t>The earth </a:t>
            </a:r>
            <a:r>
              <a:rPr lang="en-US" sz="5300" dirty="0" smtClean="0">
                <a:solidFill>
                  <a:schemeClr val="accent4">
                    <a:lumMod val="50000"/>
                  </a:schemeClr>
                </a:solidFill>
              </a:rPr>
              <a:t>is</a:t>
            </a:r>
            <a:r>
              <a:rPr lang="en-US" sz="5300" dirty="0" smtClean="0">
                <a:solidFill>
                  <a:srgbClr val="002060"/>
                </a:solidFill>
              </a:rPr>
              <a:t> round.</a:t>
            </a:r>
            <a:br>
              <a:rPr lang="en-US" sz="5300" dirty="0" smtClean="0">
                <a:solidFill>
                  <a:srgbClr val="002060"/>
                </a:solidFill>
              </a:rPr>
            </a:br>
            <a:r>
              <a:rPr lang="kk-KZ" sz="5300" dirty="0" smtClean="0">
                <a:solidFill>
                  <a:srgbClr val="002060"/>
                </a:solidFill>
              </a:rPr>
              <a:t> </a:t>
            </a:r>
            <a:r>
              <a:rPr lang="kk-KZ" sz="5300" i="1" dirty="0" smtClean="0">
                <a:solidFill>
                  <a:srgbClr val="002060"/>
                </a:solidFill>
              </a:rPr>
              <a:t>Жер дөңгелек. </a:t>
            </a:r>
            <a:r>
              <a:rPr lang="en-US" sz="5300" i="1" dirty="0" smtClean="0">
                <a:solidFill>
                  <a:srgbClr val="002060"/>
                </a:solidFill>
              </a:rPr>
              <a:t/>
            </a:r>
            <a:br>
              <a:rPr lang="en-US" sz="5300" i="1" dirty="0" smtClean="0">
                <a:solidFill>
                  <a:srgbClr val="002060"/>
                </a:solidFill>
              </a:rPr>
            </a:br>
            <a:r>
              <a:rPr lang="en-US" sz="5300" dirty="0" smtClean="0">
                <a:solidFill>
                  <a:srgbClr val="002060"/>
                </a:solidFill>
              </a:rPr>
              <a:t> Water </a:t>
            </a:r>
            <a:r>
              <a:rPr lang="en-US" sz="5300" dirty="0" smtClean="0">
                <a:solidFill>
                  <a:schemeClr val="accent4">
                    <a:lumMod val="50000"/>
                  </a:schemeClr>
                </a:solidFill>
              </a:rPr>
              <a:t>consists of </a:t>
            </a:r>
            <a:r>
              <a:rPr lang="en-US" sz="5300" dirty="0" smtClean="0">
                <a:solidFill>
                  <a:srgbClr val="002060"/>
                </a:solidFill>
              </a:rPr>
              <a:t>oxygen and hydrogen.</a:t>
            </a:r>
            <a:r>
              <a:rPr lang="kk-KZ" sz="5300" dirty="0" smtClean="0">
                <a:solidFill>
                  <a:srgbClr val="002060"/>
                </a:solidFill>
              </a:rPr>
              <a:t> </a:t>
            </a:r>
            <a:r>
              <a:rPr lang="en-US" sz="5300" dirty="0" smtClean="0">
                <a:solidFill>
                  <a:srgbClr val="002060"/>
                </a:solidFill>
              </a:rPr>
              <a:t/>
            </a:r>
            <a:br>
              <a:rPr lang="en-US" sz="5300" dirty="0" smtClean="0">
                <a:solidFill>
                  <a:srgbClr val="002060"/>
                </a:solidFill>
              </a:rPr>
            </a:br>
            <a:r>
              <a:rPr lang="kk-KZ" sz="5300" i="1" dirty="0" smtClean="0">
                <a:solidFill>
                  <a:srgbClr val="002060"/>
                </a:solidFill>
              </a:rPr>
              <a:t>Су оттегі мен сутегіден тұрады</a:t>
            </a:r>
            <a:r>
              <a:rPr lang="kk-KZ" i="1" dirty="0" smtClean="0">
                <a:solidFill>
                  <a:srgbClr val="002060"/>
                </a:solidFill>
              </a:rPr>
              <a:t>. 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124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094312"/>
          </a:xfrm>
        </p:spPr>
        <p:txBody>
          <a:bodyPr>
            <a:noAutofit/>
          </a:bodyPr>
          <a:lstStyle/>
          <a:p>
            <a:r>
              <a:rPr lang="kk-KZ" dirty="0" smtClean="0">
                <a:solidFill>
                  <a:srgbClr val="002060"/>
                </a:solidFill>
              </a:rPr>
              <a:t>Тұрақты, әдеттегі, жиі қайталанатын, әдетке айналған іс-әрекет</a:t>
            </a:r>
            <a:br>
              <a:rPr lang="kk-KZ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Every day pupils </a:t>
            </a:r>
            <a:r>
              <a:rPr lang="en-US" b="1" dirty="0" smtClean="0">
                <a:solidFill>
                  <a:srgbClr val="002060"/>
                </a:solidFill>
              </a:rPr>
              <a:t>come</a:t>
            </a:r>
            <a:r>
              <a:rPr lang="en-US" dirty="0" smtClean="0">
                <a:solidFill>
                  <a:srgbClr val="002060"/>
                </a:solidFill>
              </a:rPr>
              <a:t> to school. </a:t>
            </a:r>
            <a:r>
              <a:rPr lang="kk-KZ" i="1" dirty="0" smtClean="0">
                <a:solidFill>
                  <a:srgbClr val="002060"/>
                </a:solidFill>
              </a:rPr>
              <a:t>Күн сайын оқушылар мектепке келеді.</a:t>
            </a:r>
            <a:r>
              <a:rPr lang="en-US" dirty="0" smtClean="0">
                <a:solidFill>
                  <a:srgbClr val="002060"/>
                </a:solidFill>
              </a:rPr>
              <a:t> We </a:t>
            </a:r>
            <a:r>
              <a:rPr lang="en-US" b="1" dirty="0" smtClean="0">
                <a:solidFill>
                  <a:srgbClr val="002060"/>
                </a:solidFill>
              </a:rPr>
              <a:t>drink</a:t>
            </a:r>
            <a:r>
              <a:rPr lang="en-US" dirty="0" smtClean="0">
                <a:solidFill>
                  <a:srgbClr val="002060"/>
                </a:solidFill>
              </a:rPr>
              <a:t> coffee in the morning.</a:t>
            </a:r>
            <a:r>
              <a:rPr lang="kk-KZ" dirty="0" smtClean="0">
                <a:solidFill>
                  <a:srgbClr val="002060"/>
                </a:solidFill>
              </a:rPr>
              <a:t> </a:t>
            </a:r>
            <a:r>
              <a:rPr lang="kk-KZ" i="1" dirty="0" smtClean="0">
                <a:solidFill>
                  <a:srgbClr val="002060"/>
                </a:solidFill>
              </a:rPr>
              <a:t>Ертеңгісін біз кофе ішеміз.</a:t>
            </a:r>
            <a:r>
              <a:rPr lang="en-US" dirty="0" smtClean="0">
                <a:solidFill>
                  <a:srgbClr val="002060"/>
                </a:solidFill>
              </a:rPr>
              <a:t>He </a:t>
            </a:r>
            <a:r>
              <a:rPr lang="en-US" b="1" dirty="0" smtClean="0">
                <a:solidFill>
                  <a:srgbClr val="002060"/>
                </a:solidFill>
              </a:rPr>
              <a:t>lives</a:t>
            </a:r>
            <a:r>
              <a:rPr lang="en-US" dirty="0" smtClean="0">
                <a:solidFill>
                  <a:srgbClr val="002060"/>
                </a:solidFill>
              </a:rPr>
              <a:t> beside the sea.</a:t>
            </a:r>
            <a:r>
              <a:rPr lang="kk-KZ" dirty="0" smtClean="0">
                <a:solidFill>
                  <a:srgbClr val="002060"/>
                </a:solidFill>
              </a:rPr>
              <a:t> </a:t>
            </a:r>
            <a:r>
              <a:rPr lang="kk-KZ" i="1" dirty="0" smtClean="0">
                <a:solidFill>
                  <a:srgbClr val="002060"/>
                </a:solidFill>
              </a:rPr>
              <a:t>Ол теңіздің жанында тұрады.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339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196752"/>
            <a:ext cx="8229600" cy="4302224"/>
          </a:xfrm>
        </p:spPr>
        <p:txBody>
          <a:bodyPr>
            <a:noAutofit/>
          </a:bodyPr>
          <a:lstStyle/>
          <a:p>
            <a:r>
              <a:rPr lang="kk-KZ" sz="4800" dirty="0" smtClean="0">
                <a:solidFill>
                  <a:srgbClr val="002060"/>
                </a:solidFill>
              </a:rPr>
              <a:t>Әдетте қолданылатын үстеу және пысықтауыш сөздер</a:t>
            </a:r>
            <a:br>
              <a:rPr lang="kk-KZ" sz="4800" dirty="0" smtClean="0">
                <a:solidFill>
                  <a:srgbClr val="002060"/>
                </a:solidFill>
              </a:rPr>
            </a:br>
            <a:r>
              <a:rPr lang="en-US" sz="4800" b="1" dirty="0" smtClean="0">
                <a:solidFill>
                  <a:srgbClr val="002060"/>
                </a:solidFill>
              </a:rPr>
              <a:t>Every day/ morning/ year, at night, in the morning/ afternoon/ evening always, often, rarely, usually, never, sometimes, etc</a:t>
            </a:r>
            <a:r>
              <a:rPr lang="en-US" sz="4800" b="1" dirty="0" smtClean="0"/>
              <a:t>.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97528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000" dirty="0" smtClean="0"/>
              <a:t>The Past Indefinite Tense</a:t>
            </a:r>
            <a:br>
              <a:rPr lang="en-US" sz="6000" dirty="0" smtClean="0"/>
            </a:br>
            <a:r>
              <a:rPr lang="kk-KZ" sz="6000" dirty="0" smtClean="0"/>
              <a:t>Жалпы Өткен шақ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2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92</TotalTime>
  <Words>128</Words>
  <Application>Microsoft Office PowerPoint</Application>
  <PresentationFormat>Экран (4:3)</PresentationFormat>
  <Paragraphs>17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Городская</vt:lpstr>
      <vt:lpstr> Present Indefinite Tense Жалпы Осы шақ</vt:lpstr>
      <vt:lpstr>Бұл шақ үнемі істелетін және күнбе-күнгі әрекетті, дағдылы жалпы қимыл, іс-әрекетті көрсетеді. Бұл шақ ауыспалы осы шаққа сәйкес келеді. </vt:lpstr>
      <vt:lpstr>Forming the Present Indefinite Tense Жасалуы</vt:lpstr>
      <vt:lpstr>      +                  -              ?       I                   I              I  You work You do not work Do you work We                   We             We  They                They           They He works          He works     He works She                  She             She</vt:lpstr>
      <vt:lpstr>Using the Present Indefinite Tense Қолданылуы</vt:lpstr>
      <vt:lpstr>Жалпыға белгілі, ақиқат,шындық. The earth is round.  Жер дөңгелек.   Water consists of oxygen and hydrogen.  Су оттегі мен сутегіден тұрады. </vt:lpstr>
      <vt:lpstr>Тұрақты, әдеттегі, жиі қайталанатын, әдетке айналған іс-әрекет Every day pupils come to school. Күн сайын оқушылар мектепке келеді. We drink coffee in the morning. Ертеңгісін біз кофе ішеміз.He lives beside the sea. Ол теңіздің жанында тұрады.</vt:lpstr>
      <vt:lpstr>Әдетте қолданылатын үстеу және пысықтауыш сөздер Every day/ morning/ year, at night, in the morning/ afternoon/ evening always, often, rarely, usually, never, sometimes, etc.</vt:lpstr>
      <vt:lpstr>The Past Indefinite Tense Жалпы Өткен шақ</vt:lpstr>
      <vt:lpstr>Бұл шақ іс- әрекеттің бұрын болғанын,осы кезбен байланыссыз, сөйлеу кезіне қаттыссыз екендігін көрсетеді. Қазақ тіліндегі бұрынғы өткен шаққа сәйкес келеді.</vt:lpstr>
      <vt:lpstr>Forming the Past Tense Жасалуы </vt:lpstr>
      <vt:lpstr>+ I/you/ he worked  She (came)/ we/ they  - I/ you/ he didn’t work (come) She/ we/ they  ? I/ you/ Did he work (come) She/ we/ they </vt:lpstr>
      <vt:lpstr>Using the Past Indefinite Tense.  Қолданылуы</vt:lpstr>
      <vt:lpstr>Сөйлеу кезіне бұрын болып өткен іс- әрекет I saw Didar yesterday. Кеше мен Дидарды көрдім. Jack came home late on Monday. Дүйсенбі күні Джек үйіне кеш келді.</vt:lpstr>
      <vt:lpstr>Бірінен соңы бірі орындалған іс- әрекет Mary got up, had breakfast and went to work. Мэри тұрып, ертеңгі асын ішті де, жұмысына кетті.</vt:lpstr>
      <vt:lpstr>Әдетте қайталапнып отырылған іс- әрекет She visited her parents every day. Ол ата-анасына күнде барып тұрды.</vt:lpstr>
      <vt:lpstr>Әдетте қолданылатын үстеу және пысықтауыш сөздер  ago, yesterday, last week/ month/ year, the other day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Tense Past Indefinite Tense Жалпы Өткен шақ</dc:title>
  <dc:creator>Мика</dc:creator>
  <cp:lastModifiedBy>Мика</cp:lastModifiedBy>
  <cp:revision>12</cp:revision>
  <dcterms:created xsi:type="dcterms:W3CDTF">2011-11-18T21:59:24Z</dcterms:created>
  <dcterms:modified xsi:type="dcterms:W3CDTF">2011-11-19T12:07:37Z</dcterms:modified>
</cp:coreProperties>
</file>