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1" r:id="rId4"/>
    <p:sldId id="258" r:id="rId5"/>
    <p:sldId id="260" r:id="rId6"/>
    <p:sldId id="262" r:id="rId7"/>
    <p:sldId id="263" r:id="rId8"/>
    <p:sldId id="264" r:id="rId9"/>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Равнобедренный треугольник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540544" y="776288"/>
            <a:ext cx="8062912" cy="1470025"/>
          </a:xfrm>
        </p:spPr>
        <p:txBody>
          <a:bodyPr anchor="b">
            <a:normAutofit/>
          </a:bodyPr>
          <a:lstStyle>
            <a:lvl1pPr algn="r">
              <a:defRPr sz="440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1371600" y="6012656"/>
            <a:ext cx="5791200" cy="365125"/>
          </a:xfrm>
        </p:spPr>
        <p:txBody>
          <a:bodyPr tIns="0" bIns="0" anchor="t"/>
          <a:lstStyle>
            <a:lvl1pPr algn="r">
              <a:defRPr sz="1000"/>
            </a:lvl1pPr>
          </a:lstStyle>
          <a:p>
            <a:fld id="{7EAF463A-BC7C-46EE-9F1E-7F377CCA4891}" type="datetimeFigureOut">
              <a:rPr lang="en-US" smtClean="0"/>
              <a:pPr/>
              <a:t>9/4/2011</a:t>
            </a:fld>
            <a:endParaRPr lang="en-US"/>
          </a:p>
        </p:txBody>
      </p:sp>
      <p:sp>
        <p:nvSpPr>
          <p:cNvPr id="17" name="Нижний колонтитул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Номер слайда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9/4/2011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381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9/4/2011</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99032"/>
          </a:xfrm>
        </p:spPr>
        <p:txBody>
          <a:bodyPr/>
          <a:lstStyle/>
          <a:p>
            <a:r>
              <a:rPr kumimoji="0" lang="ru-RU" smtClean="0"/>
              <a:t>Образец заголовка</a:t>
            </a:r>
            <a:endParaRPr kumimoji="0" lang="en-US"/>
          </a:p>
        </p:txBody>
      </p:sp>
      <p:sp>
        <p:nvSpPr>
          <p:cNvPr id="3" name="Содержимое 2"/>
          <p:cNvSpPr>
            <a:spLocks noGrp="1"/>
          </p:cNvSpPr>
          <p:nvPr>
            <p:ph idx="1"/>
          </p:nvPr>
        </p:nvSpPr>
        <p:spPr>
          <a:xfrm>
            <a:off x="457200" y="1882808"/>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791456" y="6480048"/>
            <a:ext cx="2133600" cy="301752"/>
          </a:xfrm>
        </p:spPr>
        <p:txBody>
          <a:bodyPr/>
          <a:lstStyle/>
          <a:p>
            <a:fld id="{7EAF463A-BC7C-46EE-9F1E-7F377CCA4891}" type="datetimeFigureOut">
              <a:rPr lang="en-US" smtClean="0"/>
              <a:pPr/>
              <a:t>9/4/2011</a:t>
            </a:fld>
            <a:endParaRPr lang="en-US"/>
          </a:p>
        </p:txBody>
      </p:sp>
      <p:sp>
        <p:nvSpPr>
          <p:cNvPr id="5" name="Нижний колонтитул 4"/>
          <p:cNvSpPr>
            <a:spLocks noGrp="1"/>
          </p:cNvSpPr>
          <p:nvPr>
            <p:ph type="ftr" sz="quarter" idx="11"/>
          </p:nvPr>
        </p:nvSpPr>
        <p:spPr>
          <a:xfrm>
            <a:off x="457200" y="6480969"/>
            <a:ext cx="4260056" cy="300831"/>
          </a:xfrm>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9" name="Прямоугольный треугольник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Равнобедренный треугольник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Дата 3"/>
          <p:cNvSpPr>
            <a:spLocks noGrp="1"/>
          </p:cNvSpPr>
          <p:nvPr>
            <p:ph type="dt" sz="half" idx="10"/>
          </p:nvPr>
        </p:nvSpPr>
        <p:spPr>
          <a:xfrm>
            <a:off x="6955632" y="6477000"/>
            <a:ext cx="2133600" cy="304800"/>
          </a:xfrm>
        </p:spPr>
        <p:txBody>
          <a:bodyPr/>
          <a:lstStyle/>
          <a:p>
            <a:fld id="{7EAF463A-BC7C-46EE-9F1E-7F377CCA4891}" type="datetimeFigureOut">
              <a:rPr lang="en-US" smtClean="0"/>
              <a:pPr/>
              <a:t>9/4/2011</a:t>
            </a:fld>
            <a:endParaRPr lang="en-US"/>
          </a:p>
        </p:txBody>
      </p:sp>
      <p:sp>
        <p:nvSpPr>
          <p:cNvPr id="5" name="Нижний колонтитул 4"/>
          <p:cNvSpPr>
            <a:spLocks noGrp="1"/>
          </p:cNvSpPr>
          <p:nvPr>
            <p:ph type="ftr" sz="quarter" idx="11"/>
          </p:nvPr>
        </p:nvSpPr>
        <p:spPr>
          <a:xfrm>
            <a:off x="2619376" y="6480969"/>
            <a:ext cx="4260056" cy="300831"/>
          </a:xfrm>
        </p:spPr>
        <p:txBody>
          <a:bodyPr/>
          <a:lstStyle/>
          <a:p>
            <a:endParaRPr lang="en-US"/>
          </a:p>
        </p:txBody>
      </p:sp>
      <p:sp>
        <p:nvSpPr>
          <p:cNvPr id="6" name="Номер слайда 5"/>
          <p:cNvSpPr>
            <a:spLocks noGrp="1"/>
          </p:cNvSpPr>
          <p:nvPr>
            <p:ph type="sldNum" sz="quarter" idx="12"/>
          </p:nvPr>
        </p:nvSpPr>
        <p:spPr>
          <a:xfrm>
            <a:off x="8451056" y="809624"/>
            <a:ext cx="502920" cy="300831"/>
          </a:xfrm>
        </p:spPr>
        <p:txBody>
          <a:bodyPr/>
          <a:lstStyle/>
          <a:p>
            <a:fld id="{A483448D-3A78-4528-A469-B745A65DA480}" type="slidenum">
              <a:rPr lang="en-US" smtClean="0"/>
              <a:pPr/>
              <a:t>‹#›</a:t>
            </a:fld>
            <a:endParaRPr lang="en-US"/>
          </a:p>
        </p:txBody>
      </p:sp>
      <p:cxnSp>
        <p:nvCxnSpPr>
          <p:cNvPr id="11" name="Прямая соединительная линия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Прямая соединительная линия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Заголовок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marL="0" algn="l">
              <a:defRPr/>
            </a:lvl1p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4791456" y="6480969"/>
            <a:ext cx="2133600" cy="301752"/>
          </a:xfrm>
        </p:spPr>
        <p:txBody>
          <a:bodyPr/>
          <a:lstStyle/>
          <a:p>
            <a:fld id="{7EAF463A-BC7C-46EE-9F1E-7F377CCA4891}" type="datetimeFigureOut">
              <a:rPr lang="en-US" smtClean="0"/>
              <a:pPr/>
              <a:t>9/4/2011</a:t>
            </a:fld>
            <a:endParaRPr lang="en-US"/>
          </a:p>
        </p:txBody>
      </p:sp>
      <p:sp>
        <p:nvSpPr>
          <p:cNvPr id="6" name="Нижний колонтитул 5"/>
          <p:cNvSpPr>
            <a:spLocks noGrp="1"/>
          </p:cNvSpPr>
          <p:nvPr>
            <p:ph type="ftr" sz="quarter" idx="11"/>
          </p:nvPr>
        </p:nvSpPr>
        <p:spPr>
          <a:xfrm>
            <a:off x="457200" y="6480969"/>
            <a:ext cx="4260056" cy="301752"/>
          </a:xfrm>
        </p:spPr>
        <p:txBody>
          <a:bodyPr/>
          <a:lstStyle/>
          <a:p>
            <a:endParaRPr lang="en-US"/>
          </a:p>
        </p:txBody>
      </p:sp>
      <p:sp>
        <p:nvSpPr>
          <p:cNvPr id="7" name="Номер слайда 6"/>
          <p:cNvSpPr>
            <a:spLocks noGrp="1"/>
          </p:cNvSpPr>
          <p:nvPr>
            <p:ph type="sldNum" sz="quarter" idx="12"/>
          </p:nvPr>
        </p:nvSpPr>
        <p:spPr>
          <a:xfrm>
            <a:off x="7589520" y="6480969"/>
            <a:ext cx="502920" cy="301752"/>
          </a:xfrm>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a:xfrm>
            <a:off x="4791456" y="6480969"/>
            <a:ext cx="2130552" cy="301752"/>
          </a:xfrm>
        </p:spPr>
        <p:txBody>
          <a:bodyPr/>
          <a:lstStyle/>
          <a:p>
            <a:fld id="{7EAF463A-BC7C-46EE-9F1E-7F377CCA4891}" type="datetimeFigureOut">
              <a:rPr lang="en-US" smtClean="0"/>
              <a:pPr/>
              <a:t>9/4/2011</a:t>
            </a:fld>
            <a:endParaRPr lang="en-US"/>
          </a:p>
        </p:txBody>
      </p:sp>
      <p:sp>
        <p:nvSpPr>
          <p:cNvPr id="8" name="Нижний колонтитул 7"/>
          <p:cNvSpPr>
            <a:spLocks noGrp="1"/>
          </p:cNvSpPr>
          <p:nvPr>
            <p:ph type="ftr" sz="quarter" idx="11"/>
          </p:nvPr>
        </p:nvSpPr>
        <p:spPr>
          <a:xfrm>
            <a:off x="457200" y="6480969"/>
            <a:ext cx="4261104" cy="301752"/>
          </a:xfrm>
        </p:spPr>
        <p:txBody>
          <a:bodyPr/>
          <a:lstStyle/>
          <a:p>
            <a:endParaRPr lang="en-US"/>
          </a:p>
        </p:txBody>
      </p:sp>
      <p:sp>
        <p:nvSpPr>
          <p:cNvPr id="9" name="Номер слайда 8"/>
          <p:cNvSpPr>
            <a:spLocks noGrp="1"/>
          </p:cNvSpPr>
          <p:nvPr>
            <p:ph type="sldNum" sz="quarter" idx="12"/>
          </p:nvPr>
        </p:nvSpPr>
        <p:spPr>
          <a:xfrm>
            <a:off x="7589520" y="6483096"/>
            <a:ext cx="502920" cy="301752"/>
          </a:xfrm>
        </p:spPr>
        <p:txBody>
          <a:bodyPr/>
          <a:lstStyle>
            <a:lvl1pPr algn="ctr">
              <a:defRPr/>
            </a:lvl1p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b="0"/>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9/4/2011</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4791456" y="6480969"/>
            <a:ext cx="2133600" cy="301752"/>
          </a:xfrm>
        </p:spPr>
        <p:txBody>
          <a:bodyPr/>
          <a:lstStyle/>
          <a:p>
            <a:fld id="{7EAF463A-BC7C-46EE-9F1E-7F377CCA4891}" type="datetimeFigureOut">
              <a:rPr lang="en-US" smtClean="0"/>
              <a:pPr/>
              <a:t>9/4/2011</a:t>
            </a:fld>
            <a:endParaRPr lang="en-US"/>
          </a:p>
        </p:txBody>
      </p:sp>
      <p:sp>
        <p:nvSpPr>
          <p:cNvPr id="3" name="Нижний колонтитул 2"/>
          <p:cNvSpPr>
            <a:spLocks noGrp="1"/>
          </p:cNvSpPr>
          <p:nvPr>
            <p:ph type="ftr" sz="quarter" idx="11"/>
          </p:nvPr>
        </p:nvSpPr>
        <p:spPr>
          <a:xfrm>
            <a:off x="457200" y="6481890"/>
            <a:ext cx="4260056" cy="300831"/>
          </a:xfrm>
        </p:spPr>
        <p:txBody>
          <a:bodyPr/>
          <a:lstStyle/>
          <a:p>
            <a:endParaRPr lang="en-US"/>
          </a:p>
        </p:txBody>
      </p:sp>
      <p:sp>
        <p:nvSpPr>
          <p:cNvPr id="4" name="Номер слайда 3"/>
          <p:cNvSpPr>
            <a:spLocks noGrp="1"/>
          </p:cNvSpPr>
          <p:nvPr>
            <p:ph type="sldNum" sz="quarter" idx="12"/>
          </p:nvPr>
        </p:nvSpPr>
        <p:spPr>
          <a:xfrm>
            <a:off x="7589520" y="6480969"/>
            <a:ext cx="502920" cy="301752"/>
          </a:xfrm>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278976" y="6556248"/>
            <a:ext cx="2133600" cy="301752"/>
          </a:xfrm>
        </p:spPr>
        <p:txBody>
          <a:bodyPr/>
          <a:lstStyle>
            <a:lvl1pPr>
              <a:defRPr sz="900"/>
            </a:lvl1pPr>
          </a:lstStyle>
          <a:p>
            <a:fld id="{7EAF463A-BC7C-46EE-9F1E-7F377CCA4891}" type="datetimeFigureOut">
              <a:rPr lang="en-US" smtClean="0"/>
              <a:pPr/>
              <a:t>9/4/2011</a:t>
            </a:fld>
            <a:endParaRPr lang="en-US"/>
          </a:p>
        </p:txBody>
      </p:sp>
      <p:sp>
        <p:nvSpPr>
          <p:cNvPr id="6" name="Нижний колонтитул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Номер слайда 6"/>
          <p:cNvSpPr>
            <a:spLocks noGrp="1"/>
          </p:cNvSpPr>
          <p:nvPr>
            <p:ph type="sldNum" sz="quarter" idx="12"/>
          </p:nvPr>
        </p:nvSpPr>
        <p:spPr>
          <a:xfrm>
            <a:off x="8410576" y="6556248"/>
            <a:ext cx="502920" cy="301752"/>
          </a:xfrm>
        </p:spPr>
        <p:txBody>
          <a:bodyPr/>
          <a:lstStyle>
            <a:lvl1pPr>
              <a:defRPr sz="900"/>
            </a:lvl1p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6108192" y="6556248"/>
            <a:ext cx="2103120" cy="301752"/>
          </a:xfrm>
        </p:spPr>
        <p:txBody>
          <a:bodyPr/>
          <a:lstStyle>
            <a:lvl1pPr>
              <a:defRPr sz="900"/>
            </a:lvl1pPr>
          </a:lstStyle>
          <a:p>
            <a:fld id="{7EAF463A-BC7C-46EE-9F1E-7F377CCA4891}" type="datetimeFigureOut">
              <a:rPr lang="en-US" smtClean="0"/>
              <a:pPr/>
              <a:t>9/4/2011</a:t>
            </a:fld>
            <a:endParaRPr lang="en-US"/>
          </a:p>
        </p:txBody>
      </p:sp>
      <p:sp>
        <p:nvSpPr>
          <p:cNvPr id="6" name="Нижний колонтитул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Номер слайда 6"/>
          <p:cNvSpPr>
            <a:spLocks noGrp="1"/>
          </p:cNvSpPr>
          <p:nvPr>
            <p:ph type="sldNum" sz="quarter" idx="12"/>
          </p:nvPr>
        </p:nvSpPr>
        <p:spPr>
          <a:xfrm>
            <a:off x="8217192" y="6556248"/>
            <a:ext cx="365760" cy="301752"/>
          </a:xfrm>
        </p:spPr>
        <p:txBody>
          <a:bodyPr/>
          <a:lstStyle>
            <a:lvl1pPr algn="ctr">
              <a:defRPr sz="900"/>
            </a:lvl1p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Прямоугольный треугольник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Прямая соединительная линия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Прямая соединительная линия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Заголовок 21"/>
          <p:cNvSpPr>
            <a:spLocks noGrp="1"/>
          </p:cNvSpPr>
          <p:nvPr>
            <p:ph type="title"/>
          </p:nvPr>
        </p:nvSpPr>
        <p:spPr>
          <a:xfrm>
            <a:off x="457200" y="267494"/>
            <a:ext cx="8229600" cy="1399032"/>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EAF463A-BC7C-46EE-9F1E-7F377CCA4891}" type="datetimeFigureOut">
              <a:rPr lang="en-US" smtClean="0"/>
              <a:pPr/>
              <a:t>9/4/2011</a:t>
            </a:fld>
            <a:endParaRPr lang="en-US"/>
          </a:p>
        </p:txBody>
      </p:sp>
      <p:sp>
        <p:nvSpPr>
          <p:cNvPr id="3" name="Нижний колонтитул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Номер слайда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A483448D-3A78-4528-A469-B745A65DA48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19200"/>
            <a:ext cx="8229600" cy="3581400"/>
          </a:xfrm>
        </p:spPr>
        <p:txBody>
          <a:bodyPr>
            <a:normAutofit/>
          </a:bodyPr>
          <a:lstStyle/>
          <a:p>
            <a:r>
              <a:rPr lang="kk-KZ" sz="7200" dirty="0" smtClean="0">
                <a:latin typeface="Times New Roman" pitchFamily="18" charset="0"/>
                <a:cs typeface="Times New Roman" pitchFamily="18" charset="0"/>
              </a:rPr>
              <a:t>Құрмалас сөйлем</a:t>
            </a:r>
            <a:endParaRPr lang="ru-RU" sz="7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457200"/>
            <a:ext cx="8229600" cy="960438"/>
          </a:xfrm>
        </p:spPr>
        <p:txBody>
          <a:bodyPr>
            <a:normAutofit fontScale="90000"/>
          </a:bodyPr>
          <a:lstStyle/>
          <a:p>
            <a:pPr algn="ctr"/>
            <a:r>
              <a:rPr lang="kk-KZ" dirty="0" smtClean="0">
                <a:latin typeface="Times New Roman" pitchFamily="18" charset="0"/>
                <a:cs typeface="Times New Roman" pitchFamily="18" charset="0"/>
              </a:rPr>
              <a:t/>
            </a:r>
            <a:br>
              <a:rPr lang="kk-KZ" dirty="0" smtClean="0">
                <a:latin typeface="Times New Roman" pitchFamily="18" charset="0"/>
                <a:cs typeface="Times New Roman" pitchFamily="18" charset="0"/>
              </a:rPr>
            </a:br>
            <a:r>
              <a:rPr lang="kk-KZ" sz="7300" dirty="0" smtClean="0">
                <a:latin typeface="Times New Roman" pitchFamily="18" charset="0"/>
                <a:cs typeface="Times New Roman" pitchFamily="18" charset="0"/>
              </a:rPr>
              <a:t>Құрмалас сөйлем</a:t>
            </a:r>
            <a:br>
              <a:rPr lang="kk-KZ" sz="7300" dirty="0" smtClean="0">
                <a:latin typeface="Times New Roman" pitchFamily="18" charset="0"/>
                <a:cs typeface="Times New Roman" pitchFamily="18" charset="0"/>
              </a:rPr>
            </a:br>
            <a:endParaRPr lang="ru-RU" sz="7300" dirty="0">
              <a:latin typeface="Times New Roman" pitchFamily="18" charset="0"/>
              <a:cs typeface="Times New Roman" pitchFamily="18" charset="0"/>
            </a:endParaRPr>
          </a:p>
        </p:txBody>
      </p:sp>
      <p:sp>
        <p:nvSpPr>
          <p:cNvPr id="2" name="Содержимое 1"/>
          <p:cNvSpPr>
            <a:spLocks noGrp="1"/>
          </p:cNvSpPr>
          <p:nvPr>
            <p:ph idx="1"/>
          </p:nvPr>
        </p:nvSpPr>
        <p:spPr/>
        <p:txBody>
          <a:bodyPr>
            <a:normAutofit/>
          </a:bodyPr>
          <a:lstStyle/>
          <a:p>
            <a:pPr algn="ctr">
              <a:buNone/>
            </a:pPr>
            <a:r>
              <a:rPr lang="kk-KZ" sz="5400" dirty="0" smtClean="0">
                <a:latin typeface="Times New Roman" pitchFamily="18" charset="0"/>
                <a:cs typeface="Times New Roman" pitchFamily="18" charset="0"/>
              </a:rPr>
              <a:t>  Құрамындағы екі немесе бірнеше жай сөйлем болып, күрделі ойды білдіретін сөйлем</a:t>
            </a:r>
            <a:endParaRPr lang="ru-RU" sz="5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7200" dirty="0" smtClean="0">
                <a:latin typeface="Times New Roman" pitchFamily="18" charset="0"/>
                <a:cs typeface="Times New Roman" pitchFamily="18" charset="0"/>
              </a:rPr>
              <a:t>Құрмалас </a:t>
            </a:r>
            <a:r>
              <a:rPr lang="kk-KZ" sz="7200" dirty="0" smtClean="0">
                <a:latin typeface="Times New Roman" pitchFamily="18" charset="0"/>
                <a:cs typeface="Times New Roman" pitchFamily="18" charset="0"/>
              </a:rPr>
              <a:t>сөйлем</a:t>
            </a:r>
            <a:endParaRPr lang="ru-RU" sz="7200" dirty="0">
              <a:latin typeface="Times New Roman" pitchFamily="18" charset="0"/>
              <a:cs typeface="Times New Roman" pitchFamily="18" charset="0"/>
            </a:endParaRPr>
          </a:p>
        </p:txBody>
      </p:sp>
      <p:sp>
        <p:nvSpPr>
          <p:cNvPr id="3" name="Содержимое 2"/>
          <p:cNvSpPr>
            <a:spLocks noGrp="1"/>
          </p:cNvSpPr>
          <p:nvPr>
            <p:ph sz="half" idx="1"/>
          </p:nvPr>
        </p:nvSpPr>
        <p:spPr>
          <a:xfrm>
            <a:off x="381000" y="2819400"/>
            <a:ext cx="4038600" cy="3429000"/>
          </a:xfrm>
        </p:spPr>
        <p:txBody>
          <a:bodyPr>
            <a:normAutofit/>
          </a:bodyPr>
          <a:lstStyle/>
          <a:p>
            <a:pPr algn="ctr">
              <a:buNone/>
            </a:pPr>
            <a:r>
              <a:rPr lang="kk-KZ" sz="5400" dirty="0" smtClean="0">
                <a:latin typeface="Times New Roman" pitchFamily="18" charset="0"/>
                <a:cs typeface="Times New Roman" pitchFamily="18" charset="0"/>
              </a:rPr>
              <a:t>Салалас құрмалас сөйлем</a:t>
            </a:r>
            <a:endParaRPr lang="ru-RU" sz="5400" dirty="0">
              <a:latin typeface="Times New Roman" pitchFamily="18" charset="0"/>
              <a:cs typeface="Times New Roman" pitchFamily="18" charset="0"/>
            </a:endParaRPr>
          </a:p>
        </p:txBody>
      </p:sp>
      <p:sp>
        <p:nvSpPr>
          <p:cNvPr id="4" name="Содержимое 3"/>
          <p:cNvSpPr>
            <a:spLocks noGrp="1"/>
          </p:cNvSpPr>
          <p:nvPr>
            <p:ph sz="half" idx="2"/>
          </p:nvPr>
        </p:nvSpPr>
        <p:spPr>
          <a:xfrm>
            <a:off x="4648200" y="2743200"/>
            <a:ext cx="4038600" cy="3505200"/>
          </a:xfrm>
        </p:spPr>
        <p:txBody>
          <a:bodyPr>
            <a:normAutofit/>
          </a:bodyPr>
          <a:lstStyle/>
          <a:p>
            <a:pPr algn="ctr">
              <a:buNone/>
            </a:pPr>
            <a:r>
              <a:rPr lang="kk-KZ" sz="5400" dirty="0" smtClean="0">
                <a:latin typeface="Times New Roman" pitchFamily="18" charset="0"/>
                <a:cs typeface="Times New Roman" pitchFamily="18" charset="0"/>
              </a:rPr>
              <a:t> Сабақтас құрмалас сөйлем</a:t>
            </a:r>
            <a:endParaRPr lang="ru-RU" sz="5400" dirty="0">
              <a:latin typeface="Times New Roman" pitchFamily="18" charset="0"/>
              <a:cs typeface="Times New Roman" pitchFamily="18" charset="0"/>
            </a:endParaRPr>
          </a:p>
        </p:txBody>
      </p:sp>
      <p:cxnSp>
        <p:nvCxnSpPr>
          <p:cNvPr id="8" name="Прямая со стрелкой 7"/>
          <p:cNvCxnSpPr/>
          <p:nvPr/>
        </p:nvCxnSpPr>
        <p:spPr>
          <a:xfrm rot="5400000">
            <a:off x="1943100" y="1866900"/>
            <a:ext cx="17526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p:nvPr/>
        </p:nvCxnSpPr>
        <p:spPr>
          <a:xfrm rot="16200000" flipH="1">
            <a:off x="5562600" y="1752600"/>
            <a:ext cx="18288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7494"/>
            <a:ext cx="8229600" cy="1332706"/>
          </a:xfrm>
        </p:spPr>
        <p:txBody>
          <a:bodyPr>
            <a:normAutofit fontScale="90000"/>
          </a:bodyPr>
          <a:lstStyle/>
          <a:p>
            <a:pPr algn="ctr"/>
            <a:r>
              <a:rPr lang="kk-KZ" sz="7200" dirty="0" smtClean="0">
                <a:latin typeface="Times New Roman" pitchFamily="18" charset="0"/>
                <a:cs typeface="Times New Roman" pitchFamily="18" charset="0"/>
              </a:rPr>
              <a:t>     </a:t>
            </a:r>
            <a:r>
              <a:rPr lang="kk-KZ" sz="6600" dirty="0" smtClean="0">
                <a:latin typeface="Times New Roman" pitchFamily="18" charset="0"/>
                <a:cs typeface="Times New Roman" pitchFamily="18" charset="0"/>
              </a:rPr>
              <a:t>Құрмалас сөйлем</a:t>
            </a:r>
            <a:br>
              <a:rPr lang="kk-KZ" sz="6600" dirty="0" smtClean="0">
                <a:latin typeface="Times New Roman" pitchFamily="18" charset="0"/>
                <a:cs typeface="Times New Roman" pitchFamily="18" charset="0"/>
              </a:rPr>
            </a:br>
            <a:r>
              <a:rPr lang="kk-KZ" sz="4400" dirty="0" smtClean="0">
                <a:latin typeface="Times New Roman" pitchFamily="18" charset="0"/>
                <a:cs typeface="Times New Roman" pitchFamily="18" charset="0"/>
              </a:rPr>
              <a:t>(сложное предложения)</a:t>
            </a:r>
            <a:endParaRPr lang="ru-RU" sz="6600" dirty="0">
              <a:latin typeface="Times New Roman" pitchFamily="18" charset="0"/>
              <a:cs typeface="Times New Roman" pitchFamily="18" charset="0"/>
            </a:endParaRPr>
          </a:p>
        </p:txBody>
      </p:sp>
      <p:sp>
        <p:nvSpPr>
          <p:cNvPr id="3" name="Содержимое 2"/>
          <p:cNvSpPr>
            <a:spLocks noGrp="1"/>
          </p:cNvSpPr>
          <p:nvPr>
            <p:ph sz="half" idx="1"/>
          </p:nvPr>
        </p:nvSpPr>
        <p:spPr>
          <a:xfrm>
            <a:off x="533400" y="2057400"/>
            <a:ext cx="3962400" cy="4495800"/>
          </a:xfrm>
        </p:spPr>
        <p:txBody>
          <a:bodyPr>
            <a:noAutofit/>
          </a:bodyPr>
          <a:lstStyle/>
          <a:p>
            <a:pPr algn="ctr">
              <a:buNone/>
            </a:pPr>
            <a:r>
              <a:rPr lang="kk-KZ" sz="3200" i="1" dirty="0" smtClean="0">
                <a:latin typeface="Times New Roman" pitchFamily="18" charset="0"/>
                <a:cs typeface="Times New Roman" pitchFamily="18" charset="0"/>
              </a:rPr>
              <a:t>Салалас құрмалас сөйлем</a:t>
            </a:r>
          </a:p>
          <a:p>
            <a:pPr algn="just">
              <a:buNone/>
            </a:pPr>
            <a:r>
              <a:rPr lang="kk-KZ" sz="3200" dirty="0" smtClean="0">
                <a:latin typeface="Times New Roman" pitchFamily="18" charset="0"/>
                <a:cs typeface="Times New Roman" pitchFamily="18" charset="0"/>
              </a:rPr>
              <a:t>   Құрамындағы жай сөйлемдердің баяндауыштары тиянақты болып, өзара тең дәрежеде байланысады. </a:t>
            </a:r>
            <a:endParaRPr lang="ru-RU" sz="3200" dirty="0">
              <a:latin typeface="Times New Roman" pitchFamily="18" charset="0"/>
              <a:cs typeface="Times New Roman" pitchFamily="18" charset="0"/>
            </a:endParaRPr>
          </a:p>
        </p:txBody>
      </p:sp>
      <p:sp>
        <p:nvSpPr>
          <p:cNvPr id="4" name="Содержимое 3"/>
          <p:cNvSpPr>
            <a:spLocks noGrp="1"/>
          </p:cNvSpPr>
          <p:nvPr>
            <p:ph sz="half" idx="2"/>
          </p:nvPr>
        </p:nvSpPr>
        <p:spPr>
          <a:xfrm>
            <a:off x="4648200" y="2057400"/>
            <a:ext cx="4038600" cy="4191000"/>
          </a:xfrm>
        </p:spPr>
        <p:txBody>
          <a:bodyPr>
            <a:normAutofit fontScale="32500" lnSpcReduction="20000"/>
          </a:bodyPr>
          <a:lstStyle/>
          <a:p>
            <a:pPr algn="ctr">
              <a:buNone/>
            </a:pPr>
            <a:r>
              <a:rPr lang="kk-KZ" sz="8000" i="1" dirty="0" smtClean="0">
                <a:latin typeface="Times New Roman" pitchFamily="18" charset="0"/>
                <a:cs typeface="Times New Roman" pitchFamily="18" charset="0"/>
              </a:rPr>
              <a:t>Сложносочиненные предложения</a:t>
            </a:r>
          </a:p>
          <a:p>
            <a:pPr algn="just">
              <a:buNone/>
            </a:pPr>
            <a:r>
              <a:rPr lang="kk-KZ" sz="8000" dirty="0" smtClean="0">
                <a:latin typeface="Times New Roman" pitchFamily="18" charset="0"/>
                <a:cs typeface="Times New Roman" pitchFamily="18" charset="0"/>
              </a:rPr>
              <a:t>    сложносочиненным</a:t>
            </a:r>
          </a:p>
          <a:p>
            <a:pPr algn="just">
              <a:buNone/>
            </a:pPr>
            <a:r>
              <a:rPr lang="kk-KZ" sz="8000" dirty="0" smtClean="0">
                <a:latin typeface="Times New Roman" pitchFamily="18" charset="0"/>
                <a:cs typeface="Times New Roman" pitchFamily="18" charset="0"/>
              </a:rPr>
              <a:t>    называется такое предложение,которое состоит из  независимых один от другого предложений,образующих в смысловом отношении единое целое</a:t>
            </a:r>
            <a:r>
              <a:rPr lang="kk-KZ" sz="5800" dirty="0" smtClean="0">
                <a:latin typeface="Times New Roman" pitchFamily="18" charset="0"/>
                <a:cs typeface="Times New Roman" pitchFamily="18" charset="0"/>
              </a:rPr>
              <a:t>.</a:t>
            </a:r>
            <a:endParaRPr lang="ru-RU" sz="58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1143000"/>
          </a:xfrm>
        </p:spPr>
        <p:txBody>
          <a:bodyPr>
            <a:normAutofit fontScale="90000"/>
          </a:bodyPr>
          <a:lstStyle/>
          <a:p>
            <a:pPr algn="ctr"/>
            <a:r>
              <a:rPr lang="kk-KZ" sz="6000" dirty="0" smtClean="0">
                <a:latin typeface="Times New Roman" pitchFamily="18" charset="0"/>
                <a:cs typeface="Times New Roman" pitchFamily="18" charset="0"/>
              </a:rPr>
              <a:t/>
            </a:r>
            <a:br>
              <a:rPr lang="kk-KZ" sz="6000" dirty="0" smtClean="0">
                <a:latin typeface="Times New Roman" pitchFamily="18" charset="0"/>
                <a:cs typeface="Times New Roman" pitchFamily="18" charset="0"/>
              </a:rPr>
            </a:br>
            <a:r>
              <a:rPr lang="kk-KZ" sz="6000" dirty="0" smtClean="0">
                <a:latin typeface="Times New Roman" pitchFamily="18" charset="0"/>
                <a:cs typeface="Times New Roman" pitchFamily="18" charset="0"/>
              </a:rPr>
              <a:t>Құрмалас сөйлем</a:t>
            </a:r>
            <a:br>
              <a:rPr lang="kk-KZ" sz="6000" dirty="0" smtClean="0">
                <a:latin typeface="Times New Roman" pitchFamily="18" charset="0"/>
                <a:cs typeface="Times New Roman" pitchFamily="18" charset="0"/>
              </a:rPr>
            </a:br>
            <a:r>
              <a:rPr lang="kk-KZ" sz="4000" dirty="0" smtClean="0">
                <a:latin typeface="Times New Roman" pitchFamily="18" charset="0"/>
                <a:cs typeface="Times New Roman" pitchFamily="18" charset="0"/>
              </a:rPr>
              <a:t>(сложное предложения)</a:t>
            </a:r>
            <a:br>
              <a:rPr lang="kk-KZ" sz="4000" dirty="0" smtClean="0">
                <a:latin typeface="Times New Roman" pitchFamily="18" charset="0"/>
                <a:cs typeface="Times New Roman" pitchFamily="18" charset="0"/>
              </a:rPr>
            </a:br>
            <a:endParaRPr lang="ru-RU" dirty="0"/>
          </a:p>
        </p:txBody>
      </p:sp>
      <p:sp>
        <p:nvSpPr>
          <p:cNvPr id="3" name="Содержимое 2"/>
          <p:cNvSpPr>
            <a:spLocks noGrp="1"/>
          </p:cNvSpPr>
          <p:nvPr>
            <p:ph sz="half" idx="1"/>
          </p:nvPr>
        </p:nvSpPr>
        <p:spPr/>
        <p:txBody>
          <a:bodyPr>
            <a:normAutofit fontScale="92500" lnSpcReduction="20000"/>
          </a:bodyPr>
          <a:lstStyle/>
          <a:p>
            <a:pPr algn="ctr">
              <a:buNone/>
            </a:pPr>
            <a:endParaRPr lang="kk-KZ" sz="2800" i="1" dirty="0" smtClean="0">
              <a:latin typeface="Times New Roman" pitchFamily="18" charset="0"/>
              <a:cs typeface="Times New Roman" pitchFamily="18" charset="0"/>
            </a:endParaRPr>
          </a:p>
          <a:p>
            <a:pPr algn="ctr">
              <a:buNone/>
            </a:pPr>
            <a:r>
              <a:rPr lang="kk-KZ" sz="3000" i="1" dirty="0" smtClean="0">
                <a:latin typeface="Times New Roman" pitchFamily="18" charset="0"/>
                <a:cs typeface="Times New Roman" pitchFamily="18" charset="0"/>
              </a:rPr>
              <a:t>Сабақтас құрмалас сөйлем</a:t>
            </a:r>
          </a:p>
          <a:p>
            <a:pPr algn="just">
              <a:buNone/>
            </a:pPr>
            <a:r>
              <a:rPr lang="kk-KZ" sz="2800" dirty="0" smtClean="0">
                <a:latin typeface="Times New Roman" pitchFamily="18" charset="0"/>
                <a:cs typeface="Times New Roman" pitchFamily="18" charset="0"/>
              </a:rPr>
              <a:t>     Құрамындағы жай сөйлемдердің баяндауыштары </a:t>
            </a:r>
            <a:r>
              <a:rPr lang="kk-KZ" sz="2800" dirty="0" smtClean="0">
                <a:latin typeface="Times New Roman" pitchFamily="18" charset="0"/>
                <a:cs typeface="Times New Roman" pitchFamily="18" charset="0"/>
              </a:rPr>
              <a:t>тиянақты </a:t>
            </a:r>
            <a:r>
              <a:rPr lang="kk-KZ" sz="2800" dirty="0" smtClean="0">
                <a:latin typeface="Times New Roman" pitchFamily="18" charset="0"/>
                <a:cs typeface="Times New Roman" pitchFamily="18" charset="0"/>
              </a:rPr>
              <a:t>болып, өзара тең дәрежеде байланысады. </a:t>
            </a:r>
            <a:endParaRPr lang="ru-RU" sz="2800" dirty="0" smtClean="0">
              <a:latin typeface="Times New Roman" pitchFamily="18" charset="0"/>
              <a:cs typeface="Times New Roman" pitchFamily="18" charset="0"/>
            </a:endParaRPr>
          </a:p>
          <a:p>
            <a:pPr>
              <a:buNone/>
            </a:pPr>
            <a:endParaRPr lang="ru-RU" dirty="0"/>
          </a:p>
        </p:txBody>
      </p:sp>
      <p:sp>
        <p:nvSpPr>
          <p:cNvPr id="4" name="Содержимое 3"/>
          <p:cNvSpPr>
            <a:spLocks noGrp="1"/>
          </p:cNvSpPr>
          <p:nvPr>
            <p:ph sz="half" idx="2"/>
          </p:nvPr>
        </p:nvSpPr>
        <p:spPr>
          <a:xfrm>
            <a:off x="4724400" y="1981200"/>
            <a:ext cx="4038600" cy="4419600"/>
          </a:xfrm>
        </p:spPr>
        <p:txBody>
          <a:bodyPr>
            <a:normAutofit fontScale="92500" lnSpcReduction="20000"/>
          </a:bodyPr>
          <a:lstStyle/>
          <a:p>
            <a:pPr algn="ctr">
              <a:buNone/>
            </a:pPr>
            <a:r>
              <a:rPr lang="kk-KZ" sz="3500" i="1" dirty="0" smtClean="0">
                <a:latin typeface="Times New Roman" pitchFamily="18" charset="0"/>
                <a:cs typeface="Times New Roman" pitchFamily="18" charset="0"/>
              </a:rPr>
              <a:t>Сложноподчиненные предложения</a:t>
            </a:r>
          </a:p>
          <a:p>
            <a:pPr algn="just">
              <a:buNone/>
            </a:pPr>
            <a:r>
              <a:rPr lang="kk-KZ" sz="2800" dirty="0" smtClean="0">
                <a:latin typeface="Times New Roman" pitchFamily="18" charset="0"/>
                <a:cs typeface="Times New Roman" pitchFamily="18" charset="0"/>
              </a:rPr>
              <a:t>         В составе сабақтас құрмалас сөйлемдер простые предложения подчинятюся друг-другу, зависят друг от друга, то есть сказуемое первого предложения указывает  на незаконченность действия.</a:t>
            </a:r>
            <a:endParaRPr lang="ru-RU" sz="2800" dirty="0" smtClean="0">
              <a:latin typeface="Times New Roman" pitchFamily="18" charset="0"/>
              <a:cs typeface="Times New Roman" pitchFamily="18" charset="0"/>
            </a:endParaRPr>
          </a:p>
          <a:p>
            <a:pPr>
              <a:buNone/>
            </a:pP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sz="6000" dirty="0" smtClean="0">
                <a:latin typeface="Times New Roman" pitchFamily="18" charset="0"/>
                <a:cs typeface="Times New Roman" pitchFamily="18" charset="0"/>
              </a:rPr>
              <a:t>Құрмалас сөйлем</a:t>
            </a:r>
            <a:br>
              <a:rPr lang="kk-KZ" sz="6000" dirty="0" smtClean="0">
                <a:latin typeface="Times New Roman" pitchFamily="18" charset="0"/>
                <a:cs typeface="Times New Roman" pitchFamily="18" charset="0"/>
              </a:rPr>
            </a:br>
            <a:r>
              <a:rPr lang="kk-KZ" sz="4000" dirty="0" smtClean="0">
                <a:latin typeface="Times New Roman" pitchFamily="18" charset="0"/>
                <a:cs typeface="Times New Roman" pitchFamily="18" charset="0"/>
              </a:rPr>
              <a:t>(сложное предложения)</a:t>
            </a:r>
            <a:endParaRPr lang="ru-RU" dirty="0"/>
          </a:p>
        </p:txBody>
      </p:sp>
      <p:sp>
        <p:nvSpPr>
          <p:cNvPr id="3" name="Содержимое 2"/>
          <p:cNvSpPr>
            <a:spLocks noGrp="1"/>
          </p:cNvSpPr>
          <p:nvPr>
            <p:ph sz="half" idx="1"/>
          </p:nvPr>
        </p:nvSpPr>
        <p:spPr/>
        <p:txBody>
          <a:bodyPr>
            <a:normAutofit/>
          </a:bodyPr>
          <a:lstStyle/>
          <a:p>
            <a:pPr algn="ctr">
              <a:buNone/>
            </a:pPr>
            <a:r>
              <a:rPr lang="kk-KZ" sz="3600" i="1" dirty="0" smtClean="0">
                <a:latin typeface="Times New Roman" pitchFamily="18" charset="0"/>
                <a:cs typeface="Times New Roman" pitchFamily="18" charset="0"/>
              </a:rPr>
              <a:t>Салалас құрмалас </a:t>
            </a:r>
            <a:r>
              <a:rPr lang="kk-KZ" sz="3600" i="1" dirty="0" smtClean="0">
                <a:latin typeface="Times New Roman" pitchFamily="18" charset="0"/>
                <a:cs typeface="Times New Roman" pitchFamily="18" charset="0"/>
              </a:rPr>
              <a:t>сөйлем</a:t>
            </a:r>
          </a:p>
          <a:p>
            <a:pPr algn="just">
              <a:buNone/>
            </a:pPr>
            <a:r>
              <a:rPr lang="kk-KZ" sz="2800" dirty="0" smtClean="0">
                <a:latin typeface="Times New Roman" pitchFamily="18" charset="0"/>
                <a:cs typeface="Times New Roman" pitchFamily="18" charset="0"/>
              </a:rPr>
              <a:t>     Мысалы: Қоңырау соғылды, мұғалім сыныпқа кірді, сабақ  басталды. - Зазвенел звонок,учитель вошел в класс, начался урок. </a:t>
            </a:r>
            <a:endParaRPr lang="ru-RU" sz="2800" dirty="0">
              <a:latin typeface="Times New Roman" pitchFamily="18" charset="0"/>
              <a:cs typeface="Times New Roman" pitchFamily="18" charset="0"/>
            </a:endParaRPr>
          </a:p>
        </p:txBody>
      </p:sp>
      <p:sp>
        <p:nvSpPr>
          <p:cNvPr id="4" name="Содержимое 3"/>
          <p:cNvSpPr>
            <a:spLocks noGrp="1"/>
          </p:cNvSpPr>
          <p:nvPr>
            <p:ph sz="half" idx="2"/>
          </p:nvPr>
        </p:nvSpPr>
        <p:spPr>
          <a:xfrm>
            <a:off x="4648200" y="1828800"/>
            <a:ext cx="4495800" cy="4525963"/>
          </a:xfrm>
        </p:spPr>
        <p:txBody>
          <a:bodyPr>
            <a:normAutofit/>
          </a:bodyPr>
          <a:lstStyle/>
          <a:p>
            <a:pPr algn="ctr">
              <a:buNone/>
            </a:pPr>
            <a:r>
              <a:rPr lang="kk-KZ" sz="3600" i="1" dirty="0" smtClean="0">
                <a:latin typeface="Times New Roman" pitchFamily="18" charset="0"/>
                <a:cs typeface="Times New Roman" pitchFamily="18" charset="0"/>
              </a:rPr>
              <a:t>Сабақтас құрмалас сөйлем</a:t>
            </a:r>
            <a:endParaRPr lang="kk-KZ" sz="3600" i="1" dirty="0" smtClean="0">
              <a:latin typeface="Times New Roman" pitchFamily="18" charset="0"/>
              <a:cs typeface="Times New Roman" pitchFamily="18" charset="0"/>
            </a:endParaRPr>
          </a:p>
          <a:p>
            <a:pPr algn="just">
              <a:buNone/>
            </a:pPr>
            <a:r>
              <a:rPr lang="kk-KZ" sz="2800" dirty="0" smtClean="0">
                <a:latin typeface="Times New Roman" pitchFamily="18" charset="0"/>
                <a:cs typeface="Times New Roman" pitchFamily="18" charset="0"/>
              </a:rPr>
              <a:t>    Мысалы: Аспанда бұлт болмаса да, жаңбыр жауып тұр. – Хотя на небе нет тучи, но дождь идет.</a:t>
            </a:r>
            <a:endParaRPr lang="ru-RU"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457200" y="0"/>
            <a:ext cx="8382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kk-KZ" sz="32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Тапсырма. </a:t>
            </a:r>
            <a:r>
              <a:rPr kumimoji="0" lang="kk-KZ" sz="3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Берілген жай сөйлемдерді құрмалас сөйлемдерге айналдыру, синтаксистік талдау.</a:t>
            </a:r>
            <a:endParaRPr kumimoji="0" lang="ru-RU" sz="3200" b="0"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Сәуленің жолдастары қонаққа бара жатыр. 2. Мен мына кітапты кітапханаға апара жатырмын. 3. Менің шешем дүкенге бара жатыр. 4. Сен мына оқулықтарды мұғалімге беріп тұрсың. 6. Шолпан бізге сабақ беріп жүр. 7. Рабиға үстелге тәрелкелерді қойып жатыр. 8. Студенттер дәрісханаға кіріп жатыр. 9. Мұқтар жерге отырып жатыр. 10. Сәкен немересіне сурет беріп жатыр. 11. Мәтінді қазақ тіліне аударып жатыр.</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81000" y="381000"/>
            <a:ext cx="8382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kk-KZ" sz="4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kk-KZ" sz="4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Үйге тапсырма:</a:t>
            </a:r>
            <a:r>
              <a:rPr kumimoji="0" lang="kk-KZ" sz="48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kk-KZ" sz="48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kk-KZ" sz="4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Әдеби  шығармалардан құрмалас сөйлемдерді теріп жазып, синтаксистік талдау жасау (5 сөйлем).</a:t>
            </a:r>
            <a:endParaRPr kumimoji="0" lang="ru-RU" sz="4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ru-RU"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Яркая">
  <a:themeElements>
    <a:clrScheme name="Серая">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Ярк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Яркая">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78</TotalTime>
  <Words>271</Words>
  <PresentationFormat>Экран (4:3)</PresentationFormat>
  <Paragraphs>29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Яркая</vt:lpstr>
      <vt:lpstr>Құрмалас сөйлем</vt:lpstr>
      <vt:lpstr> Құрмалас сөйлем </vt:lpstr>
      <vt:lpstr>Құрмалас сөйлем</vt:lpstr>
      <vt:lpstr>     Құрмалас сөйлем (сложное предложения)</vt:lpstr>
      <vt:lpstr> Құрмалас сөйлем (сложное предложения) </vt:lpstr>
      <vt:lpstr>Құрмалас сөйлем (сложное предложения)</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Құрмалас сөйлем</dc:title>
  <dc:creator>User</dc:creator>
  <cp:lastModifiedBy>Пользователь</cp:lastModifiedBy>
  <cp:revision>21</cp:revision>
  <dcterms:created xsi:type="dcterms:W3CDTF">2011-09-01T10:04:19Z</dcterms:created>
  <dcterms:modified xsi:type="dcterms:W3CDTF">2011-09-04T03:09:27Z</dcterms:modified>
</cp:coreProperties>
</file>