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305" r:id="rId4"/>
    <p:sldId id="267" r:id="rId5"/>
    <p:sldId id="268" r:id="rId6"/>
    <p:sldId id="269" r:id="rId7"/>
    <p:sldId id="270" r:id="rId8"/>
    <p:sldId id="271" r:id="rId9"/>
    <p:sldId id="307" r:id="rId10"/>
    <p:sldId id="309" r:id="rId11"/>
    <p:sldId id="291" r:id="rId12"/>
    <p:sldId id="296" r:id="rId13"/>
    <p:sldId id="286" r:id="rId14"/>
    <p:sldId id="264" r:id="rId15"/>
    <p:sldId id="265" r:id="rId16"/>
    <p:sldId id="273" r:id="rId17"/>
    <p:sldId id="302" r:id="rId18"/>
    <p:sldId id="298" r:id="rId19"/>
    <p:sldId id="299" r:id="rId20"/>
    <p:sldId id="300" r:id="rId21"/>
    <p:sldId id="30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67" autoAdjust="0"/>
    <p:restoredTop sz="86333" autoAdjust="0"/>
  </p:normalViewPr>
  <p:slideViewPr>
    <p:cSldViewPr>
      <p:cViewPr>
        <p:scale>
          <a:sx n="78" d="100"/>
          <a:sy n="78" d="100"/>
        </p:scale>
        <p:origin x="-91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28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EA4044-ABB6-4ADA-8E81-46185650C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07AFB9-31AF-460D-A943-68B79167F4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D009AD-3A5A-48FF-B1D4-D9589C13BC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9259DB-458C-4F19-A551-0D970CF424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ransition spd="med">
    <p:randomBa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D:\&#1053;&#1048;&#1053;&#1040;\Desktop\&#1050;&#1054;&#1053;&#1060;&#1045;&#1056;&#1045;&#1053;&#1062;&#1048;&#1071;%20&#1087;&#1088;&#1086;&#1092;\Z13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«Выбор профессии»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643050"/>
            <a:ext cx="6400800" cy="192882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у тебя есть цель в жизни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3" descr="http://psy.1september.ru/2001/27/4_4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66128">
            <a:off x="319127" y="3354238"/>
            <a:ext cx="2714612" cy="3293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_3.jpg (5650 bytes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1955">
            <a:off x="6287355" y="3387843"/>
            <a:ext cx="2714612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Поварешк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500438"/>
            <a:ext cx="1829502" cy="17129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643446"/>
            <a:ext cx="2643206" cy="186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Выступления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Рейтинг профессий 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2012 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года</a:t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endParaRPr lang="ru-RU" sz="2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4"/>
            <a:ext cx="7715200" cy="554461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Все рекорды побивает процент учащихся, не выбравших еще для себя определенную профессию, — это 28%. </a:t>
            </a:r>
          </a:p>
          <a:p>
            <a:pPr>
              <a:buNone/>
            </a:pP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Далее, можно сказать, на </a:t>
            </a:r>
            <a:r>
              <a:rPr lang="ru-RU" sz="2200" b="1" i="1" u="sng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первом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месте при 9–8% выбора находятся: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экономист, бухгалтер, работник банка;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юрист, адвокат, судья; 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врач, медицинский работник;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военный, милиционер, сотрудник МЧС</a:t>
            </a:r>
          </a:p>
          <a:p>
            <a:pPr>
              <a:buNone/>
            </a:pPr>
            <a:r>
              <a:rPr lang="ru-RU" sz="2200" b="1" i="1" u="sng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Второе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место (6–4% выборов) у профессий: 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представитель шоу-бизнеса, актер, 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певец, музыкант; 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программист; </a:t>
            </a:r>
          </a:p>
          <a:p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психолог, социальный работник.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Рейтинг профессий </a:t>
            </a:r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2012 </a:t>
            </a:r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года</a:t>
            </a:r>
            <a:b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572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  <a:cs typeface="Times New Roman" pitchFamily="18" charset="0"/>
              </a:rPr>
              <a:t>                   </a:t>
            </a:r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За ними следуют: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менеджер;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дизайнер, архитектор;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косметолог, стилист, визажист, парикмахер;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спортсмен. 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Эти профессии выбирают от 2 до 3% учащихся.</a:t>
            </a:r>
          </a:p>
          <a:p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автомеханик, </a:t>
            </a:r>
            <a:r>
              <a:rPr lang="en-US" sz="3000" b="1" i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водитель, </a:t>
            </a:r>
            <a:r>
              <a:rPr lang="en-US" sz="3000" b="1" i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000" b="1" i="1" dirty="0" err="1" smtClean="0">
                <a:solidFill>
                  <a:srgbClr val="C00000"/>
                </a:solidFill>
                <a:cs typeface="Times New Roman" pitchFamily="18" charset="0"/>
              </a:rPr>
              <a:t>автослесарь</a:t>
            </a:r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, журналист, инженер, техник, изобретатель, учитель, </a:t>
            </a:r>
            <a:r>
              <a:rPr lang="en-US" sz="3000" b="1" i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000" b="1" i="1" dirty="0" smtClean="0">
                <a:solidFill>
                  <a:srgbClr val="C00000"/>
                </a:solidFill>
                <a:cs typeface="Times New Roman" pitchFamily="18" charset="0"/>
              </a:rPr>
              <a:t>повар.</a:t>
            </a:r>
          </a:p>
          <a:p>
            <a:endParaRPr lang="ru-RU" sz="2800" b="1" i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81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Разнообразие мотивов выбора профессии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614364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Безусловно, существует связь между профессией и образом жизни.  Хирург и художник, актер и адвокат, программист и проводник поезда — согласитесь, что за всеми перечисленными профессиями стоит значительно больше, чем род занятий восемь часов в сутки. Профессия во многом определяет образ мысли, образ жизни, особенности общения с окружающими — близкими и дальними. Когда выбираешь профессию примерь к себе тот образ жизни, который «тянет» за собой профессия, понять, подходит ли этот образ жизни.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179388" y="0"/>
            <a:ext cx="87852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Ошибки при выборе профессии</a:t>
            </a:r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395536" y="476672"/>
            <a:ext cx="8424936" cy="602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indent="360363" algn="just">
              <a:spcBef>
                <a:spcPct val="30000"/>
              </a:spcBef>
            </a:pPr>
            <a:r>
              <a:rPr lang="ru-RU" sz="2200" b="1" dirty="0">
                <a:solidFill>
                  <a:srgbClr val="FF0000"/>
                </a:solidFill>
              </a:rPr>
              <a:t>К ошибкам, возникающим при выборе профессии относятся: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>
                <a:latin typeface="Tahoma" pitchFamily="34" charset="0"/>
                <a:cs typeface="Tahoma" pitchFamily="34" charset="0"/>
              </a:rPr>
              <a:t>увлечение внешней или частной стороной профессии;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>
                <a:latin typeface="Tahoma" pitchFamily="34" charset="0"/>
                <a:cs typeface="Tahoma" pitchFamily="34" charset="0"/>
              </a:rPr>
              <a:t>выбор «за компанию» с друзьями;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незнание </a:t>
            </a:r>
            <a:r>
              <a:rPr lang="ru-RU" sz="2200" i="1" dirty="0">
                <a:latin typeface="Tahoma" pitchFamily="34" charset="0"/>
                <a:cs typeface="Tahoma" pitchFamily="34" charset="0"/>
              </a:rPr>
              <a:t>пути получения профессии;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перенос </a:t>
            </a:r>
            <a:r>
              <a:rPr lang="ru-RU" sz="2200" i="1" dirty="0">
                <a:latin typeface="Tahoma" pitchFamily="34" charset="0"/>
                <a:cs typeface="Tahoma" pitchFamily="34" charset="0"/>
              </a:rPr>
              <a:t>отношения к человеку - представителю той или иной профессии – на отношение к самой профессии;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Отождествление</a:t>
            </a:r>
            <a:r>
              <a:rPr lang="en-US" sz="2200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школьного </a:t>
            </a:r>
            <a:r>
              <a:rPr lang="ru-RU" sz="2200" i="1" dirty="0">
                <a:latin typeface="Tahoma" pitchFamily="34" charset="0"/>
                <a:cs typeface="Tahoma" pitchFamily="34" charset="0"/>
              </a:rPr>
              <a:t>учебного предмета с профессией;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>
                <a:latin typeface="Tahoma" pitchFamily="34" charset="0"/>
                <a:cs typeface="Tahoma" pitchFamily="34" charset="0"/>
              </a:rPr>
              <a:t>устарелое представление о характере труда в сфере материального производства; 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>
                <a:latin typeface="Tahoma" pitchFamily="34" charset="0"/>
                <a:cs typeface="Tahoma" pitchFamily="34" charset="0"/>
              </a:rPr>
              <a:t>неумение (без учета индивидуальных особенностей) разобраться в своих личностных качествах (склонностях, способностях, подготовленности и т.д.);</a:t>
            </a:r>
          </a:p>
          <a:p>
            <a:pPr indent="360363" algn="just">
              <a:spcBef>
                <a:spcPts val="500"/>
              </a:spcBef>
              <a:buFontTx/>
              <a:buChar char="•"/>
            </a:pPr>
            <a:r>
              <a:rPr lang="ru-RU" sz="2200" i="1" dirty="0">
                <a:latin typeface="Tahoma" pitchFamily="34" charset="0"/>
                <a:cs typeface="Tahoma" pitchFamily="34" charset="0"/>
              </a:rPr>
              <a:t>предрассудки относительно некоторых важных для общества занятий, которые иногда считаются </a:t>
            </a: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не</a:t>
            </a:r>
            <a:r>
              <a:rPr lang="en-US" sz="2200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200" i="1" dirty="0" smtClean="0">
                <a:latin typeface="Tahoma" pitchFamily="34" charset="0"/>
                <a:cs typeface="Tahoma" pitchFamily="34" charset="0"/>
              </a:rPr>
              <a:t>престижными </a:t>
            </a:r>
            <a:r>
              <a:rPr lang="ru-RU" sz="2200" i="1" dirty="0">
                <a:latin typeface="Tahoma" pitchFamily="34" charset="0"/>
                <a:cs typeface="Tahoma" pitchFamily="34" charset="0"/>
              </a:rPr>
              <a:t>(«дворник», «уборщица» и др.).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179388" y="1"/>
            <a:ext cx="87852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Рекомендации по выбору профессии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00035" y="571481"/>
            <a:ext cx="8286808" cy="686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Каждый сам выбирает свою профессию и сам должен ошибаться и учиться на своих ошибках; советы нужно слушать, а решать и поступать по-своему.</a:t>
            </a:r>
          </a:p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Осознайте ценность вашего выбора (для себя и для общества), изучайте профессию и все, что с ней связано. </a:t>
            </a:r>
          </a:p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Сориентируйтесь в конкретной 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ситуации 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(потребность, престижность, зарплата и др.).</a:t>
            </a:r>
          </a:p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Произнося «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Я</a:t>
            </a:r>
            <a:r>
              <a:rPr lang="en-US" sz="2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sz="2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хочу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», знайте, что вы можете и что надо в данных обстоятельствах.</a:t>
            </a:r>
          </a:p>
          <a:p>
            <a:pPr indent="360363" algn="just">
              <a:buFontTx/>
              <a:buChar char="•"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Не 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бойтесь поиска, риска, смело исправляйте ошибки, возвращайтесь с неправильно избранного пути.</a:t>
            </a:r>
          </a:p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Выбирать следует не только профессию, а и связанный с ней образ жизни и подходящий для вас вид деятельности.</a:t>
            </a:r>
          </a:p>
          <a:p>
            <a:pPr indent="360363" algn="just">
              <a:buFontTx/>
              <a:buChar char="•"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Имейте 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резервный вариант на случай неудачи по основному направлению.</a:t>
            </a:r>
          </a:p>
          <a:p>
            <a:pPr indent="360363" algn="just">
              <a:buFontTx/>
              <a:buChar char="•"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Осознайте трудности (внешние и внутренние) на пути к намеченным целям.</a:t>
            </a:r>
          </a:p>
          <a:p>
            <a:pPr indent="360363" algn="just">
              <a:buFontTx/>
              <a:buChar char="•"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приближения мечты надо много работать, читать, думать.</a:t>
            </a:r>
          </a:p>
          <a:p>
            <a:pPr indent="360363" algn="just"/>
            <a:endParaRPr lang="ru-RU" sz="2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Согласно Трудового Кодекса 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РК, 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прием на работу возможен с 14 лет. Но, как показывает практика, в реальной жизни на работу очень трудно устроиться тем, кто моложе 18 лет и не имеет никакой профессиональной подготовки. Поэтому , чтобы в будущем не оказаться безработным, постарайтесь продолжить свое образование в профессиональном учебном заведении и получить желаемую профессию.</a:t>
            </a:r>
          </a:p>
          <a:p>
            <a:pPr>
              <a:buNone/>
            </a:pPr>
            <a:endParaRPr lang="ru-RU" sz="2400" i="1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2400" i="1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21" name="Text Box 57"/>
          <p:cNvSpPr txBox="1">
            <a:spLocks noChangeArrowheads="1"/>
          </p:cNvSpPr>
          <p:nvPr/>
        </p:nvSpPr>
        <p:spPr bwMode="auto">
          <a:xfrm>
            <a:off x="0" y="260350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Ведущие предметы труда в типах профессий</a:t>
            </a:r>
          </a:p>
        </p:txBody>
      </p:sp>
      <p:graphicFrame>
        <p:nvGraphicFramePr>
          <p:cNvPr id="113786" name="Group 122"/>
          <p:cNvGraphicFramePr>
            <a:graphicFrameLocks noGrp="1"/>
          </p:cNvGraphicFramePr>
          <p:nvPr/>
        </p:nvGraphicFramePr>
        <p:xfrm>
          <a:off x="250825" y="1484313"/>
          <a:ext cx="8642350" cy="4850008"/>
        </p:xfrm>
        <a:graphic>
          <a:graphicData uri="http://schemas.openxmlformats.org/drawingml/2006/table">
            <a:tbl>
              <a:tblPr/>
              <a:tblGrid>
                <a:gridCol w="2665413"/>
                <a:gridCol w="5976937"/>
              </a:tblGrid>
              <a:tr h="431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Тип профессий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Ведущие предметы труда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 –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9</a:t>
                      </a:r>
                      <a:r>
                        <a:rPr kumimoji="0" lang="ru-RU" sz="1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« Б»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социальные системы, сообщества, группы населения, люди разного возраста (продавец, учитель, врач, парикмахер и т.д.)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 – техника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9 «В»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техника или неживая природа (слесарь, техник, инженер и т.д.)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 – знаковая система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9 «А»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естественные и искусственные языки, цифры, символы, формулы, т.е. различные знаковые системы (программист, переводчик, чертежник, лингвист)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 – природа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11 «А»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растительные и животные организмы и условия их существования (агроном, зоотехник, ветеринар, микробиолог)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Человек – художественный образ    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10 «А»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явления, факты художественного отображения действительности (художника, артиста, настройщика музыкальных инструментов)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429684" cy="9286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Игровая разминка 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«Придумай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профессию»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14356"/>
            <a:ext cx="8229600" cy="1214446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None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2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Придумать профессии и специальности, начинающиеся со следующих букв:</a:t>
            </a:r>
          </a:p>
          <a:p>
            <a:pPr>
              <a:buFontTx/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К                           Р                         Ф                         П</a:t>
            </a:r>
          </a:p>
          <a:p>
            <a:pPr>
              <a:buFontTx/>
              <a:buNone/>
            </a:pP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2708" name="Group 4"/>
          <p:cNvGraphicFramePr>
            <a:graphicFrameLocks noGrp="1"/>
          </p:cNvGraphicFramePr>
          <p:nvPr>
            <p:ph sz="half" idx="2"/>
          </p:nvPr>
        </p:nvGraphicFramePr>
        <p:xfrm>
          <a:off x="533400" y="2247900"/>
          <a:ext cx="8229600" cy="4315968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Контролер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Киноартист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Крановщик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Кочегар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Киномеханик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Космонавт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Кабельщик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Кровельщик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Каменщик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Кутюрье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Кондитер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Кондуктор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Разведчик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Рыбак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Редактор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Радиоведущий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Рентгенолог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Радист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Репортер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Фрезеровщик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Фотограф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Фигурист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Фармацевт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Фтизиатр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Фокусник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Фотомодель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Фотокорреспондент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Проводник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Плотник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Пилот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Пожарный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Полицейский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Полярник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Пограничник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Печник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Пиротехник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Повар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Пекарь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Портной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Парашютист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Игра «САМАЯ – САМАЯ»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262" y="1071546"/>
            <a:ext cx="5464183" cy="521497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зеленая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сладкая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денежная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волосатая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детская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смешная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общительная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серьезная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опасная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SzTx/>
              <a:buFontTx/>
              <a:buAutoNum type="arabicPeriod"/>
            </a:pP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бумажная</a:t>
            </a:r>
          </a:p>
        </p:txBody>
      </p:sp>
      <p:pic>
        <p:nvPicPr>
          <p:cNvPr id="73733" name="Picture 5" descr="485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48" y="3500438"/>
            <a:ext cx="2435225" cy="2489200"/>
          </a:xfrm>
          <a:noFill/>
          <a:ln/>
        </p:spPr>
      </p:pic>
      <p:pic>
        <p:nvPicPr>
          <p:cNvPr id="73736" name="Picture 8" descr="AG00013_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29454" y="1142984"/>
            <a:ext cx="1630362" cy="1509712"/>
          </a:xfrm>
          <a:noFill/>
          <a:ln/>
        </p:spPr>
      </p:pic>
      <p:pic>
        <p:nvPicPr>
          <p:cNvPr id="73738" name="Picture 10" descr="AG00019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142984"/>
            <a:ext cx="1409700" cy="1304925"/>
          </a:xfrm>
          <a:prstGeom prst="rect">
            <a:avLst/>
          </a:prstGeom>
          <a:noFill/>
        </p:spPr>
      </p:pic>
      <p:pic>
        <p:nvPicPr>
          <p:cNvPr id="73739" name="Picture 11" descr="AG00352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2643182"/>
            <a:ext cx="1482725" cy="1454150"/>
          </a:xfrm>
          <a:prstGeom prst="rect">
            <a:avLst/>
          </a:prstGeom>
          <a:noFill/>
        </p:spPr>
      </p:pic>
      <p:pic>
        <p:nvPicPr>
          <p:cNvPr id="8" name="Picture 2" descr="professii_hudognik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3786190"/>
            <a:ext cx="1643967" cy="250823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3963">
            <a:off x="5929660" y="3144933"/>
            <a:ext cx="30606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9697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 Cyr" pitchFamily="49" charset="-52"/>
                <a:cs typeface="Times New Roman" pitchFamily="18" charset="0"/>
              </a:rPr>
              <a:t>Что сделать сейчас, чтобы в будущем не оказаться  безработным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urier New Cyr" pitchFamily="49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rier New Cyr" pitchFamily="49" charset="-52"/>
                <a:cs typeface="Times New Roman" pitchFamily="18" charset="0"/>
              </a:rPr>
              <a:t>Цель нашей конференции: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Помочь овладеть знаниями о мире профессий, чтобы не сделать ошибок в выборе,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Оказание учащимся действенной 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помощи в осознанном выборе 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профессионального пути</a:t>
            </a:r>
          </a:p>
          <a:p>
            <a:pPr>
              <a:buBlip>
                <a:blip r:embed="rId3"/>
              </a:buBlip>
            </a:pP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Picture 29" descr="учител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4553">
            <a:off x="4352666" y="4737911"/>
            <a:ext cx="2956813" cy="22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iCA944JU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714884"/>
            <a:ext cx="2571768" cy="1850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71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 «ЗАКОНЧИ ПОСЛОВИЦУ»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57298"/>
            <a:ext cx="4191000" cy="4643470"/>
          </a:xfrm>
        </p:spPr>
        <p:txBody>
          <a:bodyPr>
            <a:noAutofit/>
          </a:bodyPr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                         Дело мастера</a:t>
            </a:r>
            <a:endParaRPr lang="ru-RU" sz="2600" b="1" dirty="0"/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/>
              <a:t>              </a:t>
            </a:r>
            <a:r>
              <a:rPr lang="ru-RU" sz="2600" b="1" dirty="0" smtClean="0"/>
              <a:t> Портной испортит </a:t>
            </a:r>
            <a:r>
              <a:rPr lang="ru-RU" sz="2600" b="1" dirty="0"/>
              <a:t>–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/>
              <a:t>                  </a:t>
            </a:r>
            <a:r>
              <a:rPr lang="ru-RU" sz="2600" b="1" dirty="0" smtClean="0"/>
              <a:t>Горе </a:t>
            </a:r>
            <a:r>
              <a:rPr lang="ru-RU" sz="2600" b="1" dirty="0"/>
              <a:t>есть – горюй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/>
              <a:t>     </a:t>
            </a:r>
            <a:r>
              <a:rPr lang="ru-RU" sz="2600" b="1" dirty="0" smtClean="0"/>
              <a:t>Болтуна </a:t>
            </a:r>
            <a:r>
              <a:rPr lang="ru-RU" sz="2600" b="1" dirty="0"/>
              <a:t>видать по слову,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/>
              <a:t>                       </a:t>
            </a:r>
            <a:r>
              <a:rPr lang="ru-RU" sz="2600" b="1" dirty="0" smtClean="0"/>
              <a:t>Работа </a:t>
            </a:r>
            <a:r>
              <a:rPr lang="ru-RU" sz="2600" b="1" dirty="0"/>
              <a:t>и мучит,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/>
              <a:t>Спящему </a:t>
            </a:r>
            <a:r>
              <a:rPr lang="ru-RU" sz="2600" b="1" dirty="0" smtClean="0"/>
              <a:t>коту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400" b="1" dirty="0" smtClean="0"/>
              <a:t>Ремесло </a:t>
            </a:r>
            <a:r>
              <a:rPr lang="ru-RU" sz="2400" b="1" dirty="0"/>
              <a:t>пить-есть не просит,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 smtClean="0"/>
              <a:t>Чтоб </a:t>
            </a:r>
            <a:r>
              <a:rPr lang="ru-RU" sz="2600" b="1" dirty="0"/>
              <a:t>не ошибиться,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600" b="1" dirty="0" smtClean="0"/>
              <a:t>К </a:t>
            </a:r>
            <a:r>
              <a:rPr lang="ru-RU" sz="2600" b="1" dirty="0"/>
              <a:t>чему душа лежит</a:t>
            </a:r>
            <a:r>
              <a:rPr lang="ru-RU" sz="2400" b="1" dirty="0"/>
              <a:t>, 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81500" y="1371600"/>
            <a:ext cx="4191000" cy="4648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боится.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утюг исправит.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дело есть – работай.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а рыбака – по улову.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и кормит, и учит.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мышь в рот не прибежит.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C00000"/>
                </a:solidFill>
              </a:rPr>
              <a:t>а само кормит.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не </a:t>
            </a:r>
            <a:r>
              <a:rPr lang="ru-RU" sz="2600" b="1" dirty="0">
                <a:solidFill>
                  <a:srgbClr val="C00000"/>
                </a:solidFill>
              </a:rPr>
              <a:t>надо торопиться.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к </a:t>
            </a:r>
            <a:r>
              <a:rPr lang="ru-RU" sz="2600" b="1" dirty="0">
                <a:solidFill>
                  <a:srgbClr val="C00000"/>
                </a:solidFill>
              </a:rPr>
              <a:t>тому и руки приложатся</a:t>
            </a:r>
            <a:r>
              <a:rPr lang="ru-RU" sz="2600" b="1" i="1" dirty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  <p:bldP spid="7782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708008"/>
          </a:xfrm>
        </p:spPr>
        <p:txBody>
          <a:bodyPr/>
          <a:lstStyle/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участие!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29264"/>
            <a:ext cx="8029575" cy="107157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Большого вам плавания!</a:t>
            </a:r>
          </a:p>
        </p:txBody>
      </p:sp>
      <p:pic>
        <p:nvPicPr>
          <p:cNvPr id="6" name="Z13.AVI">
            <a:hlinkClick r:id="" action="ppaction://media"/>
          </p:cNvPr>
          <p:cNvPicPr>
            <a:picLocks noGrp="1" noRot="1" noChangeAspect="1"/>
          </p:cNvPicPr>
          <p:nvPr>
            <p:ph type="media"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844824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Попробуй честно ответить на вопросы: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15328" cy="4411675"/>
          </a:xfrm>
        </p:spPr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 -</a:t>
            </a:r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Чего ты добиваешься?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Власти?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Престижности?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Нравится ли тебе помогать другим?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Ты предпочитаешь работать в коллективе или самостоятельно?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Что для тебя важнее деньги или радость от работы? </a:t>
            </a:r>
          </a:p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Обладаешь ли ты характером, который позволил тебе отдавать распоряжения, требовать их исполнения, а также направлять других?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При выборе профессии деньги не должны быть единственным решающим фактором. В идеале профессия должна позволить тебе наиболее полно выразиться и раскрыть свои таланты.</a:t>
            </a: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 Cyr" pitchFamily="49" charset="-52"/>
              </a:rPr>
              <a:t>Пользуйся благоприятной возможностью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Старайся использовать это время- когда у тебя еще нет семьи, а финансовая ответственность еще не очень большая -как свое самое большое преимущество. Отсюда ты можешь стартовать в будущее.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у вас нет желания продолжать учебу, наверное, самое правильное после окончания школы пойти работать. Но обратите внимание вот на какой факт: люди с профессиональным и высшим образованием зарабатывают в несколько раз больше, чем выпускники школ. 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 - СТАРШЕКЛАССНИКИ</a:t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Для некоторых первые шаги в новом «реальном мире» сопровождаются подлинным шоком. Внезапно в действие вступают совершенно новые ценности и новые законы: словно прежний мир вывернули наизнанку.</a:t>
            </a:r>
          </a:p>
          <a:p>
            <a:pPr algn="r">
              <a:buNone/>
            </a:pP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осле окончания школы ты можешь  продолжить обучение в училище, колледже, вузе.</a:t>
            </a:r>
            <a:b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  <a:cs typeface="Times New Roman" pitchFamily="18" charset="0"/>
              </a:rPr>
              <a:t>ВЫБОР ЗА ТОБОЙ!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0" descr="do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714488"/>
            <a:ext cx="2388459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80"/>
            <a:ext cx="3384550" cy="252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6" descr="врач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71612"/>
            <a:ext cx="193126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1" y="4286256"/>
            <a:ext cx="351454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7556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Пути получения  профессионального образования</a:t>
            </a:r>
          </a:p>
        </p:txBody>
      </p:sp>
      <p:graphicFrame>
        <p:nvGraphicFramePr>
          <p:cNvPr id="70659" name="Group 3"/>
          <p:cNvGraphicFramePr>
            <a:graphicFrameLocks noGrp="1"/>
          </p:cNvGraphicFramePr>
          <p:nvPr>
            <p:ph idx="1"/>
          </p:nvPr>
        </p:nvGraphicFramePr>
        <p:xfrm>
          <a:off x="457200" y="1314450"/>
          <a:ext cx="8439150" cy="5215891"/>
        </p:xfrm>
        <a:graphic>
          <a:graphicData uri="http://schemas.openxmlformats.org/drawingml/2006/table">
            <a:tbl>
              <a:tblPr/>
              <a:tblGrid>
                <a:gridCol w="1558925"/>
                <a:gridCol w="1870075"/>
                <a:gridCol w="1447800"/>
                <a:gridCol w="1304925"/>
                <a:gridCol w="2257425"/>
              </a:tblGrid>
              <a:tr h="935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Виды проф. образования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Основное базовое 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Где можно получить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Срок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Квалификация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0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Начальное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профессио-нальное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Полное общее (11 классов).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Основное общее (9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Проф. училища техникумы колледжи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1 -2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Работник высокой квалификации по любой профессии исполнительского класса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Среднее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профессио-нальное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Полное общее (11 классов), основное общее (9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.).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Начал. проф. 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Колледжи, техникумы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– 3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Специалист средней квалификации по большинству профессий исполнительского класса.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Высшее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профессио-нальное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Основное образование (9 классов), среднее профессиональное образован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Институты, университеты, академии, высшие школы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4г -бакалавр,   6 лет - магистр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Специалист высокой квалификации по любой профессии творческого класса.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AEAE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1243</Words>
  <Application>Microsoft Office PowerPoint</Application>
  <PresentationFormat>Экран (4:3)</PresentationFormat>
  <Paragraphs>183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«Выбор профессии»</vt:lpstr>
      <vt:lpstr>Что сделать сейчас, чтобы в будущем не оказаться  безработным</vt:lpstr>
      <vt:lpstr>Попробуй честно ответить на вопросы: </vt:lpstr>
      <vt:lpstr>Слайд 4</vt:lpstr>
      <vt:lpstr>Пользуйся благоприятной возможностью </vt:lpstr>
      <vt:lpstr>Слайд 6</vt:lpstr>
      <vt:lpstr>ВЫ - СТАРШЕКЛАССНИКИ </vt:lpstr>
      <vt:lpstr>  После окончания школы ты можешь  продолжить обучение в училище, колледже, вузе.  ВЫБОР ЗА ТОБОЙ! </vt:lpstr>
      <vt:lpstr>                Пути получения  профессионального образования</vt:lpstr>
      <vt:lpstr>Выступления</vt:lpstr>
      <vt:lpstr>    Рейтинг профессий 2012 года  </vt:lpstr>
      <vt:lpstr>Рейтинг профессий 2012 года  </vt:lpstr>
      <vt:lpstr>Разнообразие мотивов выбора профессии  </vt:lpstr>
      <vt:lpstr>Слайд 14</vt:lpstr>
      <vt:lpstr>Слайд 15</vt:lpstr>
      <vt:lpstr>Слайд 16</vt:lpstr>
      <vt:lpstr>Слайд 17</vt:lpstr>
      <vt:lpstr>Игровая разминка  «Придумай профессию»</vt:lpstr>
      <vt:lpstr>         Игра «САМАЯ – САМАЯ»</vt:lpstr>
      <vt:lpstr>   Конкурс «ЗАКОНЧИ ПОСЛОВИЦУ»</vt:lpstr>
      <vt:lpstr>Спасибо за участие!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«Выбор профессии»</dc:title>
  <dc:creator>НИНА</dc:creator>
  <cp:lastModifiedBy>Канат</cp:lastModifiedBy>
  <cp:revision>133</cp:revision>
  <dcterms:modified xsi:type="dcterms:W3CDTF">2013-02-14T17:00:11Z</dcterms:modified>
</cp:coreProperties>
</file>