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0" r:id="rId2"/>
    <p:sldId id="259" r:id="rId3"/>
    <p:sldId id="257" r:id="rId4"/>
    <p:sldId id="260" r:id="rId5"/>
    <p:sldId id="264" r:id="rId6"/>
    <p:sldId id="261" r:id="rId7"/>
    <p:sldId id="262" r:id="rId8"/>
    <p:sldId id="263" r:id="rId9"/>
    <p:sldId id="266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DB20E32-D39A-4134-8AFB-66891DDA2320}" type="datetimeFigureOut">
              <a:rPr lang="ru-RU"/>
              <a:pPr>
                <a:defRPr/>
              </a:pPr>
              <a:t>12.09.2011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E13D17E-7F07-4292-B83D-CACA3EE0F7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55D82E9-CAC3-4A41-BF8A-2F38968529F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D0CE068-B76D-4D79-9043-3C119CADE8E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1A2391B-24E4-4148-8318-F0737FD5490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5F655B3-CC0A-46DA-BE9A-0FDB2814D56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19A29D-3C4D-4C41-B753-EE623B19A02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C185A45-F1DD-45DA-AC2E-B1CCC3CBDC1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A435E71-A995-4411-B2AC-7A3679D8B11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E41524F-8F04-4E57-938E-4241126A654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CB7C768-BD1C-4E73-BFC2-3FFBFCCF699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E6F5D47-1A3E-4864-BFF6-E23C2EE281D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CCA8DC-CD3D-4D5F-8EA0-C02A8533C3D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E66E219-5DE3-456F-B9DA-22994343549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E1897-0147-4628-B7BD-0CFF96A08ED7}" type="datetimeFigureOut">
              <a:rPr lang="ru-RU"/>
              <a:pPr>
                <a:defRPr/>
              </a:pPr>
              <a:t>12.09.2011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9587A-76F3-4396-8FC8-1D788ACF1E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AA772-8DD5-4A0E-B462-8C7CDEC9D285}" type="datetimeFigureOut">
              <a:rPr lang="ru-RU"/>
              <a:pPr>
                <a:defRPr/>
              </a:pPr>
              <a:t>12.09.2011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D46C9-99E6-449D-B709-8FF814E784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18FE8-3A51-450C-8E34-C6ED0EEE5F12}" type="datetimeFigureOut">
              <a:rPr lang="ru-RU"/>
              <a:pPr>
                <a:defRPr/>
              </a:pPr>
              <a:t>12.09.2011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FA2AB-F960-4EBA-B6AE-4BEA848D08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AE92D-7D9C-464A-9484-C52770DB00BD}" type="datetimeFigureOut">
              <a:rPr lang="ru-RU"/>
              <a:pPr>
                <a:defRPr/>
              </a:pPr>
              <a:t>12.09.2011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263D2-E4B2-4283-A0C5-FDA729E045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9CBB0-917A-4717-90A0-6EB5263D94FA}" type="datetimeFigureOut">
              <a:rPr lang="ru-RU"/>
              <a:pPr>
                <a:defRPr/>
              </a:pPr>
              <a:t>12.09.2011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D4769-1337-4B59-B3B6-C3363350B2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8FADE-9085-4DEB-ABA1-52BCC8F50C53}" type="datetimeFigureOut">
              <a:rPr lang="ru-RU"/>
              <a:pPr>
                <a:defRPr/>
              </a:pPr>
              <a:t>12.09.2011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EDD42-BDF5-4111-9D86-CB20BEB33A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A0967-FD15-4E73-8A7A-D48A0FC4A267}" type="datetimeFigureOut">
              <a:rPr lang="ru-RU"/>
              <a:pPr>
                <a:defRPr/>
              </a:pPr>
              <a:t>12.09.2011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18011-1E25-4207-B9BB-09CAF11860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E6BC4-F3AC-48E5-8833-16916CA3BE02}" type="datetimeFigureOut">
              <a:rPr lang="ru-RU"/>
              <a:pPr>
                <a:defRPr/>
              </a:pPr>
              <a:t>12.09.2011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72859-4775-4FD0-8099-2BBE2CC7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8BCC5-5179-48CC-A030-6C9B2B560704}" type="datetimeFigureOut">
              <a:rPr lang="ru-RU"/>
              <a:pPr>
                <a:defRPr/>
              </a:pPr>
              <a:t>12.09.2011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4EA82-ECE7-4F01-AF69-B44F7729B8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26B27-81B0-485A-AB17-85AD230E1488}" type="datetimeFigureOut">
              <a:rPr lang="ru-RU"/>
              <a:pPr>
                <a:defRPr/>
              </a:pPr>
              <a:t>12.09.2011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7A572-B16D-4041-BD84-C5852B3B40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3C705-B8C0-4F56-A72B-DDCA2E93B074}" type="datetimeFigureOut">
              <a:rPr lang="ru-RU"/>
              <a:pPr>
                <a:defRPr/>
              </a:pPr>
              <a:t>12.09.2011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58D0B-A186-4C83-BDAC-E3335E0453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1A9401-EF80-4687-9167-3C114680A2FB}" type="datetimeFigureOut">
              <a:rPr lang="ru-RU"/>
              <a:pPr>
                <a:defRPr/>
              </a:pPr>
              <a:t>12.09.2011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2ECC627-EC03-4006-8574-7899997F16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84213" y="1557338"/>
            <a:ext cx="7772400" cy="1470025"/>
          </a:xfrm>
        </p:spPr>
        <p:txBody>
          <a:bodyPr/>
          <a:lstStyle/>
          <a:p>
            <a:r>
              <a:rPr lang="kk-KZ" smtClean="0">
                <a:latin typeface="Times New Roman" pitchFamily="18" charset="0"/>
                <a:cs typeface="Times New Roman" pitchFamily="18" charset="0"/>
              </a:rPr>
              <a:t>Толқындық қозғалыс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9 сыныпқа арналған физика пәнінен сабақ</a:t>
            </a:r>
            <a:endParaRPr lang="ru-RU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3"/>
          <p:cNvSpPr txBox="1">
            <a:spLocks noChangeArrowheads="1"/>
          </p:cNvSpPr>
          <p:nvPr/>
        </p:nvSpPr>
        <p:spPr bwMode="auto">
          <a:xfrm>
            <a:off x="1214438" y="1844675"/>
            <a:ext cx="1643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>
                <a:latin typeface="Calibri" pitchFamily="34" charset="0"/>
              </a:rPr>
              <a:t>Берілгені</a:t>
            </a:r>
            <a:endParaRPr lang="ru-RU">
              <a:latin typeface="Calibri" pitchFamily="34" charset="0"/>
            </a:endParaRPr>
          </a:p>
        </p:txBody>
      </p:sp>
      <p:sp>
        <p:nvSpPr>
          <p:cNvPr id="11267" name="TextBox 4"/>
          <p:cNvSpPr txBox="1">
            <a:spLocks noChangeArrowheads="1"/>
          </p:cNvSpPr>
          <p:nvPr/>
        </p:nvSpPr>
        <p:spPr bwMode="auto">
          <a:xfrm>
            <a:off x="3071813" y="1844675"/>
            <a:ext cx="1643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>
                <a:latin typeface="Calibri" pitchFamily="34" charset="0"/>
              </a:rPr>
              <a:t>Талдау</a:t>
            </a:r>
            <a:endParaRPr lang="ru-RU">
              <a:latin typeface="Calibri" pitchFamily="34" charset="0"/>
            </a:endParaRPr>
          </a:p>
        </p:txBody>
      </p:sp>
      <p:sp>
        <p:nvSpPr>
          <p:cNvPr id="11268" name="TextBox 5"/>
          <p:cNvSpPr txBox="1">
            <a:spLocks noChangeArrowheads="1"/>
          </p:cNvSpPr>
          <p:nvPr/>
        </p:nvSpPr>
        <p:spPr bwMode="auto">
          <a:xfrm>
            <a:off x="6000750" y="1844675"/>
            <a:ext cx="1643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>
                <a:latin typeface="Calibri" pitchFamily="34" charset="0"/>
              </a:rPr>
              <a:t>Шешуі</a:t>
            </a:r>
            <a:endParaRPr lang="ru-RU">
              <a:latin typeface="Calibri" pitchFamily="34" charset="0"/>
            </a:endParaRPr>
          </a:p>
        </p:txBody>
      </p:sp>
      <p:sp>
        <p:nvSpPr>
          <p:cNvPr id="11269" name="TextBox 6"/>
          <p:cNvSpPr txBox="1">
            <a:spLocks noChangeArrowheads="1"/>
          </p:cNvSpPr>
          <p:nvPr/>
        </p:nvSpPr>
        <p:spPr bwMode="auto">
          <a:xfrm>
            <a:off x="1428750" y="5773738"/>
            <a:ext cx="1643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>
                <a:latin typeface="Calibri" pitchFamily="34" charset="0"/>
              </a:rPr>
              <a:t>Жауабы</a:t>
            </a:r>
            <a:endParaRPr lang="ru-RU">
              <a:latin typeface="Calibri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357563" y="6142038"/>
            <a:ext cx="37861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998538" y="3355975"/>
            <a:ext cx="314483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3358357" y="3355181"/>
            <a:ext cx="31432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071563" y="4356100"/>
            <a:ext cx="15001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4" name="TextBox 9"/>
          <p:cNvSpPr txBox="1">
            <a:spLocks noChangeArrowheads="1"/>
          </p:cNvSpPr>
          <p:nvPr/>
        </p:nvSpPr>
        <p:spPr bwMode="auto">
          <a:xfrm>
            <a:off x="357188" y="357188"/>
            <a:ext cx="85010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400" b="1">
                <a:cs typeface="Arial" charset="0"/>
              </a:rPr>
              <a:t>      Дыбыстың судағы жылдамдығы 1450 м/с. Жиілігі 200 Гц тербеліс көзі тудыратын судағы дыбыстық толқын ұзындығын табыңдар.</a:t>
            </a:r>
            <a:endParaRPr lang="ru-RU" sz="2400" b="1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3"/>
          <p:cNvSpPr txBox="1">
            <a:spLocks noChangeArrowheads="1"/>
          </p:cNvSpPr>
          <p:nvPr/>
        </p:nvSpPr>
        <p:spPr bwMode="auto">
          <a:xfrm>
            <a:off x="1214438" y="1844675"/>
            <a:ext cx="1643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>
                <a:latin typeface="Calibri" pitchFamily="34" charset="0"/>
              </a:rPr>
              <a:t>Берілгені</a:t>
            </a:r>
            <a:endParaRPr lang="ru-RU">
              <a:latin typeface="Calibri" pitchFamily="34" charset="0"/>
            </a:endParaRPr>
          </a:p>
        </p:txBody>
      </p:sp>
      <p:sp>
        <p:nvSpPr>
          <p:cNvPr id="12291" name="TextBox 4"/>
          <p:cNvSpPr txBox="1">
            <a:spLocks noChangeArrowheads="1"/>
          </p:cNvSpPr>
          <p:nvPr/>
        </p:nvSpPr>
        <p:spPr bwMode="auto">
          <a:xfrm>
            <a:off x="3071813" y="1844675"/>
            <a:ext cx="1643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>
                <a:latin typeface="Calibri" pitchFamily="34" charset="0"/>
              </a:rPr>
              <a:t>Талдау</a:t>
            </a:r>
            <a:endParaRPr lang="ru-RU">
              <a:latin typeface="Calibri" pitchFamily="34" charset="0"/>
            </a:endParaRPr>
          </a:p>
        </p:txBody>
      </p:sp>
      <p:sp>
        <p:nvSpPr>
          <p:cNvPr id="12292" name="TextBox 5"/>
          <p:cNvSpPr txBox="1">
            <a:spLocks noChangeArrowheads="1"/>
          </p:cNvSpPr>
          <p:nvPr/>
        </p:nvSpPr>
        <p:spPr bwMode="auto">
          <a:xfrm>
            <a:off x="6000750" y="1844675"/>
            <a:ext cx="1643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>
                <a:latin typeface="Calibri" pitchFamily="34" charset="0"/>
              </a:rPr>
              <a:t>Шешуі</a:t>
            </a:r>
            <a:endParaRPr lang="ru-RU">
              <a:latin typeface="Calibri" pitchFamily="34" charset="0"/>
            </a:endParaRPr>
          </a:p>
        </p:txBody>
      </p:sp>
      <p:sp>
        <p:nvSpPr>
          <p:cNvPr id="12293" name="TextBox 6"/>
          <p:cNvSpPr txBox="1">
            <a:spLocks noChangeArrowheads="1"/>
          </p:cNvSpPr>
          <p:nvPr/>
        </p:nvSpPr>
        <p:spPr bwMode="auto">
          <a:xfrm>
            <a:off x="1428750" y="5773738"/>
            <a:ext cx="1643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>
                <a:latin typeface="Calibri" pitchFamily="34" charset="0"/>
              </a:rPr>
              <a:t>Жауабы</a:t>
            </a:r>
            <a:endParaRPr lang="ru-RU">
              <a:latin typeface="Calibri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357563" y="6142038"/>
            <a:ext cx="37861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998538" y="3355975"/>
            <a:ext cx="314483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3358357" y="3355181"/>
            <a:ext cx="31432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071563" y="4356100"/>
            <a:ext cx="15001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8" name="TextBox 9"/>
          <p:cNvSpPr txBox="1">
            <a:spLocks noChangeArrowheads="1"/>
          </p:cNvSpPr>
          <p:nvPr/>
        </p:nvSpPr>
        <p:spPr bwMode="auto">
          <a:xfrm>
            <a:off x="214313" y="285750"/>
            <a:ext cx="8786812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000" b="1">
                <a:cs typeface="Arial" charset="0"/>
              </a:rPr>
              <a:t>  Тербелмелі контурдағы конденсатордың сыйымдылығы С</a:t>
            </a:r>
            <a:r>
              <a:rPr lang="en-US" sz="2000" b="1">
                <a:cs typeface="Arial" charset="0"/>
              </a:rPr>
              <a:t>=</a:t>
            </a:r>
            <a:r>
              <a:rPr lang="kk-KZ" sz="2000" b="1">
                <a:cs typeface="Arial" charset="0"/>
              </a:rPr>
              <a:t>750</a:t>
            </a:r>
            <a:r>
              <a:rPr lang="en-US" sz="2000" b="1">
                <a:cs typeface="Arial" charset="0"/>
              </a:rPr>
              <a:t>*10-12 </a:t>
            </a:r>
            <a:r>
              <a:rPr lang="ru-RU" sz="2000" b="1">
                <a:cs typeface="Arial" charset="0"/>
              </a:rPr>
              <a:t>Ф, </a:t>
            </a:r>
            <a:r>
              <a:rPr lang="kk-KZ" sz="2000" b="1">
                <a:cs typeface="Arial" charset="0"/>
              </a:rPr>
              <a:t>ал катушканың индуктивтігі </a:t>
            </a:r>
            <a:r>
              <a:rPr lang="en-US" sz="2000" b="1">
                <a:cs typeface="Arial" charset="0"/>
              </a:rPr>
              <a:t>L=</a:t>
            </a:r>
            <a:r>
              <a:rPr lang="kk-KZ" sz="2000" b="1">
                <a:cs typeface="Arial" charset="0"/>
              </a:rPr>
              <a:t>1,34*10-3 Гн радиоқабылдағыш толқын ұзындығы қандай электромагниттік тербелістерді қабылдайды? Жылдамдығы жарықтың жылдамдығына тең.</a:t>
            </a:r>
            <a:endParaRPr lang="ru-RU" sz="2000" b="1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latin typeface="Arial" charset="0"/>
                <a:cs typeface="Arial" charset="0"/>
              </a:rPr>
              <a:t>Физикалық</a:t>
            </a:r>
            <a:r>
              <a:rPr lang="kk-KZ" b="1" smtClean="0">
                <a:latin typeface="Arial" charset="0"/>
                <a:cs typeface="Arial" charset="0"/>
              </a:rPr>
              <a:t> диктант</a:t>
            </a:r>
            <a:endParaRPr lang="ru-RU" b="1" smtClean="0">
              <a:latin typeface="Arial" charset="0"/>
              <a:cs typeface="Arial" charset="0"/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6329363" cy="490061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kk-KZ" smtClean="0"/>
              <a:t>1. </a:t>
            </a:r>
            <a:r>
              <a:rPr lang="kk-KZ" sz="2800" smtClean="0">
                <a:latin typeface="Arial" charset="0"/>
                <a:cs typeface="Arial" charset="0"/>
              </a:rPr>
              <a:t>Серпімділік маятниктің период формуласын жазындар.</a:t>
            </a:r>
          </a:p>
          <a:p>
            <a:pPr>
              <a:buFont typeface="Arial" charset="0"/>
              <a:buNone/>
            </a:pPr>
            <a:r>
              <a:rPr lang="kk-KZ" sz="2800" smtClean="0">
                <a:latin typeface="Arial" charset="0"/>
                <a:cs typeface="Arial" charset="0"/>
              </a:rPr>
              <a:t>2. Периодтың бірлігі.</a:t>
            </a:r>
          </a:p>
          <a:p>
            <a:pPr>
              <a:buFont typeface="Arial" charset="0"/>
              <a:buNone/>
            </a:pPr>
            <a:r>
              <a:rPr lang="kk-KZ" sz="2800" smtClean="0">
                <a:latin typeface="Arial" charset="0"/>
                <a:cs typeface="Arial" charset="0"/>
              </a:rPr>
              <a:t>3. Толқын ұзындығының формуласы.</a:t>
            </a:r>
          </a:p>
          <a:p>
            <a:pPr>
              <a:buFont typeface="Arial" charset="0"/>
              <a:buNone/>
            </a:pPr>
            <a:r>
              <a:rPr lang="kk-KZ" sz="2800" smtClean="0">
                <a:latin typeface="Arial" charset="0"/>
                <a:cs typeface="Arial" charset="0"/>
              </a:rPr>
              <a:t>4. Жиіліктің бірлігі.</a:t>
            </a:r>
          </a:p>
          <a:p>
            <a:pPr>
              <a:buFont typeface="Arial" charset="0"/>
              <a:buNone/>
            </a:pPr>
            <a:r>
              <a:rPr lang="kk-KZ" sz="2800" smtClean="0">
                <a:latin typeface="Arial" charset="0"/>
                <a:cs typeface="Arial" charset="0"/>
              </a:rPr>
              <a:t>5. Томпсон формуласы.</a:t>
            </a:r>
          </a:p>
          <a:p>
            <a:pPr>
              <a:buFont typeface="Arial" charset="0"/>
              <a:buNone/>
            </a:pPr>
            <a:r>
              <a:rPr lang="kk-KZ" sz="2800" smtClean="0">
                <a:latin typeface="Arial" charset="0"/>
                <a:cs typeface="Arial" charset="0"/>
              </a:rPr>
              <a:t>6. Амплитуданың бірлігі.</a:t>
            </a:r>
          </a:p>
          <a:p>
            <a:pPr>
              <a:buFont typeface="Arial" charset="0"/>
              <a:buNone/>
            </a:pPr>
            <a:r>
              <a:rPr lang="kk-KZ" sz="2800" smtClean="0">
                <a:latin typeface="Arial" charset="0"/>
                <a:cs typeface="Arial" charset="0"/>
              </a:rPr>
              <a:t>7. </a:t>
            </a:r>
            <a:r>
              <a:rPr lang="el-GR" sz="2800" smtClean="0">
                <a:latin typeface="Arial" charset="0"/>
                <a:cs typeface="Arial" charset="0"/>
              </a:rPr>
              <a:t>π</a:t>
            </a:r>
            <a:r>
              <a:rPr lang="kk-KZ" sz="2800" smtClean="0">
                <a:latin typeface="Arial" charset="0"/>
                <a:cs typeface="Arial" charset="0"/>
              </a:rPr>
              <a:t> –нің радиандық мәні</a:t>
            </a:r>
          </a:p>
          <a:p>
            <a:pPr>
              <a:buFont typeface="Arial" charset="0"/>
              <a:buNone/>
            </a:pPr>
            <a:endParaRPr lang="ru-RU" sz="2800" smtClean="0">
              <a:latin typeface="Arial" charset="0"/>
              <a:cs typeface="Arial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6572250" y="1643063"/>
            <a:ext cx="2357438" cy="490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kk-KZ" sz="3200">
                <a:latin typeface="Calibri" pitchFamily="34" charset="0"/>
              </a:rPr>
              <a:t>1. </a:t>
            </a:r>
            <a:r>
              <a:rPr lang="en-US" sz="3200">
                <a:latin typeface="Calibri" pitchFamily="34" charset="0"/>
              </a:rPr>
              <a:t>T=2</a:t>
            </a:r>
            <a:r>
              <a:rPr lang="ru-RU" sz="3200">
                <a:latin typeface="Calibri" pitchFamily="34" charset="0"/>
              </a:rPr>
              <a:t>П</a:t>
            </a:r>
            <a:r>
              <a:rPr lang="en-US" sz="3200">
                <a:latin typeface="Calibri" pitchFamily="34" charset="0"/>
              </a:rPr>
              <a:t>√m/k</a:t>
            </a:r>
            <a:endParaRPr lang="kk-KZ" sz="2800">
              <a:cs typeface="Arial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2800">
              <a:cs typeface="Arial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kk-KZ" sz="2800">
                <a:cs typeface="Arial" charset="0"/>
              </a:rPr>
              <a:t>2. </a:t>
            </a:r>
            <a:r>
              <a:rPr lang="en-US" sz="2800">
                <a:cs typeface="Arial" charset="0"/>
              </a:rPr>
              <a:t>c</a:t>
            </a:r>
            <a:endParaRPr lang="kk-KZ" sz="2800">
              <a:cs typeface="Arial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kk-KZ" sz="2800">
                <a:cs typeface="Arial" charset="0"/>
              </a:rPr>
              <a:t>3. </a:t>
            </a:r>
            <a:r>
              <a:rPr lang="el-GR" sz="2800">
                <a:cs typeface="Arial" charset="0"/>
              </a:rPr>
              <a:t>λ</a:t>
            </a:r>
            <a:r>
              <a:rPr lang="en-US" sz="2800">
                <a:cs typeface="Arial" charset="0"/>
              </a:rPr>
              <a:t>=</a:t>
            </a:r>
            <a:r>
              <a:rPr lang="el-GR" sz="2800">
                <a:cs typeface="Arial" charset="0"/>
              </a:rPr>
              <a:t>υ</a:t>
            </a:r>
            <a:r>
              <a:rPr lang="en-US" sz="2800">
                <a:cs typeface="Arial" charset="0"/>
              </a:rPr>
              <a:t>T</a:t>
            </a:r>
            <a:endParaRPr lang="kk-KZ" sz="2800">
              <a:cs typeface="Arial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kk-KZ" sz="2800">
                <a:cs typeface="Arial" charset="0"/>
              </a:rPr>
              <a:t>4. </a:t>
            </a:r>
            <a:r>
              <a:rPr lang="ru-RU" sz="2800">
                <a:cs typeface="Arial" charset="0"/>
              </a:rPr>
              <a:t>Гц</a:t>
            </a:r>
            <a:endParaRPr lang="kk-KZ" sz="2800">
              <a:cs typeface="Arial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kk-KZ" sz="2800">
                <a:cs typeface="Arial" charset="0"/>
              </a:rPr>
              <a:t>5</a:t>
            </a:r>
            <a:r>
              <a:rPr lang="en-US" sz="2800">
                <a:cs typeface="Arial" charset="0"/>
              </a:rPr>
              <a:t>. </a:t>
            </a:r>
            <a:r>
              <a:rPr lang="en-US" sz="2800">
                <a:latin typeface="Calibri" pitchFamily="34" charset="0"/>
              </a:rPr>
              <a:t>T=2</a:t>
            </a:r>
            <a:r>
              <a:rPr lang="ru-RU" sz="2800">
                <a:latin typeface="Calibri" pitchFamily="34" charset="0"/>
              </a:rPr>
              <a:t>П</a:t>
            </a:r>
            <a:r>
              <a:rPr lang="en-US" sz="2800">
                <a:latin typeface="Calibri" pitchFamily="34" charset="0"/>
              </a:rPr>
              <a:t>√LC</a:t>
            </a:r>
            <a:endParaRPr lang="kk-KZ" sz="2800">
              <a:cs typeface="Arial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kk-KZ" sz="2800">
                <a:cs typeface="Arial" charset="0"/>
              </a:rPr>
              <a:t>6</a:t>
            </a:r>
            <a:r>
              <a:rPr lang="en-US" sz="2800">
                <a:cs typeface="Arial" charset="0"/>
              </a:rPr>
              <a:t>. </a:t>
            </a:r>
            <a:r>
              <a:rPr lang="ru-RU" sz="2800">
                <a:cs typeface="Arial" charset="0"/>
              </a:rPr>
              <a:t>м</a:t>
            </a:r>
            <a:endParaRPr lang="kk-KZ" sz="2800">
              <a:cs typeface="Arial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kk-KZ" sz="2800">
                <a:cs typeface="Arial" charset="0"/>
              </a:rPr>
              <a:t>7. 3,14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ru-RU" sz="280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mtClean="0"/>
              <a:t>Үй тапсырма</a:t>
            </a:r>
            <a:endParaRPr lang="ru-RU" smtClean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2928938" y="2500313"/>
            <a:ext cx="3714750" cy="9715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latin typeface="Arial" charset="0"/>
                <a:cs typeface="Arial" charset="0"/>
              </a:rPr>
              <a:t>§30, 25 жаттығу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285750" y="357188"/>
            <a:ext cx="8229600" cy="1143000"/>
          </a:xfrm>
        </p:spPr>
        <p:txBody>
          <a:bodyPr/>
          <a:lstStyle/>
          <a:p>
            <a:r>
              <a:rPr lang="kk-KZ" smtClean="0"/>
              <a:t>Сұрақтарға жауап беріңдер: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k-KZ" dirty="0" smtClean="0"/>
              <a:t>Тербеліс дегеніміз не 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k-KZ" dirty="0" smtClean="0"/>
              <a:t>Гармониялық тербелістер деп қандай тербелістерді айтады?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k-KZ" dirty="0" smtClean="0"/>
              <a:t>Тербеліс периоды деп нені айтамыз?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k-KZ" dirty="0" smtClean="0"/>
              <a:t>Жиілік нені көрсетеді?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k-KZ" dirty="0" smtClean="0"/>
              <a:t>Тербеліс амплитудасы дегеніміз не?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k-KZ" dirty="0" smtClean="0"/>
              <a:t>Резонанс дегеніміз не?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k-KZ" dirty="0" smtClean="0"/>
              <a:t>Еркін тербелістер деп қандай тербелістерді айтады?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k-KZ" dirty="0" smtClean="0"/>
              <a:t>Еріксіз тербелістер деген не?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k-KZ" dirty="0" smtClean="0"/>
              <a:t>Есептерді ауызша шешіндер: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285875"/>
            <a:ext cx="8229600" cy="1071563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  Материалық нүкте 1 мин 300 тербеліс жасады. Тербелістер периоды мен жиілігін табыңдар.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5357813" y="2143125"/>
            <a:ext cx="2214562" cy="428625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0,2 с;  5 Гц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57188" y="2786063"/>
            <a:ext cx="8229600" cy="785812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.  Материалық нүкте 10 кГц жиілікпен тербеледі. Периодын табыңдар.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5429250" y="3571875"/>
            <a:ext cx="2214563" cy="428625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kk-KZ" sz="3200" baseline="30000" dirty="0">
                <a:latin typeface="Times New Roman" pitchFamily="18" charset="0"/>
                <a:cs typeface="Times New Roman" pitchFamily="18" charset="0"/>
              </a:rPr>
              <a:t>-4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 с;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357188" y="4429125"/>
            <a:ext cx="8229600" cy="1285875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3.  Маса секундына қанатын 600 рет қағады, ал ара қанатының тербеліс периоды 5 мс. Осы екеуінің қайсысы қанатын көп қағады және неше есе?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5715000" y="5786438"/>
            <a:ext cx="2214563" cy="428625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Маса; 3 есе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57200" y="346075"/>
            <a:ext cx="8229600" cy="1143000"/>
          </a:xfrm>
        </p:spPr>
        <p:txBody>
          <a:bodyPr/>
          <a:lstStyle/>
          <a:p>
            <a:r>
              <a:rPr lang="kk-KZ" b="1" smtClean="0">
                <a:latin typeface="Times New Roman" pitchFamily="18" charset="0"/>
                <a:cs typeface="Times New Roman" pitchFamily="18" charset="0"/>
              </a:rPr>
              <a:t>Минипрактикалық жұмыс</a:t>
            </a:r>
            <a:endParaRPr lang="ru-RU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500063" y="1428750"/>
            <a:ext cx="8229600" cy="178593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kk-KZ" smtClean="0">
                <a:latin typeface="Times New Roman" pitchFamily="18" charset="0"/>
                <a:cs typeface="Times New Roman" pitchFamily="18" charset="0"/>
              </a:rPr>
              <a:t>Мақсаты: Математикалық маятниктің периодын анықтау.</a:t>
            </a:r>
          </a:p>
          <a:p>
            <a:pPr>
              <a:buFont typeface="Arial" charset="0"/>
              <a:buNone/>
            </a:pPr>
            <a:r>
              <a:rPr lang="kk-KZ" smtClean="0">
                <a:latin typeface="Times New Roman" pitchFamily="18" charset="0"/>
                <a:cs typeface="Times New Roman" pitchFamily="18" charset="0"/>
              </a:rPr>
              <a:t>Құралдар:  Математикалық маятник, сағат.</a:t>
            </a:r>
          </a:p>
          <a:p>
            <a:pPr>
              <a:buFont typeface="Arial" charset="0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625" y="3357563"/>
          <a:ext cx="7715304" cy="250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68"/>
                <a:gridCol w="2571768"/>
                <a:gridCol w="2571768"/>
              </a:tblGrid>
              <a:tr h="125016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5016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ctrTitle"/>
          </p:nvPr>
        </p:nvSpPr>
        <p:spPr>
          <a:xfrm>
            <a:off x="714375" y="785813"/>
            <a:ext cx="7772400" cy="1470025"/>
          </a:xfrm>
        </p:spPr>
        <p:txBody>
          <a:bodyPr/>
          <a:lstStyle/>
          <a:p>
            <a:r>
              <a:rPr lang="ru-RU" sz="5400" b="1" smtClean="0">
                <a:latin typeface="Times New Roman" pitchFamily="18" charset="0"/>
                <a:cs typeface="Times New Roman" pitchFamily="18" charset="0"/>
              </a:rPr>
              <a:t>Тол</a:t>
            </a:r>
            <a:r>
              <a:rPr lang="kk-KZ" sz="5400" b="1" smtClean="0">
                <a:latin typeface="Times New Roman" pitchFamily="18" charset="0"/>
                <a:cs typeface="Times New Roman" pitchFamily="18" charset="0"/>
              </a:rPr>
              <a:t>қындық қозғалыс</a:t>
            </a:r>
            <a:endParaRPr lang="ru-RU" sz="5400" b="1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2" descr="http://img-fotki.yandex.ru/get/2712/oromashkova.4/0_232ac_c2351369_L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00375" y="2143125"/>
            <a:ext cx="3071813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1143000"/>
            <a:ext cx="8643938" cy="4500563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Тербелістердің серпімді ортаның бір бөлшегінен екінші бір бөлшегіне таралу процесі </a:t>
            </a:r>
            <a:r>
              <a:rPr lang="kk-KZ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механикалық толқын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деп аталады.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1000125"/>
            <a:ext cx="5543550" cy="204311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Бөлшектердің тербелісі толқының таралу бағытына перпендикуляр бағытта жүзеге асатын толқынды </a:t>
            </a:r>
            <a:r>
              <a:rPr lang="kk-KZ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көлденең толқын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деп айтады.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Рисунок 3" descr="Wavetr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72188" y="1143000"/>
            <a:ext cx="2214562" cy="166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3143250" y="3714750"/>
            <a:ext cx="5543550" cy="20431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Бөлшектердің тербелісі толқының таралу бойында жүзеге асатын толқынды </a:t>
            </a:r>
            <a:r>
              <a:rPr lang="kk-KZ" sz="32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бойлық толқын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деп айтады.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7" name="Рисунок 5" descr="Wavelong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3714750"/>
            <a:ext cx="26670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14356"/>
            <a:ext cx="8472518" cy="1143000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Толқын ұзындығы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–Т периодқа тең уақыт аралығында толқын таралатын арақашықтық.</a:t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Басқаша айтқанда, толқын ұзындығы деп толқын ішінбегі бірдей қозғалатын және тепе-теңдік күйінен ауытқулары да бірдей болатын бір-біріне ең жақын жатқан екі нүктенің арақашықтығын айтамыз.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-286543" y="3251994"/>
            <a:ext cx="2286000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857250" y="3324225"/>
            <a:ext cx="62865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Полилиния 9"/>
          <p:cNvSpPr/>
          <p:nvPr/>
        </p:nvSpPr>
        <p:spPr>
          <a:xfrm>
            <a:off x="857250" y="2643188"/>
            <a:ext cx="3943350" cy="1576387"/>
          </a:xfrm>
          <a:custGeom>
            <a:avLst/>
            <a:gdLst>
              <a:gd name="connsiteX0" fmla="*/ 0 w 3943350"/>
              <a:gd name="connsiteY0" fmla="*/ 38100 h 1576387"/>
              <a:gd name="connsiteX1" fmla="*/ 771525 w 3943350"/>
              <a:gd name="connsiteY1" fmla="*/ 1504950 h 1576387"/>
              <a:gd name="connsiteX2" fmla="*/ 1495425 w 3943350"/>
              <a:gd name="connsiteY2" fmla="*/ 38100 h 1576387"/>
              <a:gd name="connsiteX3" fmla="*/ 2162175 w 3943350"/>
              <a:gd name="connsiteY3" fmla="*/ 1552575 h 1576387"/>
              <a:gd name="connsiteX4" fmla="*/ 2800350 w 3943350"/>
              <a:gd name="connsiteY4" fmla="*/ 28575 h 1576387"/>
              <a:gd name="connsiteX5" fmla="*/ 3371850 w 3943350"/>
              <a:gd name="connsiteY5" fmla="*/ 1571625 h 1576387"/>
              <a:gd name="connsiteX6" fmla="*/ 3943350 w 3943350"/>
              <a:gd name="connsiteY6" fmla="*/ 0 h 1576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43350" h="1576387">
                <a:moveTo>
                  <a:pt x="0" y="38100"/>
                </a:moveTo>
                <a:cubicBezTo>
                  <a:pt x="261144" y="771525"/>
                  <a:pt x="522288" y="1504950"/>
                  <a:pt x="771525" y="1504950"/>
                </a:cubicBezTo>
                <a:cubicBezTo>
                  <a:pt x="1020762" y="1504950"/>
                  <a:pt x="1263650" y="30163"/>
                  <a:pt x="1495425" y="38100"/>
                </a:cubicBezTo>
                <a:cubicBezTo>
                  <a:pt x="1727200" y="46037"/>
                  <a:pt x="1944688" y="1554163"/>
                  <a:pt x="2162175" y="1552575"/>
                </a:cubicBezTo>
                <a:cubicBezTo>
                  <a:pt x="2379663" y="1550988"/>
                  <a:pt x="2598738" y="25400"/>
                  <a:pt x="2800350" y="28575"/>
                </a:cubicBezTo>
                <a:cubicBezTo>
                  <a:pt x="3001962" y="31750"/>
                  <a:pt x="3181350" y="1576387"/>
                  <a:pt x="3371850" y="1571625"/>
                </a:cubicBezTo>
                <a:cubicBezTo>
                  <a:pt x="3562350" y="1566863"/>
                  <a:pt x="3752850" y="783431"/>
                  <a:pt x="3943350" y="0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786063" y="3786188"/>
            <a:ext cx="1285875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857500" y="2538413"/>
            <a:ext cx="500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>
                <a:latin typeface="Calibri" pitchFamily="34" charset="0"/>
              </a:rPr>
              <a:t>λ</a:t>
            </a:r>
            <a:endParaRPr lang="ru-RU">
              <a:latin typeface="Calibri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214313" y="4357688"/>
            <a:ext cx="8472487" cy="114300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k-KZ" sz="2400" dirty="0">
                <a:latin typeface="Times New Roman" pitchFamily="18" charset="0"/>
                <a:ea typeface="+mj-ea"/>
                <a:cs typeface="Times New Roman" pitchFamily="18" charset="0"/>
              </a:rPr>
              <a:t>   </a:t>
            </a:r>
            <a:r>
              <a:rPr lang="el-GR" sz="2400" dirty="0">
                <a:latin typeface="Times New Roman" pitchFamily="18" charset="0"/>
                <a:ea typeface="+mj-ea"/>
                <a:cs typeface="Times New Roman" pitchFamily="18" charset="0"/>
              </a:rPr>
              <a:t>λ</a:t>
            </a:r>
            <a:r>
              <a:rPr lang="kk-KZ" sz="2400" dirty="0">
                <a:latin typeface="Times New Roman" pitchFamily="18" charset="0"/>
                <a:ea typeface="+mj-ea"/>
                <a:cs typeface="Times New Roman" pitchFamily="18" charset="0"/>
              </a:rPr>
              <a:t> толқын ұзындығының бөлшектердің Т тербелсі периодына қатынасы арқылы анықталатын физикалық шама толқын жылдамдығы деп аталады.</a:t>
            </a:r>
            <a:endParaRPr lang="ru-RU" sz="24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2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9226" name="Picture 1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50" y="5643563"/>
            <a:ext cx="868363" cy="89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7" name="TextBox 20"/>
          <p:cNvSpPr txBox="1">
            <a:spLocks noChangeArrowheads="1"/>
          </p:cNvSpPr>
          <p:nvPr/>
        </p:nvSpPr>
        <p:spPr bwMode="auto">
          <a:xfrm>
            <a:off x="4929188" y="5786438"/>
            <a:ext cx="16430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800">
                <a:latin typeface="Calibri" pitchFamily="34" charset="0"/>
              </a:rPr>
              <a:t>υ</a:t>
            </a:r>
            <a:r>
              <a:rPr lang="en-US" sz="2800">
                <a:latin typeface="Calibri" pitchFamily="34" charset="0"/>
              </a:rPr>
              <a:t>=</a:t>
            </a:r>
            <a:r>
              <a:rPr lang="el-GR" sz="2800">
                <a:latin typeface="Calibri" pitchFamily="34" charset="0"/>
              </a:rPr>
              <a:t>λν</a:t>
            </a:r>
            <a:endParaRPr lang="ru-RU" sz="2800">
              <a:latin typeface="Calibri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571750" y="3000375"/>
            <a:ext cx="1285875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sz="5400" b="1" smtClean="0">
                <a:latin typeface="Times New Roman" pitchFamily="18" charset="0"/>
                <a:cs typeface="Times New Roman" pitchFamily="18" charset="0"/>
              </a:rPr>
              <a:t>Есептер шығару</a:t>
            </a:r>
            <a:endParaRPr lang="ru-RU" sz="5400" b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107</TotalTime>
  <Words>374</Words>
  <Application>Microsoft Office PowerPoint</Application>
  <PresentationFormat>Экран (4:3)</PresentationFormat>
  <Paragraphs>70</Paragraphs>
  <Slides>13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Calibri</vt:lpstr>
      <vt:lpstr>Arial</vt:lpstr>
      <vt:lpstr>Times New Roman</vt:lpstr>
      <vt:lpstr>Тема Office</vt:lpstr>
      <vt:lpstr>Толқындық қозғалыс</vt:lpstr>
      <vt:lpstr>Сұрақтарға жауап беріңдер:</vt:lpstr>
      <vt:lpstr>Есептерді ауызша шешіндер:</vt:lpstr>
      <vt:lpstr>Минипрактикалық жұмыс</vt:lpstr>
      <vt:lpstr>Толқындық қозғалыс</vt:lpstr>
      <vt:lpstr>     Тербелістердің серпімді ортаның бір бөлшегінен екінші бір бөлшегіне таралу процесі механикалық толқын деп аталады.</vt:lpstr>
      <vt:lpstr>Слайд 7</vt:lpstr>
      <vt:lpstr>   Толқын ұзындығы –Т периодқа тең уақыт аралығында толқын таралатын арақашықтық.    Басқаша айтқанда, толқын ұзындығы деп толқын ішінбегі бірдей қозғалатын және тепе-теңдік күйінен ауытқулары да бірдей болатын бір-біріне ең жақын жатқан екі нүктенің арақашықтығын айтамыз.</vt:lpstr>
      <vt:lpstr>Есептер шығару</vt:lpstr>
      <vt:lpstr>Слайд 10</vt:lpstr>
      <vt:lpstr>Слайд 11</vt:lpstr>
      <vt:lpstr>Физикалық диктант</vt:lpstr>
      <vt:lpstr>Үй тапсырма</vt:lpstr>
    </vt:vector>
  </TitlesOfParts>
  <Company>сш №4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Толқындық қозғалыс</dc:title>
  <dc:creator>Пользователь</dc:creator>
  <cp:lastModifiedBy>Majitov Nurken</cp:lastModifiedBy>
  <cp:revision>22</cp:revision>
  <dcterms:created xsi:type="dcterms:W3CDTF">2009-12-06T15:09:12Z</dcterms:created>
  <dcterms:modified xsi:type="dcterms:W3CDTF">2011-09-11T18:37:21Z</dcterms:modified>
</cp:coreProperties>
</file>