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29.01.2012</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kk.wikipedia.org/wiki/%D0%90%D0%B1%D0%B0%D0%B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Администратор\Рабочий стол\Сәкен\22177D38-7CC4-4F51-BE4A-6C14DEFBE248_w527_s.jpg"/>
          <p:cNvPicPr>
            <a:picLocks noChangeAspect="1" noChangeArrowheads="1"/>
          </p:cNvPicPr>
          <p:nvPr/>
        </p:nvPicPr>
        <p:blipFill>
          <a:blip r:embed="rId2" cstate="print"/>
          <a:srcRect/>
          <a:stretch>
            <a:fillRect/>
          </a:stretch>
        </p:blipFill>
        <p:spPr bwMode="auto">
          <a:xfrm>
            <a:off x="1475656" y="1700808"/>
            <a:ext cx="5688632" cy="4339336"/>
          </a:xfrm>
          <a:prstGeom prst="rect">
            <a:avLst/>
          </a:prstGeom>
          <a:noFill/>
        </p:spPr>
      </p:pic>
      <p:sp>
        <p:nvSpPr>
          <p:cNvPr id="5" name="TextBox 4"/>
          <p:cNvSpPr txBox="1"/>
          <p:nvPr/>
        </p:nvSpPr>
        <p:spPr>
          <a:xfrm>
            <a:off x="2411760" y="620688"/>
            <a:ext cx="4104456" cy="584775"/>
          </a:xfrm>
          <a:prstGeom prst="rect">
            <a:avLst/>
          </a:prstGeom>
          <a:noFill/>
        </p:spPr>
        <p:txBody>
          <a:bodyPr wrap="square" rtlCol="0">
            <a:spAutoFit/>
          </a:bodyPr>
          <a:lstStyle/>
          <a:p>
            <a:r>
              <a:rPr lang="kk-KZ" sz="3200" dirty="0" smtClean="0">
                <a:solidFill>
                  <a:schemeClr val="accent1">
                    <a:lumMod val="60000"/>
                    <a:lumOff val="40000"/>
                  </a:schemeClr>
                </a:solidFill>
              </a:rPr>
              <a:t>  Сәкен    Сейфуллин</a:t>
            </a:r>
            <a:endParaRPr lang="ru-RU" sz="3200" dirty="0">
              <a:solidFill>
                <a:schemeClr val="accent1">
                  <a:lumMod val="60000"/>
                  <a:lumOff val="4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979468"/>
            <a:ext cx="8568952" cy="5878532"/>
          </a:xfrm>
          <a:prstGeom prst="rect">
            <a:avLst/>
          </a:prstGeom>
          <a:noFill/>
        </p:spPr>
        <p:txBody>
          <a:bodyPr wrap="square" rtlCol="0">
            <a:spAutoFit/>
          </a:bodyPr>
          <a:lstStyle/>
          <a:p>
            <a:r>
              <a:rPr lang="kk-KZ" sz="1400" b="1" dirty="0" smtClean="0">
                <a:solidFill>
                  <a:schemeClr val="accent1">
                    <a:lumMod val="60000"/>
                    <a:lumOff val="40000"/>
                  </a:schemeClr>
                </a:solidFill>
              </a:rPr>
              <a:t>Сәкен (Сәдуақас) Сейфуллин</a:t>
            </a:r>
            <a:r>
              <a:rPr lang="kk-KZ" sz="1400" dirty="0" smtClean="0">
                <a:solidFill>
                  <a:schemeClr val="accent1">
                    <a:lumMod val="60000"/>
                    <a:lumOff val="40000"/>
                  </a:schemeClr>
                </a:solidFill>
              </a:rPr>
              <a:t> 15 қазан 1884 жылы Жезқазған өңіріндегі бұрынғы Ақадыр ауданындағы Қарашілік қыстағында дүниеге келген. Қазақ жаңа әдебиетінің негізін салушы, мемлекеттік қайраткер.</a:t>
            </a:r>
            <a:br>
              <a:rPr lang="kk-KZ" sz="1400" dirty="0" smtClean="0">
                <a:solidFill>
                  <a:schemeClr val="accent1">
                    <a:lumMod val="60000"/>
                    <a:lumOff val="40000"/>
                  </a:schemeClr>
                </a:solidFill>
              </a:rPr>
            </a:br>
            <a:r>
              <a:rPr lang="kk-KZ" sz="1400" dirty="0" smtClean="0">
                <a:solidFill>
                  <a:schemeClr val="accent1">
                    <a:lumMod val="60000"/>
                    <a:lumOff val="40000"/>
                  </a:schemeClr>
                </a:solidFill>
              </a:rPr>
              <a:t>Нілдідегі орыс-қазақ, Ақмоладағы бастауыш приход мектебінде, Омбыдағы мұғалімдер семинариясында оқыды. 1914 жылы Қазан қаласында «Өткен күндер» атты тұңғыш өлеңдер жинағын бастырды. Омбыда қазақ жаситары ашқан «Бірлік» қауымы басшыларының бірі болды. 1917 жылы 9 наурызда «Асығып тез аттандық» өлеңін жазды. Кешікпей Ақмола қаласына ауысып, «Жас қазақ» революциялық ұйымын құрды, «Тіршілік» газетін шығарысты, 3 айлық педкурсқа оқытушы болды.</a:t>
            </a:r>
            <a:br>
              <a:rPr lang="kk-KZ" sz="1400" dirty="0" smtClean="0">
                <a:solidFill>
                  <a:schemeClr val="accent1">
                    <a:lumMod val="60000"/>
                    <a:lumOff val="40000"/>
                  </a:schemeClr>
                </a:solidFill>
              </a:rPr>
            </a:br>
            <a:r>
              <a:rPr lang="kk-KZ" sz="1400" dirty="0" smtClean="0">
                <a:solidFill>
                  <a:schemeClr val="accent1">
                    <a:lumMod val="60000"/>
                    <a:lumOff val="40000"/>
                  </a:schemeClr>
                </a:solidFill>
              </a:rPr>
              <a:t>1917 жылы қарашада «Кел, жігіттер» өлеңін жазып, Қазан төңкерісін қуана қарсы алды. Осы кезде Ақмола Совдепінің президиум мүшелігіне сайланды. 1918 жылы «жас қазақ марсельезасын» жазды, «Бақыт жолына» атты пьесасының премьерасы көрсетілді. 1918 жылғы 4 маусымда атардың көтерілісі болып, Ақмола Совдепі тұтқындалады. Атаман Анненковтың азап вагонында 47 күн ажалмен арпалысып, Сәкен 1919 жылғы 3 сәуірде Колчактың Омбыдағы түрмесінен қашып шығады.</a:t>
            </a:r>
            <a:br>
              <a:rPr lang="kk-KZ" sz="1400" dirty="0" smtClean="0">
                <a:solidFill>
                  <a:schemeClr val="accent1">
                    <a:lumMod val="60000"/>
                    <a:lumOff val="40000"/>
                  </a:schemeClr>
                </a:solidFill>
              </a:rPr>
            </a:br>
            <a:r>
              <a:rPr lang="kk-KZ" sz="1400" dirty="0" smtClean="0">
                <a:solidFill>
                  <a:schemeClr val="accent1">
                    <a:lumMod val="60000"/>
                    <a:lumOff val="40000"/>
                  </a:schemeClr>
                </a:solidFill>
              </a:rPr>
              <a:t>1920-1936 жылдары Ақмола атқару комитеті төрағасының орынбасары және әкімшілік бөлімінің меңгерушісі, Қазақ Кеңес Автономиялық Республикасы Орталы Атқару Комитеті Президиумының мүшесі, «Еңбекші қазақ» газетінің редакторы, х</a:t>
            </a:r>
            <a:r>
              <a:rPr lang="en-US" sz="1400" dirty="0" smtClean="0">
                <a:solidFill>
                  <a:schemeClr val="accent1">
                    <a:lumMod val="60000"/>
                    <a:lumOff val="40000"/>
                  </a:schemeClr>
                </a:solidFill>
              </a:rPr>
              <a:t>a</a:t>
            </a:r>
            <a:r>
              <a:rPr lang="kk-KZ" sz="1400" dirty="0" smtClean="0">
                <a:solidFill>
                  <a:schemeClr val="accent1">
                    <a:lumMod val="60000"/>
                    <a:lumOff val="40000"/>
                  </a:schemeClr>
                </a:solidFill>
              </a:rPr>
              <a:t>лық ағарту комиссарының орынбасары, ҚазКАСР Халық Комиссарлары Кеңесінің Төрағасы, Халық ағарту комиссариаты жанындағы ғылым Орталығының төрағасы, Қазақстан пролетар жазушылары ассоциациясының (ҚазАПП) басшысы, БК(б)П Қазақстан Өлкелік Комитетінің партия тарихы бөлімінің меңгерушісі, Қызылордадағы халық ағарту институтының, Ташкенттегі қазақ педагогикалық институтының директоры, «Жыл құсы» альманағы, «Жаңа әдебиет» журналы басшысы, Қазақтың мемлекеттік институтының доценті, «Әдебиет майданы» журналының редакторы, Қазақтың коммунистік журнлистика институтының профессоры қызметтерін атқарды. Осы кезде жаңа өмір жолында күреске шақырған «Асау тұлпар» өлеңдер жинағы, «Бақыт жолына», «Қызыл сұңқарлар» атты пьесалары жарық көреді. «Домбра» (1924), «Экспресс» (1926), «Тұрмыс толқынында» (1928) атты поэтикалық жинақтарында Қазан төңкерісінің жеңісі жырланды. Жаңашыл ақын поэзия мен драмматургияға көп жаңалықтар енгізді. Өлеңнің түрі мен мазмұнында түбегейлі өзгеріс жасап, қазақ халқының поэтикалық дәстүрін дамытты.</a:t>
            </a:r>
            <a:r>
              <a:rPr lang="kk-KZ" sz="1200" dirty="0" smtClean="0">
                <a:solidFill>
                  <a:schemeClr val="accent1">
                    <a:lumMod val="60000"/>
                    <a:lumOff val="40000"/>
                  </a:schemeClr>
                </a:solidFill>
              </a:rPr>
              <a:t/>
            </a:r>
            <a:br>
              <a:rPr lang="kk-KZ" sz="1200" dirty="0" smtClean="0">
                <a:solidFill>
                  <a:schemeClr val="accent1">
                    <a:lumMod val="60000"/>
                    <a:lumOff val="40000"/>
                  </a:schemeClr>
                </a:solidFill>
              </a:rPr>
            </a:br>
            <a:endParaRPr lang="ru-RU" sz="1200" dirty="0">
              <a:solidFill>
                <a:schemeClr val="accent1">
                  <a:lumMod val="60000"/>
                  <a:lumOff val="40000"/>
                </a:schemeClr>
              </a:solidFill>
            </a:endParaRPr>
          </a:p>
        </p:txBody>
      </p:sp>
      <p:sp>
        <p:nvSpPr>
          <p:cNvPr id="5" name="TextBox 4"/>
          <p:cNvSpPr txBox="1"/>
          <p:nvPr/>
        </p:nvSpPr>
        <p:spPr>
          <a:xfrm>
            <a:off x="2915816" y="332656"/>
            <a:ext cx="2880320" cy="584775"/>
          </a:xfrm>
          <a:prstGeom prst="rect">
            <a:avLst/>
          </a:prstGeom>
          <a:noFill/>
        </p:spPr>
        <p:txBody>
          <a:bodyPr wrap="square" rtlCol="0">
            <a:spAutoFit/>
          </a:bodyPr>
          <a:lstStyle/>
          <a:p>
            <a:r>
              <a:rPr lang="kk-KZ"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ӨМІРБАЯНЫ</a:t>
            </a:r>
            <a:endParaRPr lang="ru-RU"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1484784"/>
            <a:ext cx="8280920" cy="4616648"/>
          </a:xfrm>
          <a:prstGeom prst="rect">
            <a:avLst/>
          </a:prstGeom>
          <a:noFill/>
        </p:spPr>
        <p:txBody>
          <a:bodyPr wrap="square" rtlCol="0">
            <a:spAutoFit/>
          </a:bodyPr>
          <a:lstStyle/>
          <a:p>
            <a:r>
              <a:rPr lang="ru-RU" sz="1400" dirty="0" smtClean="0">
                <a:solidFill>
                  <a:schemeClr val="accent1">
                    <a:lumMod val="60000"/>
                    <a:lumOff val="40000"/>
                  </a:schemeClr>
                </a:solidFill>
              </a:rPr>
              <a:t>С.Сейфуллин </a:t>
            </a:r>
            <a:r>
              <a:rPr lang="ru-RU" sz="1400" dirty="0" err="1" smtClean="0">
                <a:solidFill>
                  <a:schemeClr val="accent1">
                    <a:lumMod val="60000"/>
                    <a:lumOff val="40000"/>
                  </a:schemeClr>
                </a:solidFill>
              </a:rPr>
              <a:t>өмірде </a:t>
            </a:r>
            <a:r>
              <a:rPr lang="ru-RU" sz="1400" dirty="0" smtClean="0">
                <a:solidFill>
                  <a:schemeClr val="accent1">
                    <a:lumMod val="60000"/>
                    <a:lumOff val="40000"/>
                  </a:schemeClr>
                </a:solidFill>
              </a:rPr>
              <a:t>де, </a:t>
            </a:r>
            <a:r>
              <a:rPr lang="ru-RU" sz="1400" dirty="0" err="1" smtClean="0">
                <a:solidFill>
                  <a:schemeClr val="accent1">
                    <a:lumMod val="60000"/>
                    <a:lumOff val="40000"/>
                  </a:schemeClr>
                </a:solidFill>
              </a:rPr>
              <a:t>әдебиетте </a:t>
            </a:r>
            <a:r>
              <a:rPr lang="ru-RU" sz="1400" dirty="0" smtClean="0">
                <a:solidFill>
                  <a:schemeClr val="accent1">
                    <a:lumMod val="60000"/>
                    <a:lumOff val="40000"/>
                  </a:schemeClr>
                </a:solidFill>
              </a:rPr>
              <a:t>де </a:t>
            </a:r>
            <a:r>
              <a:rPr lang="ru-RU" sz="1400" dirty="0" err="1" smtClean="0">
                <a:solidFill>
                  <a:schemeClr val="accent1">
                    <a:lumMod val="60000"/>
                    <a:lumOff val="40000"/>
                  </a:schemeClr>
                </a:solidFill>
              </a:rPr>
              <a:t>белсенді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күрескер болды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«Көкшетау» </a:t>
            </a:r>
            <a:r>
              <a:rPr lang="ru-RU" sz="1400" dirty="0" smtClean="0">
                <a:solidFill>
                  <a:schemeClr val="accent1">
                    <a:lumMod val="60000"/>
                    <a:lumOff val="40000"/>
                  </a:schemeClr>
                </a:solidFill>
              </a:rPr>
              <a:t>(1934), «</a:t>
            </a:r>
            <a:r>
              <a:rPr lang="ru-RU" sz="1400" dirty="0" err="1" smtClean="0">
                <a:solidFill>
                  <a:schemeClr val="accent1">
                    <a:lumMod val="60000"/>
                    <a:lumOff val="40000"/>
                  </a:schemeClr>
                </a:solidFill>
              </a:rPr>
              <a:t>Қызыл ат</a:t>
            </a:r>
            <a:r>
              <a:rPr lang="ru-RU" sz="1400" dirty="0" smtClean="0">
                <a:solidFill>
                  <a:schemeClr val="accent1">
                    <a:lumMod val="60000"/>
                    <a:lumOff val="40000"/>
                  </a:schemeClr>
                </a:solidFill>
              </a:rPr>
              <a:t>» (1934), </a:t>
            </a:r>
            <a:r>
              <a:rPr lang="ru-RU" sz="1400" dirty="0" err="1" smtClean="0">
                <a:solidFill>
                  <a:schemeClr val="accent1">
                    <a:lumMod val="60000"/>
                    <a:lumOff val="40000"/>
                  </a:schemeClr>
                </a:solidFill>
              </a:rPr>
              <a:t>дастандарында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заманалық мәселелер көрсетілген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«Қызыл атта</a:t>
            </a:r>
            <a:r>
              <a:rPr lang="ru-RU" sz="1400" dirty="0" smtClean="0">
                <a:solidFill>
                  <a:schemeClr val="accent1">
                    <a:lumMod val="60000"/>
                    <a:lumOff val="40000"/>
                  </a:schemeClr>
                </a:solidFill>
              </a:rPr>
              <a:t>» 30-жылдардың бас </a:t>
            </a:r>
            <a:r>
              <a:rPr lang="ru-RU" sz="1400" dirty="0" err="1" smtClean="0">
                <a:solidFill>
                  <a:schemeClr val="accent1">
                    <a:lumMod val="60000"/>
                    <a:lumOff val="40000"/>
                  </a:schemeClr>
                </a:solidFill>
              </a:rPr>
              <a:t>кезінде</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Казақстанның ауыл</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шаруашылығында орын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алған асыра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сілтеу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оқиғалары сыналады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«Ақсақ киік</a:t>
            </a:r>
            <a:r>
              <a:rPr lang="ru-RU" sz="1400" dirty="0" smtClean="0">
                <a:solidFill>
                  <a:schemeClr val="accent1">
                    <a:lumMod val="60000"/>
                    <a:lumOff val="40000"/>
                  </a:schemeClr>
                </a:solidFill>
              </a:rPr>
              <a:t>» (1924), «</a:t>
            </a:r>
            <a:r>
              <a:rPr lang="ru-RU" sz="1400" dirty="0" err="1" smtClean="0">
                <a:solidFill>
                  <a:schemeClr val="accent1">
                    <a:lumMod val="60000"/>
                    <a:lumOff val="40000"/>
                  </a:schemeClr>
                </a:solidFill>
              </a:rPr>
              <a:t>Аққудың айрылуы</a:t>
            </a:r>
            <a:r>
              <a:rPr lang="ru-RU" sz="1400" dirty="0" smtClean="0">
                <a:solidFill>
                  <a:schemeClr val="accent1">
                    <a:lumMod val="60000"/>
                    <a:lumOff val="40000"/>
                  </a:schemeClr>
                </a:solidFill>
              </a:rPr>
              <a:t>» (1925) </a:t>
            </a:r>
            <a:r>
              <a:rPr lang="ru-RU" sz="1400" dirty="0" err="1" smtClean="0">
                <a:solidFill>
                  <a:schemeClr val="accent1">
                    <a:lumMod val="60000"/>
                    <a:lumOff val="40000"/>
                  </a:schemeClr>
                </a:solidFill>
              </a:rPr>
              <a:t>шығармаларында туған даланың табиғатын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адамның ішкі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сезім</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күйлерін суреттейді</a:t>
            </a:r>
            <a:r>
              <a:rPr lang="ru-RU" sz="1400" dirty="0" smtClean="0">
                <a:solidFill>
                  <a:schemeClr val="accent1">
                    <a:lumMod val="60000"/>
                    <a:lumOff val="40000"/>
                  </a:schemeClr>
                </a:solidFill>
              </a:rPr>
              <a:t>. С.Сейфуллин проза, </a:t>
            </a:r>
            <a:r>
              <a:rPr lang="ru-RU" sz="1400" dirty="0" err="1" smtClean="0">
                <a:solidFill>
                  <a:schemeClr val="accent1">
                    <a:lumMod val="60000"/>
                    <a:lumOff val="40000"/>
                  </a:schemeClr>
                </a:solidFill>
              </a:rPr>
              <a:t>драмматургия</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әдеби </a:t>
            </a:r>
            <a:r>
              <a:rPr lang="ru-RU" sz="1400" dirty="0" smtClean="0">
                <a:solidFill>
                  <a:schemeClr val="accent1">
                    <a:lumMod val="60000"/>
                    <a:lumOff val="40000"/>
                  </a:schemeClr>
                </a:solidFill>
              </a:rPr>
              <a:t>сын, </a:t>
            </a:r>
            <a:r>
              <a:rPr lang="ru-RU" sz="1400" dirty="0" err="1" smtClean="0">
                <a:solidFill>
                  <a:schemeClr val="accent1">
                    <a:lumMod val="60000"/>
                    <a:lumOff val="40000"/>
                  </a:schemeClr>
                </a:solidFill>
              </a:rPr>
              <a:t>әдебиеттану салаларында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көрнекті еңбек етті</a:t>
            </a:r>
            <a:r>
              <a:rPr lang="ru-RU" sz="1400" dirty="0" smtClean="0">
                <a:solidFill>
                  <a:schemeClr val="accent1">
                    <a:lumMod val="60000"/>
                    <a:lumOff val="40000"/>
                  </a:schemeClr>
                </a:solidFill>
              </a:rPr>
              <a:t>.</a:t>
            </a:r>
            <a:br>
              <a:rPr lang="ru-RU" sz="1400" dirty="0" smtClean="0">
                <a:solidFill>
                  <a:schemeClr val="accent1">
                    <a:lumMod val="60000"/>
                    <a:lumOff val="40000"/>
                  </a:schemeClr>
                </a:solidFill>
              </a:rPr>
            </a:br>
            <a:r>
              <a:rPr lang="ru-RU" sz="1400" dirty="0" err="1" smtClean="0">
                <a:solidFill>
                  <a:schemeClr val="accent1">
                    <a:lumMod val="60000"/>
                    <a:lumOff val="40000"/>
                  </a:schemeClr>
                </a:solidFill>
              </a:rPr>
              <a:t>«Жұбату» </a:t>
            </a:r>
            <a:r>
              <a:rPr lang="ru-RU" sz="1400" dirty="0" smtClean="0">
                <a:solidFill>
                  <a:schemeClr val="accent1">
                    <a:lumMod val="60000"/>
                    <a:lumOff val="40000"/>
                  </a:schemeClr>
                </a:solidFill>
              </a:rPr>
              <a:t>(1917) </a:t>
            </a:r>
            <a:r>
              <a:rPr lang="ru-RU" sz="1400" dirty="0" err="1" smtClean="0">
                <a:solidFill>
                  <a:schemeClr val="accent1">
                    <a:lumMod val="60000"/>
                    <a:lumOff val="40000"/>
                  </a:schemeClr>
                </a:solidFill>
              </a:rPr>
              <a:t>әңгімсі </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Сәкеннің қазақ әйеліне арналған алғашқы прозалық</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шығармасы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Жемістер</a:t>
            </a:r>
            <a:r>
              <a:rPr lang="ru-RU" sz="1400" dirty="0" smtClean="0">
                <a:solidFill>
                  <a:schemeClr val="accent1">
                    <a:lumMod val="60000"/>
                    <a:lumOff val="40000"/>
                  </a:schemeClr>
                </a:solidFill>
              </a:rPr>
              <a:t>» (1935), «</a:t>
            </a:r>
            <a:r>
              <a:rPr lang="ru-RU" sz="1400" dirty="0" err="1" smtClean="0">
                <a:solidFill>
                  <a:schemeClr val="accent1">
                    <a:lumMod val="60000"/>
                    <a:lumOff val="40000"/>
                  </a:schemeClr>
                </a:solidFill>
              </a:rPr>
              <a:t>Біздің тұрмыс</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Сол</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жылдарда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туындыларында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замандастар</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өмірі бейнеленген</a:t>
            </a:r>
            <a:r>
              <a:rPr lang="ru-RU" sz="1400" dirty="0" smtClean="0">
                <a:solidFill>
                  <a:schemeClr val="accent1">
                    <a:lumMod val="60000"/>
                    <a:lumOff val="40000"/>
                  </a:schemeClr>
                </a:solidFill>
              </a:rPr>
              <a:t>. С.Сейфуллин </a:t>
            </a:r>
            <a:r>
              <a:rPr lang="ru-RU" sz="1400" dirty="0" err="1" smtClean="0">
                <a:solidFill>
                  <a:schemeClr val="accent1">
                    <a:lumMod val="60000"/>
                    <a:lumOff val="40000"/>
                  </a:schemeClr>
                </a:solidFill>
              </a:rPr>
              <a:t>қазақ халқының патшалық езгіге</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қарсы күресін </a:t>
            </a:r>
            <a:r>
              <a:rPr lang="ru-RU" sz="1400" dirty="0" smtClean="0">
                <a:solidFill>
                  <a:schemeClr val="accent1">
                    <a:lumMod val="60000"/>
                    <a:lumOff val="40000"/>
                  </a:schemeClr>
                </a:solidFill>
              </a:rPr>
              <a:t>«Тар </a:t>
            </a:r>
            <a:r>
              <a:rPr lang="ru-RU" sz="1400" dirty="0" err="1" smtClean="0">
                <a:solidFill>
                  <a:schemeClr val="accent1">
                    <a:lumMod val="60000"/>
                    <a:lumOff val="40000"/>
                  </a:schemeClr>
                </a:solidFill>
              </a:rPr>
              <a:t>жол</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тайғак</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кешу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атгы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тарихи-мемуарлық романында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көрсетеді </a:t>
            </a:r>
            <a:r>
              <a:rPr lang="ru-RU" sz="1400" dirty="0" smtClean="0">
                <a:solidFill>
                  <a:schemeClr val="accent1">
                    <a:lumMod val="60000"/>
                    <a:lumOff val="40000"/>
                  </a:schemeClr>
                </a:solidFill>
              </a:rPr>
              <a:t>Публицистика </a:t>
            </a:r>
            <a:r>
              <a:rPr lang="ru-RU" sz="1400" dirty="0" err="1" smtClean="0">
                <a:solidFill>
                  <a:schemeClr val="accent1">
                    <a:lumMod val="60000"/>
                    <a:lumOff val="40000"/>
                  </a:schemeClr>
                </a:solidFill>
              </a:rPr>
              <a:t>саласының дамуына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қосқан еңбегі баға жетпес</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Қазақтың ескі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әдебиет нұсқауларын жинау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зертгеу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бастыру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ісімен</a:t>
            </a:r>
            <a:r>
              <a:rPr lang="ru-RU" sz="1400" dirty="0" smtClean="0">
                <a:solidFill>
                  <a:schemeClr val="accent1">
                    <a:lumMod val="60000"/>
                    <a:lumOff val="40000"/>
                  </a:schemeClr>
                </a:solidFill>
              </a:rPr>
              <a:t> де </a:t>
            </a:r>
            <a:r>
              <a:rPr lang="ru-RU" sz="1400" dirty="0" err="1" smtClean="0">
                <a:solidFill>
                  <a:schemeClr val="accent1">
                    <a:lumMod val="60000"/>
                    <a:lumOff val="40000"/>
                  </a:schemeClr>
                </a:solidFill>
              </a:rPr>
              <a:t>шұғылданды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Оның қатысуымен «Қазақтың ескі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әдебиет нұсқаулары» </a:t>
            </a:r>
            <a:r>
              <a:rPr lang="ru-RU" sz="1400" dirty="0" smtClean="0">
                <a:solidFill>
                  <a:schemeClr val="accent1">
                    <a:lumMod val="60000"/>
                    <a:lumOff val="40000"/>
                  </a:schemeClr>
                </a:solidFill>
              </a:rPr>
              <a:t>(1931), «</a:t>
            </a:r>
            <a:r>
              <a:rPr lang="ru-RU" sz="1400" dirty="0" err="1" smtClean="0">
                <a:solidFill>
                  <a:schemeClr val="accent1">
                    <a:lumMod val="60000"/>
                    <a:lumOff val="40000"/>
                  </a:schemeClr>
                </a:solidFill>
              </a:rPr>
              <a:t>Батырлар</a:t>
            </a:r>
            <a:r>
              <a:rPr lang="ru-RU" sz="1400" dirty="0" smtClean="0">
                <a:solidFill>
                  <a:schemeClr val="accent1">
                    <a:lumMod val="60000"/>
                    <a:lumOff val="40000"/>
                  </a:schemeClr>
                </a:solidFill>
              </a:rPr>
              <a:t>» (1933), «</a:t>
            </a:r>
            <a:r>
              <a:rPr lang="ru-RU" sz="1400" dirty="0" err="1" smtClean="0">
                <a:solidFill>
                  <a:schemeClr val="accent1">
                    <a:lumMod val="60000"/>
                    <a:lumOff val="40000"/>
                  </a:schemeClr>
                </a:solidFill>
              </a:rPr>
              <a:t>Ақан сері-Ақтоқты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Ләйлі-Мәжнүннің</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қазақша аудармасы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жарық көрді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 әдебиеті» </a:t>
            </a:r>
            <a:r>
              <a:rPr lang="ru-RU" sz="1400" dirty="0" smtClean="0">
                <a:solidFill>
                  <a:schemeClr val="accent1">
                    <a:lumMod val="60000"/>
                    <a:lumOff val="40000"/>
                  </a:schemeClr>
                </a:solidFill>
              </a:rPr>
              <a:t>(1932) </a:t>
            </a:r>
            <a:r>
              <a:rPr lang="ru-RU" sz="1400" dirty="0" err="1" smtClean="0">
                <a:solidFill>
                  <a:schemeClr val="accent1">
                    <a:lumMod val="60000"/>
                    <a:lumOff val="40000"/>
                  </a:schemeClr>
                </a:solidFill>
              </a:rPr>
              <a:t>кітабы</a:t>
            </a:r>
            <a:r>
              <a:rPr lang="ru-RU" sz="1400" dirty="0" smtClean="0">
                <a:solidFill>
                  <a:schemeClr val="accent1">
                    <a:lumMod val="60000"/>
                    <a:lumOff val="40000"/>
                  </a:schemeClr>
                </a:solidFill>
              </a:rPr>
              <a:t> – осы </a:t>
            </a:r>
            <a:r>
              <a:rPr lang="ru-RU" sz="1400" dirty="0" err="1" smtClean="0">
                <a:solidFill>
                  <a:schemeClr val="accent1">
                    <a:lumMod val="60000"/>
                    <a:lumOff val="40000"/>
                  </a:schemeClr>
                </a:solidFill>
              </a:rPr>
              <a:t>саладағы алғашқы зерттеу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еңбектерінің бірі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Халық әдебиеті материалдарын</a:t>
            </a:r>
            <a:r>
              <a:rPr lang="ru-RU" sz="1400" dirty="0" smtClean="0">
                <a:solidFill>
                  <a:schemeClr val="accent1">
                    <a:lumMod val="60000"/>
                    <a:lumOff val="40000"/>
                  </a:schemeClr>
                </a:solidFill>
              </a:rPr>
              <a:t> мол </a:t>
            </a:r>
            <a:r>
              <a:rPr lang="ru-RU" sz="1400" dirty="0" err="1" smtClean="0">
                <a:solidFill>
                  <a:schemeClr val="accent1">
                    <a:lumMod val="60000"/>
                    <a:lumOff val="40000"/>
                  </a:schemeClr>
                </a:solidFill>
              </a:rPr>
              <a:t>жинап</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пайдаланған бұл зертгеуінде</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 ауыз</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әдебиеті үлгілерін жанрлық жағынан жіктеп</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идеялық-көркемдік талдаулар</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жасайды</a:t>
            </a:r>
            <a:r>
              <a:rPr lang="ru-RU" sz="1400" dirty="0" smtClean="0">
                <a:solidFill>
                  <a:schemeClr val="accent1">
                    <a:lumMod val="60000"/>
                    <a:lumOff val="40000"/>
                  </a:schemeClr>
                </a:solidFill>
              </a:rPr>
              <a:t>. С.Сейфуллин </a:t>
            </a:r>
            <a:r>
              <a:rPr lang="ru-RU" sz="1400" dirty="0" err="1" smtClean="0">
                <a:solidFill>
                  <a:schemeClr val="accent1">
                    <a:lumMod val="60000"/>
                    <a:lumOff val="40000"/>
                  </a:schemeClr>
                </a:solidFill>
              </a:rPr>
              <a:t>қазақ әдебиетінен мектептерге</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оқулық жазу</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існе</a:t>
            </a:r>
            <a:r>
              <a:rPr lang="ru-RU" sz="1400" dirty="0" smtClean="0">
                <a:solidFill>
                  <a:schemeClr val="accent1">
                    <a:lumMod val="60000"/>
                    <a:lumOff val="40000"/>
                  </a:schemeClr>
                </a:solidFill>
              </a:rPr>
              <a:t> де </a:t>
            </a:r>
            <a:r>
              <a:rPr lang="ru-RU" sz="1400" dirty="0" err="1" smtClean="0">
                <a:solidFill>
                  <a:schemeClr val="accent1">
                    <a:lumMod val="60000"/>
                    <a:lumOff val="40000"/>
                  </a:schemeClr>
                </a:solidFill>
              </a:rPr>
              <a:t>қатысқан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 әдебиетінің кадрларын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даярлауға, алғашқы кітаптарын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бастыруға көп күш салды</a:t>
            </a:r>
            <a:r>
              <a:rPr lang="ru-RU" sz="1400" dirty="0" smtClean="0">
                <a:solidFill>
                  <a:schemeClr val="accent1">
                    <a:lumMod val="60000"/>
                    <a:lumOff val="40000"/>
                  </a:schemeClr>
                </a:solidFill>
              </a:rPr>
              <a:t>.</a:t>
            </a:r>
            <a:br>
              <a:rPr lang="ru-RU" sz="1400" dirty="0" smtClean="0">
                <a:solidFill>
                  <a:schemeClr val="accent1">
                    <a:lumMod val="60000"/>
                    <a:lumOff val="40000"/>
                  </a:schemeClr>
                </a:solidFill>
              </a:rPr>
            </a:br>
            <a:r>
              <a:rPr lang="ru-RU" sz="1400" dirty="0" smtClean="0">
                <a:solidFill>
                  <a:schemeClr val="accent1">
                    <a:lumMod val="60000"/>
                    <a:lumOff val="40000"/>
                  </a:schemeClr>
                </a:solidFill>
              </a:rPr>
              <a:t>1936 </a:t>
            </a:r>
            <a:r>
              <a:rPr lang="ru-RU" sz="1400" dirty="0" err="1" smtClean="0">
                <a:solidFill>
                  <a:schemeClr val="accent1">
                    <a:lumMod val="60000"/>
                    <a:lumOff val="40000"/>
                  </a:schemeClr>
                </a:solidFill>
              </a:rPr>
              <a:t>жылы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 әдебиеті </a:t>
            </a:r>
            <a:r>
              <a:rPr lang="ru-RU" sz="1400" dirty="0" smtClean="0">
                <a:solidFill>
                  <a:schemeClr val="accent1">
                    <a:lumMod val="60000"/>
                    <a:lumOff val="40000"/>
                  </a:schemeClr>
                </a:solidFill>
              </a:rPr>
              <a:t>мен </a:t>
            </a:r>
            <a:r>
              <a:rPr lang="ru-RU" sz="1400" dirty="0" err="1" smtClean="0">
                <a:solidFill>
                  <a:schemeClr val="accent1">
                    <a:lumMod val="60000"/>
                    <a:lumOff val="40000"/>
                  </a:schemeClr>
                </a:solidFill>
              </a:rPr>
              <a:t>өнерінің Москвада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өткен бірінші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онкүндігіне қатысты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Қазақ жазушылары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ішінен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тұңғыш рет</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Еңбек Қызыл </a:t>
            </a:r>
            <a:r>
              <a:rPr lang="ru-RU" sz="1400" dirty="0" smtClean="0">
                <a:solidFill>
                  <a:schemeClr val="accent1">
                    <a:lumMod val="60000"/>
                    <a:lumOff val="40000"/>
                  </a:schemeClr>
                </a:solidFill>
              </a:rPr>
              <a:t>Ту </a:t>
            </a:r>
            <a:r>
              <a:rPr lang="ru-RU" sz="1400" dirty="0" err="1" smtClean="0">
                <a:solidFill>
                  <a:schemeClr val="accent1">
                    <a:lumMod val="60000"/>
                    <a:lumOff val="40000"/>
                  </a:schemeClr>
                </a:solidFill>
              </a:rPr>
              <a:t>орденімен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марапатталып</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шығармашылық еңбегіне </a:t>
            </a:r>
            <a:r>
              <a:rPr lang="ru-RU" sz="1400" dirty="0" smtClean="0">
                <a:solidFill>
                  <a:schemeClr val="accent1">
                    <a:lumMod val="60000"/>
                    <a:lumOff val="40000"/>
                  </a:schemeClr>
                </a:solidFill>
              </a:rPr>
              <a:t>20 </a:t>
            </a:r>
            <a:r>
              <a:rPr lang="ru-RU" sz="1400" dirty="0" err="1" smtClean="0">
                <a:solidFill>
                  <a:schemeClr val="accent1">
                    <a:lumMod val="60000"/>
                    <a:lumOff val="40000"/>
                  </a:schemeClr>
                </a:solidFill>
              </a:rPr>
              <a:t>жыл</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толуы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кеңінен мерекеленді</a:t>
            </a:r>
            <a:r>
              <a:rPr lang="ru-RU" sz="1400" dirty="0" smtClean="0">
                <a:solidFill>
                  <a:schemeClr val="accent1">
                    <a:lumMod val="60000"/>
                    <a:lumOff val="40000"/>
                  </a:schemeClr>
                </a:solidFill>
              </a:rPr>
              <a:t>.</a:t>
            </a:r>
            <a:br>
              <a:rPr lang="ru-RU" sz="1400" dirty="0" smtClean="0">
                <a:solidFill>
                  <a:schemeClr val="accent1">
                    <a:lumMod val="60000"/>
                    <a:lumOff val="40000"/>
                  </a:schemeClr>
                </a:solidFill>
              </a:rPr>
            </a:br>
            <a:r>
              <a:rPr lang="ru-RU" sz="1400" dirty="0" smtClean="0">
                <a:solidFill>
                  <a:schemeClr val="accent1">
                    <a:lumMod val="60000"/>
                    <a:lumOff val="40000"/>
                  </a:schemeClr>
                </a:solidFill>
              </a:rPr>
              <a:t>1938 </a:t>
            </a:r>
            <a:r>
              <a:rPr lang="ru-RU" sz="1400" dirty="0" err="1" smtClean="0">
                <a:solidFill>
                  <a:schemeClr val="accent1">
                    <a:lumMod val="60000"/>
                    <a:lumOff val="40000"/>
                  </a:schemeClr>
                </a:solidFill>
              </a:rPr>
              <a:t>жылы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жолсыз</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жазага</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ұшырады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Ол</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туралы</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С.Мұқановтың «Сәкен </a:t>
            </a:r>
            <a:r>
              <a:rPr lang="ru-RU" sz="1400" dirty="0" smtClean="0">
                <a:solidFill>
                  <a:schemeClr val="accent1">
                    <a:lumMod val="60000"/>
                    <a:lumOff val="40000"/>
                  </a:schemeClr>
                </a:solidFill>
              </a:rPr>
              <a:t>Сейфуллин» </a:t>
            </a:r>
            <a:r>
              <a:rPr lang="ru-RU" sz="1400" dirty="0" err="1" smtClean="0">
                <a:solidFill>
                  <a:schemeClr val="accent1">
                    <a:lumMod val="60000"/>
                    <a:lumOff val="40000"/>
                  </a:schemeClr>
                </a:solidFill>
              </a:rPr>
              <a:t>пьесасы</a:t>
            </a:r>
            <a:r>
              <a:rPr lang="ru-RU" sz="1400" dirty="0" smtClean="0">
                <a:solidFill>
                  <a:schemeClr val="accent1">
                    <a:lumMod val="60000"/>
                    <a:lumOff val="40000"/>
                  </a:schemeClr>
                </a:solidFill>
              </a:rPr>
              <a:t>, Ғ.</a:t>
            </a:r>
            <a:r>
              <a:rPr lang="ru-RU" sz="1400" dirty="0" err="1" smtClean="0">
                <a:solidFill>
                  <a:schemeClr val="accent1">
                    <a:lumMod val="60000"/>
                    <a:lumOff val="40000"/>
                  </a:schemeClr>
                </a:solidFill>
              </a:rPr>
              <a:t>Мүсіреповтың </a:t>
            </a:r>
            <a:r>
              <a:rPr lang="ru-RU" sz="1400" dirty="0" smtClean="0">
                <a:solidFill>
                  <a:schemeClr val="accent1">
                    <a:lumMod val="60000"/>
                    <a:lumOff val="40000"/>
                  </a:schemeClr>
                </a:solidFill>
              </a:rPr>
              <a:t>«</a:t>
            </a:r>
            <a:r>
              <a:rPr lang="ru-RU" sz="1400" dirty="0" err="1" smtClean="0">
                <a:solidFill>
                  <a:schemeClr val="accent1">
                    <a:lumMod val="60000"/>
                    <a:lumOff val="40000"/>
                  </a:schemeClr>
                </a:solidFill>
              </a:rPr>
              <a:t>Кездеспей</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кеткен</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бір</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бейне</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повесі</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поэмалар</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әдебиеттанушылық зерттеулер</a:t>
            </a:r>
            <a:r>
              <a:rPr lang="ru-RU" sz="1400" dirty="0" smtClean="0">
                <a:solidFill>
                  <a:schemeClr val="accent1">
                    <a:lumMod val="60000"/>
                    <a:lumOff val="40000"/>
                  </a:schemeClr>
                </a:solidFill>
              </a:rPr>
              <a:t> </a:t>
            </a:r>
            <a:r>
              <a:rPr lang="ru-RU" sz="1400" dirty="0" err="1" smtClean="0">
                <a:solidFill>
                  <a:schemeClr val="accent1">
                    <a:lumMod val="60000"/>
                    <a:lumOff val="40000"/>
                  </a:schemeClr>
                </a:solidFill>
              </a:rPr>
              <a:t>жазылды</a:t>
            </a:r>
            <a:r>
              <a:rPr lang="ru-RU" sz="1400" dirty="0" smtClean="0">
                <a:solidFill>
                  <a:schemeClr val="accent1">
                    <a:lumMod val="60000"/>
                    <a:lumOff val="40000"/>
                  </a:schemeClr>
                </a:solidFill>
              </a:rPr>
              <a:t>.</a:t>
            </a:r>
            <a:endParaRPr lang="ru-RU" sz="1400" dirty="0">
              <a:solidFill>
                <a:schemeClr val="accent1">
                  <a:lumMod val="60000"/>
                  <a:lumOff val="40000"/>
                </a:schemeClr>
              </a:solidFill>
            </a:endParaRPr>
          </a:p>
        </p:txBody>
      </p:sp>
      <p:sp>
        <p:nvSpPr>
          <p:cNvPr id="6" name="Прямоугольник 5"/>
          <p:cNvSpPr/>
          <p:nvPr/>
        </p:nvSpPr>
        <p:spPr>
          <a:xfrm>
            <a:off x="1466888" y="260648"/>
            <a:ext cx="5886420" cy="707886"/>
          </a:xfrm>
          <a:prstGeom prst="rect">
            <a:avLst/>
          </a:prstGeom>
          <a:noFill/>
        </p:spPr>
        <p:txBody>
          <a:bodyPr wrap="none" lIns="91440" tIns="45720" rIns="91440" bIns="45720">
            <a:spAutoFit/>
          </a:bodyPr>
          <a:lstStyle/>
          <a:p>
            <a:pPr algn="ctr"/>
            <a:r>
              <a:rPr lang="kk-KZ" sz="40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ШЫҒАРМАШЫЛЫҒЫ</a:t>
            </a:r>
            <a:endParaRPr lang="ru-RU" sz="40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547664" y="260648"/>
            <a:ext cx="5500737" cy="923330"/>
          </a:xfrm>
          <a:prstGeom prst="rect">
            <a:avLst/>
          </a:prstGeom>
          <a:noFill/>
        </p:spPr>
        <p:txBody>
          <a:bodyPr wrap="none" lIns="91440" tIns="45720" rIns="91440" bIns="45720">
            <a:spAutoFit/>
          </a:bodyPr>
          <a:lstStyle/>
          <a:p>
            <a:pPr algn="ctr"/>
            <a:r>
              <a:rPr lang="kk-KZ"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Абай және Сәкен</a:t>
            </a:r>
            <a:endParaRPr lang="ru-RU"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6" name="TextBox 5"/>
          <p:cNvSpPr txBox="1"/>
          <p:nvPr/>
        </p:nvSpPr>
        <p:spPr>
          <a:xfrm>
            <a:off x="395536" y="1700808"/>
            <a:ext cx="8496944" cy="4985980"/>
          </a:xfrm>
          <a:prstGeom prst="rect">
            <a:avLst/>
          </a:prstGeom>
          <a:noFill/>
        </p:spPr>
        <p:txBody>
          <a:bodyPr wrap="square" rtlCol="0">
            <a:spAutoFit/>
          </a:bodyPr>
          <a:lstStyle/>
          <a:p>
            <a:r>
              <a:rPr lang="ru-RU" sz="2000" dirty="0" err="1" smtClean="0">
                <a:solidFill>
                  <a:schemeClr val="accent1">
                    <a:lumMod val="60000"/>
                    <a:lumOff val="40000"/>
                  </a:schemeClr>
                </a:solidFill>
              </a:rPr>
              <a:t>Абайдың </a:t>
            </a:r>
            <a:r>
              <a:rPr lang="ru-RU" sz="2000" dirty="0" smtClean="0">
                <a:solidFill>
                  <a:schemeClr val="accent1">
                    <a:lumMod val="60000"/>
                    <a:lumOff val="40000"/>
                  </a:schemeClr>
                </a:solidFill>
              </a:rPr>
              <a:t>1909 ж. </a:t>
            </a:r>
            <a:r>
              <a:rPr lang="ru-RU" sz="2000" dirty="0" err="1" smtClean="0">
                <a:solidFill>
                  <a:schemeClr val="accent1">
                    <a:lumMod val="60000"/>
                    <a:lumOff val="40000"/>
                  </a:schemeClr>
                </a:solidFill>
              </a:rPr>
              <a:t>өлеңдер жинағы шығып, қазақ сахарасына</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кең таралғанда көңіл кезі</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ашықтар, әсіресе ақындар </a:t>
            </a:r>
            <a:r>
              <a:rPr lang="ru-RU" sz="2000" dirty="0" smtClean="0">
                <a:solidFill>
                  <a:schemeClr val="accent1">
                    <a:lumMod val="60000"/>
                    <a:lumOff val="40000"/>
                  </a:schemeClr>
                </a:solidFill>
              </a:rPr>
              <a:t>мен </a:t>
            </a:r>
            <a:r>
              <a:rPr lang="ru-RU" sz="2000" dirty="0" err="1" smtClean="0">
                <a:solidFill>
                  <a:schemeClr val="accent1">
                    <a:lumMod val="60000"/>
                    <a:lumOff val="40000"/>
                  </a:schemeClr>
                </a:solidFill>
              </a:rPr>
              <a:t>оқушы шәкірттер дүр сілкінген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болатын</a:t>
            </a:r>
            <a:r>
              <a:rPr lang="ru-RU" sz="2000" dirty="0" smtClean="0">
                <a:solidFill>
                  <a:schemeClr val="accent1">
                    <a:lumMod val="60000"/>
                    <a:lumOff val="40000"/>
                  </a:schemeClr>
                </a:solidFill>
              </a:rPr>
              <a:t>. </a:t>
            </a:r>
            <a:r>
              <a:rPr lang="ru-RU" sz="2000" dirty="0" smtClean="0">
                <a:solidFill>
                  <a:schemeClr val="accent1">
                    <a:lumMod val="60000"/>
                    <a:lumOff val="40000"/>
                  </a:schemeClr>
                </a:solidFill>
                <a:hlinkClick r:id="rId2" tooltip="Абай"/>
              </a:rPr>
              <a:t>Абай</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ақындығына тәнті болып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елең арналағандар некен-саяқ</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Абайды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әдебиетіміздің атқанақтаңы, жаңа беті</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үлгі-өнегенің асыл</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арнасы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деп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танығандар ете</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кеп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болды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Абайдың өз төңірегіндегілер ғана емес</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алып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ақындықтың қуатты күшін алыстан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сезіп-білгендер</a:t>
            </a:r>
            <a:r>
              <a:rPr lang="ru-RU" sz="2000" dirty="0" smtClean="0">
                <a:solidFill>
                  <a:schemeClr val="accent1">
                    <a:lumMod val="60000"/>
                    <a:lumOff val="40000"/>
                  </a:schemeClr>
                </a:solidFill>
              </a:rPr>
              <a:t> де </a:t>
            </a:r>
            <a:r>
              <a:rPr lang="ru-RU" sz="2000" dirty="0" err="1" smtClean="0">
                <a:solidFill>
                  <a:schemeClr val="accent1">
                    <a:lumMod val="60000"/>
                    <a:lumOff val="40000"/>
                  </a:schemeClr>
                </a:solidFill>
              </a:rPr>
              <a:t>қосылып жатты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Сол</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қалың дүрмектің арасынан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Мағжан </a:t>
            </a:r>
            <a:r>
              <a:rPr lang="ru-RU" sz="2000" dirty="0" smtClean="0">
                <a:solidFill>
                  <a:schemeClr val="accent1">
                    <a:lumMod val="60000"/>
                    <a:lumOff val="40000"/>
                  </a:schemeClr>
                </a:solidFill>
              </a:rPr>
              <a:t>«</a:t>
            </a:r>
            <a:r>
              <a:rPr lang="ru-RU" sz="2000" dirty="0" err="1" smtClean="0">
                <a:solidFill>
                  <a:schemeClr val="accent1">
                    <a:lumMod val="60000"/>
                    <a:lumOff val="40000"/>
                  </a:schemeClr>
                </a:solidFill>
              </a:rPr>
              <a:t>Хакім</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Абайға» өлең арнап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жарқ етіп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көрінді.</a:t>
            </a:r>
            <a:endParaRPr lang="ru-RU" sz="2000" dirty="0" smtClean="0">
              <a:solidFill>
                <a:schemeClr val="accent1">
                  <a:lumMod val="60000"/>
                  <a:lumOff val="40000"/>
                </a:schemeClr>
              </a:solidFill>
            </a:endParaRPr>
          </a:p>
          <a:p>
            <a:r>
              <a:rPr lang="ru-RU" sz="2000" dirty="0" smtClean="0">
                <a:solidFill>
                  <a:schemeClr val="accent1">
                    <a:lumMod val="60000"/>
                    <a:lumOff val="40000"/>
                  </a:schemeClr>
                </a:solidFill>
              </a:rPr>
              <a:t>«Ай, </a:t>
            </a:r>
            <a:r>
              <a:rPr lang="ru-RU" sz="2000" dirty="0" err="1" smtClean="0">
                <a:solidFill>
                  <a:schemeClr val="accent1">
                    <a:lumMod val="60000"/>
                    <a:lumOff val="40000"/>
                  </a:schemeClr>
                </a:solidFill>
              </a:rPr>
              <a:t>жыл</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өтер, дүние көшін </a:t>
            </a:r>
            <a:r>
              <a:rPr lang="ru-RU" sz="2000" dirty="0" smtClean="0">
                <a:solidFill>
                  <a:schemeClr val="accent1">
                    <a:lumMod val="60000"/>
                    <a:lumOff val="40000"/>
                  </a:schemeClr>
                </a:solidFill>
              </a:rPr>
              <a:t>тартар, </a:t>
            </a:r>
            <a:r>
              <a:rPr lang="ru-RU" sz="2000" dirty="0" err="1" smtClean="0">
                <a:solidFill>
                  <a:schemeClr val="accent1">
                    <a:lumMod val="60000"/>
                    <a:lumOff val="40000"/>
                  </a:schemeClr>
                </a:solidFill>
              </a:rPr>
              <a:t>Өлтіріп талай</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жанды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жүгін артар</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Көз ашып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жұртың ояу</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болған сайын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Хакім</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ата</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тыныш</a:t>
            </a:r>
            <a:r>
              <a:rPr lang="ru-RU" sz="2000" dirty="0" smtClean="0">
                <a:solidFill>
                  <a:schemeClr val="accent1">
                    <a:lumMod val="60000"/>
                    <a:lumOff val="40000"/>
                  </a:schemeClr>
                </a:solidFill>
              </a:rPr>
              <a:t> бол, </a:t>
            </a:r>
            <a:r>
              <a:rPr lang="ru-RU" sz="2000" dirty="0" err="1" smtClean="0">
                <a:solidFill>
                  <a:schemeClr val="accent1">
                    <a:lumMod val="60000"/>
                    <a:lumOff val="40000"/>
                  </a:schemeClr>
                </a:solidFill>
              </a:rPr>
              <a:t>қадірің артар</a:t>
            </a:r>
            <a:r>
              <a:rPr lang="ru-RU" sz="2000" dirty="0" smtClean="0">
                <a:solidFill>
                  <a:schemeClr val="accent1">
                    <a:lumMod val="60000"/>
                    <a:lumOff val="40000"/>
                  </a:schemeClr>
                </a:solidFill>
              </a:rPr>
              <a:t>», - </a:t>
            </a:r>
            <a:r>
              <a:rPr lang="ru-RU" sz="2000" dirty="0" err="1" smtClean="0">
                <a:solidFill>
                  <a:schemeClr val="accent1">
                    <a:lumMod val="60000"/>
                    <a:lumOff val="40000"/>
                  </a:schemeClr>
                </a:solidFill>
              </a:rPr>
              <a:t>деп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шын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өнердің мәңгілік екенін</a:t>
            </a:r>
            <a:r>
              <a:rPr lang="ru-RU" sz="2000" dirty="0" smtClean="0">
                <a:solidFill>
                  <a:schemeClr val="accent1">
                    <a:lumMod val="60000"/>
                    <a:lumOff val="40000"/>
                  </a:schemeClr>
                </a:solidFill>
              </a:rPr>
              <a:t>, оны </a:t>
            </a:r>
            <a:r>
              <a:rPr lang="ru-RU" sz="2000" dirty="0" err="1" smtClean="0">
                <a:solidFill>
                  <a:schemeClr val="accent1">
                    <a:lumMod val="60000"/>
                    <a:lumOff val="40000"/>
                  </a:schemeClr>
                </a:solidFill>
              </a:rPr>
              <a:t>дүниеге әкелген дарынның әрқашан қадір-құрметке бөленерін ізбасар</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ақын мықтап ұғынды</a:t>
            </a:r>
            <a:r>
              <a:rPr lang="ru-RU" sz="2000" dirty="0" smtClean="0">
                <a:solidFill>
                  <a:schemeClr val="accent1">
                    <a:lumMod val="60000"/>
                    <a:lumOff val="40000"/>
                  </a:schemeClr>
                </a:solidFill>
              </a:rPr>
              <a:t>. Абай </a:t>
            </a:r>
            <a:r>
              <a:rPr lang="ru-RU" sz="2000" dirty="0" err="1" smtClean="0">
                <a:solidFill>
                  <a:schemeClr val="accent1">
                    <a:lumMod val="60000"/>
                    <a:lumOff val="40000"/>
                  </a:schemeClr>
                </a:solidFill>
              </a:rPr>
              <a:t>ақындығына ден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қойып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одан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медет</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тілегендер</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көбіне халық қамы жайындағы кешелі</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ойлардан</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еріс</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алып</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үлгі шашуға талпынды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Әрине, олардың ішінде</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Шәкәрімнің орны</a:t>
            </a:r>
            <a:r>
              <a:rPr lang="ru-RU" sz="2000" dirty="0" smtClean="0">
                <a:solidFill>
                  <a:schemeClr val="accent1">
                    <a:lumMod val="60000"/>
                    <a:lumOff val="40000"/>
                  </a:schemeClr>
                </a:solidFill>
              </a:rPr>
              <a:t> </a:t>
            </a:r>
            <a:r>
              <a:rPr lang="ru-RU" sz="2000" dirty="0" err="1" smtClean="0">
                <a:solidFill>
                  <a:schemeClr val="accent1">
                    <a:lumMod val="60000"/>
                    <a:lumOff val="40000"/>
                  </a:schemeClr>
                </a:solidFill>
              </a:rPr>
              <a:t>бөлек.</a:t>
            </a:r>
            <a:r>
              <a:rPr lang="ru-RU" sz="2000" dirty="0" smtClean="0">
                <a:solidFill>
                  <a:schemeClr val="accent1">
                    <a:lumMod val="60000"/>
                    <a:lumOff val="40000"/>
                  </a:schemeClr>
                </a:solidFill>
              </a:rPr>
              <a:t> </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0F0F0"/>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TotalTime>
  <Words>122</Words>
  <Application>Microsoft Office PowerPoint</Application>
  <PresentationFormat>Экран (4:3)</PresentationFormat>
  <Paragraphs>8</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Апекс</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Admin</cp:lastModifiedBy>
  <cp:revision>5</cp:revision>
  <dcterms:modified xsi:type="dcterms:W3CDTF">2012-01-29T15:29:17Z</dcterms:modified>
</cp:coreProperties>
</file>