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ru-RU" smtClean="0"/>
              <a:t>Образец заголовка</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4C71EC6-210F-42DE-9C53-41977AD35B3D}" type="datetimeFigureOut">
              <a:rPr lang="ru-RU" smtClean="0"/>
              <a:t>12.02.2013</a:t>
            </a:fld>
            <a:endParaRPr lang="ru-RU"/>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ru-RU"/>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19B0651-EE4F-4900-A07F-96A6BFA9D0F0}" type="slidenum">
              <a:rPr lang="ru-RU" smtClean="0"/>
              <a:t>‹#›</a:t>
            </a:fld>
            <a:endParaRPr lang="ru-RU"/>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12.02.2013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ru-RU" smtClean="0"/>
              <a:t>Образец заголовка</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12.02.2013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12.02.2013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12.02.2013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12.02.2013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1042416" y="2313432"/>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12.02.2013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12.02.2013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12.02.2013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12.02.2013</a:t>
            </a:fld>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ru-RU" smtClean="0"/>
              <a:t>Образец заголовка</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ru-RU" smtClean="0"/>
              <a:t>Образец заголовка</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12.02.2013</a:t>
            </a:fld>
            <a:endParaRPr lang="ru-RU"/>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4C71EC6-210F-42DE-9C53-41977AD35B3D}" type="datetimeFigureOut">
              <a:rPr lang="ru-RU" smtClean="0"/>
              <a:t>12.02.2013</a:t>
            </a:fld>
            <a:endParaRPr lang="ru-RU"/>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ru-RU"/>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slide" Target="slide12.xml"/><Relationship Id="rId7" Type="http://schemas.openxmlformats.org/officeDocument/2006/relationships/slide" Target="slide16.xml"/><Relationship Id="rId2" Type="http://schemas.openxmlformats.org/officeDocument/2006/relationships/slide" Target="slide11.xml"/><Relationship Id="rId1" Type="http://schemas.openxmlformats.org/officeDocument/2006/relationships/slideLayout" Target="../slideLayouts/slideLayout2.xml"/><Relationship Id="rId6" Type="http://schemas.openxmlformats.org/officeDocument/2006/relationships/slide" Target="slide15.xml"/><Relationship Id="rId5" Type="http://schemas.openxmlformats.org/officeDocument/2006/relationships/slide" Target="slide14.xml"/><Relationship Id="rId4" Type="http://schemas.openxmlformats.org/officeDocument/2006/relationships/slide" Target="slide13.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2.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 Id="rId9"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image" Target="../media/image4.png"/><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44008" y="1916832"/>
            <a:ext cx="3655059" cy="2664740"/>
          </a:xfrm>
        </p:spPr>
        <p:txBody>
          <a:bodyPr>
            <a:normAutofit/>
          </a:bodyPr>
          <a:lstStyle/>
          <a:p>
            <a:r>
              <a:rPr lang="en-US" sz="4400" dirty="0" smtClean="0"/>
              <a:t>The Greatest Travellers</a:t>
            </a:r>
            <a:endParaRPr lang="ru-RU" sz="4400" dirty="0"/>
          </a:p>
        </p:txBody>
      </p:sp>
      <p:sp>
        <p:nvSpPr>
          <p:cNvPr id="3" name="Подзаголовок 2"/>
          <p:cNvSpPr>
            <a:spLocks noGrp="1"/>
          </p:cNvSpPr>
          <p:nvPr>
            <p:ph type="subTitle" idx="1"/>
          </p:nvPr>
        </p:nvSpPr>
        <p:spPr>
          <a:xfrm>
            <a:off x="4788024" y="5013176"/>
            <a:ext cx="3607296" cy="641176"/>
          </a:xfrm>
        </p:spPr>
        <p:txBody>
          <a:bodyPr>
            <a:noAutofit/>
          </a:bodyPr>
          <a:lstStyle/>
          <a:p>
            <a:endParaRPr lang="ru-RU" sz="2400" b="1" dirty="0"/>
          </a:p>
        </p:txBody>
      </p:sp>
      <p:pic>
        <p:nvPicPr>
          <p:cNvPr id="1028" name="Picture 4" descr="C:\Users\1\Desktop\170px-Domenico_ghirlandaio,_amerigo_vespucci,_ognissanti,_Firenz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2972374"/>
            <a:ext cx="2139061" cy="374007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1\Desktop\220px-Marco_Polo_portrai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568" y="620687"/>
            <a:ext cx="1768152" cy="23870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42704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Amerigo Vespucci</a:t>
            </a:r>
            <a:endParaRPr lang="ru-RU" dirty="0"/>
          </a:p>
        </p:txBody>
      </p:sp>
      <p:sp>
        <p:nvSpPr>
          <p:cNvPr id="3" name="Объект 2"/>
          <p:cNvSpPr>
            <a:spLocks noGrp="1"/>
          </p:cNvSpPr>
          <p:nvPr>
            <p:ph idx="1"/>
          </p:nvPr>
        </p:nvSpPr>
        <p:spPr/>
        <p:txBody>
          <a:bodyPr/>
          <a:lstStyle/>
          <a:p>
            <a:r>
              <a:rPr lang="en-US" dirty="0">
                <a:hlinkClick r:id="rId2" action="ppaction://hlinksldjump"/>
              </a:rPr>
              <a:t>Amerigo </a:t>
            </a:r>
            <a:r>
              <a:rPr lang="en-US" dirty="0" smtClean="0">
                <a:hlinkClick r:id="rId2" action="ppaction://hlinksldjump"/>
              </a:rPr>
              <a:t>Vespucci</a:t>
            </a:r>
            <a:endParaRPr lang="en-US" dirty="0" smtClean="0"/>
          </a:p>
          <a:p>
            <a:r>
              <a:rPr lang="en-US" dirty="0" smtClean="0">
                <a:hlinkClick r:id="rId3" action="ppaction://hlinksldjump"/>
              </a:rPr>
              <a:t>Background</a:t>
            </a:r>
            <a:endParaRPr lang="en-US" dirty="0" smtClean="0"/>
          </a:p>
          <a:p>
            <a:r>
              <a:rPr lang="en-US" dirty="0" smtClean="0">
                <a:hlinkClick r:id="rId4" action="ppaction://hlinksldjump"/>
              </a:rPr>
              <a:t>Expeditions</a:t>
            </a:r>
            <a:endParaRPr lang="en-US" dirty="0" smtClean="0"/>
          </a:p>
          <a:p>
            <a:r>
              <a:rPr lang="en-US" dirty="0" smtClean="0"/>
              <a:t>Voyages:</a:t>
            </a:r>
          </a:p>
          <a:p>
            <a:r>
              <a:rPr lang="en-US" sz="1800" b="1" dirty="0">
                <a:hlinkClick r:id="rId5" action="ppaction://hlinksldjump"/>
              </a:rPr>
              <a:t>First voyage</a:t>
            </a:r>
            <a:endParaRPr lang="en-US" sz="1800" b="1" dirty="0"/>
          </a:p>
          <a:p>
            <a:r>
              <a:rPr lang="en-US" sz="1800" b="1" dirty="0">
                <a:hlinkClick r:id="rId6" action="ppaction://hlinksldjump"/>
              </a:rPr>
              <a:t>Second voyage</a:t>
            </a:r>
            <a:endParaRPr lang="en-US" sz="1800" b="1" dirty="0"/>
          </a:p>
          <a:p>
            <a:r>
              <a:rPr lang="en-US" sz="1800" b="1" dirty="0">
                <a:hlinkClick r:id="rId7" action="ppaction://hlinksldjump"/>
              </a:rPr>
              <a:t>Third voyage</a:t>
            </a:r>
            <a:endParaRPr lang="en-US" sz="1800" b="1" dirty="0"/>
          </a:p>
          <a:p>
            <a:endParaRPr lang="en-US" sz="1800" b="1" dirty="0"/>
          </a:p>
        </p:txBody>
      </p:sp>
      <p:pic>
        <p:nvPicPr>
          <p:cNvPr id="3074" name="Picture 2" descr="C:\Users\1\Desktop\220px-Amerigo_Vespucci0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56176" y="1988840"/>
            <a:ext cx="1969516" cy="3312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529229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Amerigo Vespucci (1454-1512)</a:t>
            </a:r>
            <a:endParaRPr lang="ru-RU" dirty="0"/>
          </a:p>
        </p:txBody>
      </p:sp>
      <p:sp>
        <p:nvSpPr>
          <p:cNvPr id="3" name="Объект 2"/>
          <p:cNvSpPr>
            <a:spLocks noGrp="1"/>
          </p:cNvSpPr>
          <p:nvPr>
            <p:ph idx="1"/>
          </p:nvPr>
        </p:nvSpPr>
        <p:spPr/>
        <p:txBody>
          <a:bodyPr>
            <a:normAutofit fontScale="85000" lnSpcReduction="10000"/>
          </a:bodyPr>
          <a:lstStyle/>
          <a:p>
            <a:r>
              <a:rPr lang="en-US" dirty="0"/>
              <a:t>Amerigo Vespucci </a:t>
            </a:r>
            <a:r>
              <a:rPr lang="en-US" dirty="0" smtClean="0"/>
              <a:t>(</a:t>
            </a:r>
            <a:r>
              <a:rPr lang="en-US" dirty="0"/>
              <a:t>March 9, 1454 – February 22, 1512) was an Italian explorer, financier, navigator and cartographer who first demonstrated that Brazil and the West Indies did not represent Asia's eastern outskirts as initially conjectured from Columbus' voyages, but instead constituted an entirely separate landmass hitherto unknown to Afro-Eurasians. Colloquially referred to as the New World, this second super continent came to be termed "America", probably deriving its name from the feminized Latin version of Vespucci's first name</a:t>
            </a:r>
            <a:r>
              <a:rPr lang="en-US" dirty="0" smtClean="0"/>
              <a:t>.</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041323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dirty="0"/>
              <a:t>Background</a:t>
            </a:r>
            <a:endParaRPr lang="ru-RU" dirty="0"/>
          </a:p>
        </p:txBody>
      </p:sp>
      <p:sp>
        <p:nvSpPr>
          <p:cNvPr id="3" name="Объект 2"/>
          <p:cNvSpPr>
            <a:spLocks noGrp="1"/>
          </p:cNvSpPr>
          <p:nvPr>
            <p:ph idx="1"/>
          </p:nvPr>
        </p:nvSpPr>
        <p:spPr>
          <a:xfrm>
            <a:off x="1043492" y="2323652"/>
            <a:ext cx="6777317" cy="4273700"/>
          </a:xfrm>
        </p:spPr>
        <p:txBody>
          <a:bodyPr>
            <a:normAutofit fontScale="55000" lnSpcReduction="20000"/>
          </a:bodyPr>
          <a:lstStyle/>
          <a:p>
            <a:r>
              <a:rPr lang="en-US" dirty="0"/>
              <a:t>Amerigo Vespucci was born and raised in Florence, Italy. He was the third son of </a:t>
            </a:r>
            <a:r>
              <a:rPr lang="en-US" dirty="0" err="1"/>
              <a:t>Ser</a:t>
            </a:r>
            <a:r>
              <a:rPr lang="en-US" dirty="0"/>
              <a:t> </a:t>
            </a:r>
            <a:r>
              <a:rPr lang="en-US" dirty="0" err="1"/>
              <a:t>Nastagio</a:t>
            </a:r>
            <a:r>
              <a:rPr lang="en-US" dirty="0"/>
              <a:t> (</a:t>
            </a:r>
            <a:r>
              <a:rPr lang="en-US" dirty="0" err="1"/>
              <a:t>Anastasio</a:t>
            </a:r>
            <a:r>
              <a:rPr lang="en-US" dirty="0"/>
              <a:t>), a Florentine notary, and </a:t>
            </a:r>
            <a:r>
              <a:rPr lang="en-US" dirty="0" err="1"/>
              <a:t>Lisabetta</a:t>
            </a:r>
            <a:r>
              <a:rPr lang="en-US" dirty="0"/>
              <a:t> Mini</a:t>
            </a:r>
            <a:r>
              <a:rPr lang="en-US" dirty="0" smtClean="0"/>
              <a:t>. </a:t>
            </a:r>
            <a:r>
              <a:rPr lang="en-US" dirty="0"/>
              <a:t>Amerigo Vespucci was educated by his uncle, Fra Giorgio Antonio Vespucci, a Dominican friar of San Marco in Florence.</a:t>
            </a:r>
          </a:p>
          <a:p>
            <a:r>
              <a:rPr lang="en-US" dirty="0"/>
              <a:t>While his elder brothers were sent to the University of Pisa to pursue scholarly careers, Amerigo Vespucci embraced a mercantile life, and was hired as a clerk by the Florentine commercial house of Medici, headed by Lorenzo de Medici. Vespucci acquired the favor and protection of Lorenzo </a:t>
            </a:r>
            <a:r>
              <a:rPr lang="en-US" dirty="0" err="1"/>
              <a:t>Pierfrancesco</a:t>
            </a:r>
            <a:r>
              <a:rPr lang="en-US" dirty="0"/>
              <a:t> de Medici who became the head of the business after the elder Lorenzo's death in 1492. In March 1492, the Medici dispatched the thirty-eight year old Vespucci and </a:t>
            </a:r>
            <a:r>
              <a:rPr lang="en-US" dirty="0" err="1"/>
              <a:t>Donato</a:t>
            </a:r>
            <a:r>
              <a:rPr lang="en-US" dirty="0"/>
              <a:t> </a:t>
            </a:r>
            <a:r>
              <a:rPr lang="en-US" dirty="0" err="1"/>
              <a:t>Niccolini</a:t>
            </a:r>
            <a:r>
              <a:rPr lang="en-US" dirty="0"/>
              <a:t> as confidential agents to look into the Medici branch office in Cadiz (Spain), whose managers and dealings were under suspicion</a:t>
            </a:r>
            <a:r>
              <a:rPr lang="en-US" dirty="0" smtClean="0"/>
              <a:t>. </a:t>
            </a:r>
            <a:r>
              <a:rPr lang="en-US" dirty="0"/>
              <a:t>In April, 1495, by the intrigues of Bishop Juan Rodríguez de Fonseca, the Crown of Castile broke their monopoly deal with Christopher Columbus and began handing out licenses to other navigators for the West Indies. Just around this time (1495–96), Vespucci was engaged as the executor of </a:t>
            </a:r>
            <a:r>
              <a:rPr lang="en-US" dirty="0" err="1" smtClean="0"/>
              <a:t>Giannotto</a:t>
            </a:r>
            <a:r>
              <a:rPr lang="en-US" dirty="0" smtClean="0"/>
              <a:t> </a:t>
            </a:r>
            <a:r>
              <a:rPr lang="en-US" dirty="0" err="1"/>
              <a:t>Berardi</a:t>
            </a:r>
            <a:r>
              <a:rPr lang="en-US" dirty="0"/>
              <a:t>, an Italian merchant who had recently died in Seville. Vespucci organized the fulfillment of </a:t>
            </a:r>
            <a:r>
              <a:rPr lang="en-US" dirty="0" err="1"/>
              <a:t>Berardi's</a:t>
            </a:r>
            <a:r>
              <a:rPr lang="en-US" dirty="0"/>
              <a:t> outstanding contract with the Castilian crown to provide twelve vessels for the Indies</a:t>
            </a:r>
            <a:r>
              <a:rPr lang="en-US" dirty="0" smtClean="0"/>
              <a:t>. </a:t>
            </a:r>
            <a:r>
              <a:rPr lang="en-US" dirty="0"/>
              <a:t>After these were delivered, Vespucci continued as a provision contractor for Indies expeditions, and is known to have secured beef supplies for at least one (if not two) of Columbus's voyages.</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466146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Expeditions</a:t>
            </a:r>
            <a:endParaRPr lang="ru-RU" dirty="0"/>
          </a:p>
        </p:txBody>
      </p:sp>
      <p:sp>
        <p:nvSpPr>
          <p:cNvPr id="3" name="Объект 2"/>
          <p:cNvSpPr>
            <a:spLocks noGrp="1"/>
          </p:cNvSpPr>
          <p:nvPr>
            <p:ph idx="1"/>
          </p:nvPr>
        </p:nvSpPr>
        <p:spPr/>
        <p:txBody>
          <a:bodyPr>
            <a:normAutofit fontScale="62500" lnSpcReduction="20000"/>
          </a:bodyPr>
          <a:lstStyle/>
          <a:p>
            <a:r>
              <a:rPr lang="en-US" dirty="0"/>
              <a:t>At the invitation of king Manuel I of Portugal, Vespucci participated as observer in several voyages that explored the east coast of South America between 1499 and 1502. On the first of these voyages he was aboard the ship that discovered that South America extended much further south than previously thought.</a:t>
            </a:r>
          </a:p>
          <a:p>
            <a:r>
              <a:rPr lang="en-US" dirty="0"/>
              <a:t>The expeditions became widely known in Europe after two accounts attributed to Vespucci were published between 1502 and 1504. In 1507, Martin </a:t>
            </a:r>
            <a:r>
              <a:rPr lang="en-US" dirty="0" err="1"/>
              <a:t>Waldseemüller</a:t>
            </a:r>
            <a:r>
              <a:rPr lang="en-US" dirty="0"/>
              <a:t> produced a world map on which he named the new continent America after Vespucci's first name, Amerigo. In an accompanying book, </a:t>
            </a:r>
            <a:r>
              <a:rPr lang="en-US" dirty="0" err="1"/>
              <a:t>Waldseemüller</a:t>
            </a:r>
            <a:r>
              <a:rPr lang="en-US" dirty="0"/>
              <a:t> published one of the Vespucci accounts, which led to criticism that Vespucci was trying to upset Christopher Columbus' glory. However, the rediscovery in the 18th century of other letters by Vespucci, primarily the </a:t>
            </a:r>
            <a:r>
              <a:rPr lang="en-US" dirty="0" err="1"/>
              <a:t>Soderini</a:t>
            </a:r>
            <a:r>
              <a:rPr lang="en-US" dirty="0"/>
              <a:t> Letter, has led to the view that the early published accounts could be fabrications, not by Vespucci, but by others.</a:t>
            </a:r>
          </a:p>
          <a:p>
            <a:r>
              <a:rPr lang="en-US" dirty="0"/>
              <a:t>He died on February 22, 1512 in Seville, Spain, of an unknown cause.</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69692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First voyage</a:t>
            </a:r>
            <a:endParaRPr lang="ru-RU" dirty="0"/>
          </a:p>
        </p:txBody>
      </p:sp>
      <p:sp>
        <p:nvSpPr>
          <p:cNvPr id="3" name="Объект 2"/>
          <p:cNvSpPr>
            <a:spLocks noGrp="1"/>
          </p:cNvSpPr>
          <p:nvPr>
            <p:ph idx="1"/>
          </p:nvPr>
        </p:nvSpPr>
        <p:spPr/>
        <p:txBody>
          <a:bodyPr>
            <a:normAutofit fontScale="92500"/>
          </a:bodyPr>
          <a:lstStyle/>
          <a:p>
            <a:r>
              <a:rPr lang="en-US" dirty="0"/>
              <a:t>A letter published in 1504 purports to be an account by Vespucci, written to </a:t>
            </a:r>
            <a:r>
              <a:rPr lang="en-US" dirty="0" err="1"/>
              <a:t>Soderini</a:t>
            </a:r>
            <a:r>
              <a:rPr lang="en-US" dirty="0"/>
              <a:t>, of a lengthy visit to the New World, leaving Spain in May 1497 and returning in October 1498. However, modern scholars have doubted that this voyage took place, and consider this letter a </a:t>
            </a:r>
            <a:r>
              <a:rPr lang="en-US" dirty="0" smtClean="0"/>
              <a:t>forgery. Whoever </a:t>
            </a:r>
            <a:r>
              <a:rPr lang="en-US" dirty="0"/>
              <a:t>did write the letter makes several observations of native customs, including use of hammocks and sweat lodges.</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0120902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Second voyage</a:t>
            </a:r>
            <a:endParaRPr lang="ru-RU" dirty="0"/>
          </a:p>
        </p:txBody>
      </p:sp>
      <p:sp>
        <p:nvSpPr>
          <p:cNvPr id="3" name="Объект 2"/>
          <p:cNvSpPr>
            <a:spLocks noGrp="1"/>
          </p:cNvSpPr>
          <p:nvPr>
            <p:ph idx="1"/>
          </p:nvPr>
        </p:nvSpPr>
        <p:spPr/>
        <p:txBody>
          <a:bodyPr>
            <a:normAutofit fontScale="70000" lnSpcReduction="20000"/>
          </a:bodyPr>
          <a:lstStyle/>
          <a:p>
            <a:r>
              <a:rPr lang="en-US" dirty="0"/>
              <a:t>About 1499–1500, Vespucci joined an expedition in the service of Spain, with Alonso de Ojeda (or </a:t>
            </a:r>
            <a:r>
              <a:rPr lang="en-US" dirty="0" err="1"/>
              <a:t>Hojeda</a:t>
            </a:r>
            <a:r>
              <a:rPr lang="en-US" dirty="0"/>
              <a:t>) as the fleet commander. The intention was to sail around the southern end of the African mainland into the Indian Ocean</a:t>
            </a:r>
            <a:r>
              <a:rPr lang="en-US" dirty="0" smtClean="0"/>
              <a:t>. </a:t>
            </a:r>
            <a:r>
              <a:rPr lang="en-US" dirty="0"/>
              <a:t>After hitting land at the coast of what is now Guyana, the two seem to have separated. Vespucci sailed southward, discovering the mouth of the Amazon River and reaching 6°S, before turning around and seeing Trinidad and the Orinoco River and returning to Spain by way of Hispaniola. The letter, to Lorenzo di </a:t>
            </a:r>
            <a:r>
              <a:rPr lang="en-US" dirty="0" err="1"/>
              <a:t>Pierfrancesco</a:t>
            </a:r>
            <a:r>
              <a:rPr lang="en-US" dirty="0"/>
              <a:t> de' Medici, claims that Vespucci determined his longitude celestially </a:t>
            </a:r>
            <a:r>
              <a:rPr lang="en-US" dirty="0" smtClean="0"/>
              <a:t> </a:t>
            </a:r>
            <a:r>
              <a:rPr lang="en-US" dirty="0"/>
              <a:t>on August 23, 1499, while on this voyage. However, that claim may be fraudulent</a:t>
            </a:r>
            <a:r>
              <a:rPr lang="en-US" dirty="0" smtClean="0"/>
              <a:t>, </a:t>
            </a:r>
            <a:r>
              <a:rPr lang="en-US" dirty="0"/>
              <a:t>which could cast doubt on the letter's credibility.</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4386765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
            </a:r>
            <a:br>
              <a:rPr lang="en-US" dirty="0"/>
            </a:br>
            <a:r>
              <a:rPr lang="en-US" dirty="0"/>
              <a:t/>
            </a:r>
            <a:br>
              <a:rPr lang="en-US" dirty="0"/>
            </a:br>
            <a:r>
              <a:rPr lang="en-US" dirty="0"/>
              <a:t>Third voyage</a:t>
            </a:r>
            <a:endParaRPr lang="ru-RU" dirty="0"/>
          </a:p>
        </p:txBody>
      </p:sp>
      <p:sp>
        <p:nvSpPr>
          <p:cNvPr id="3" name="Объект 2"/>
          <p:cNvSpPr>
            <a:spLocks noGrp="1"/>
          </p:cNvSpPr>
          <p:nvPr>
            <p:ph idx="1"/>
          </p:nvPr>
        </p:nvSpPr>
        <p:spPr>
          <a:xfrm>
            <a:off x="1043492" y="2323652"/>
            <a:ext cx="6777317" cy="4129684"/>
          </a:xfrm>
        </p:spPr>
        <p:txBody>
          <a:bodyPr>
            <a:normAutofit fontScale="55000" lnSpcReduction="20000"/>
          </a:bodyPr>
          <a:lstStyle/>
          <a:p>
            <a:r>
              <a:rPr lang="en-US" dirty="0"/>
              <a:t>The last certain voyage of Vespucci was led by </a:t>
            </a:r>
            <a:r>
              <a:rPr lang="en-US" dirty="0" err="1"/>
              <a:t>Gonçalo</a:t>
            </a:r>
            <a:r>
              <a:rPr lang="en-US" dirty="0"/>
              <a:t> Coelho in 1501–1502 in the service of Portugal. Departing from Lisbon, the fleet sailed first to Cape Verde where they met two of Pedro </a:t>
            </a:r>
            <a:r>
              <a:rPr lang="en-US" dirty="0" err="1"/>
              <a:t>Álvares</a:t>
            </a:r>
            <a:r>
              <a:rPr lang="en-US" dirty="0"/>
              <a:t> Cabral's ships returning from India. In a letter from Cape Verde, Vespucci says that he hopes to visit the same lands that </a:t>
            </a:r>
            <a:r>
              <a:rPr lang="en-US" dirty="0" err="1"/>
              <a:t>Álvares</a:t>
            </a:r>
            <a:r>
              <a:rPr lang="en-US" dirty="0"/>
              <a:t> Cabral had explored, suggesting that the intention is to sail west to Asia, as on the 1499-1500 voyage</a:t>
            </a:r>
            <a:r>
              <a:rPr lang="en-US" dirty="0" smtClean="0"/>
              <a:t>. </a:t>
            </a:r>
            <a:r>
              <a:rPr lang="en-US" dirty="0"/>
              <a:t>On reaching the coast of Brazil, they sailed south along the coast of South America to Rio de Janeiro's bay. If his own account is to be believed, he reached the latitude of Patagonia before turning back, although this also seems doubtful, since his account does not mention the broad estuary of the Río de la Plata, which he must have seen if he had gotten that far south. Portuguese maps of South America, created after the voyage of Coelho and Vespucci, do not show any land south of present-day </a:t>
            </a:r>
            <a:r>
              <a:rPr lang="en-US" dirty="0" err="1"/>
              <a:t>Cananéia</a:t>
            </a:r>
            <a:r>
              <a:rPr lang="en-US" dirty="0"/>
              <a:t> at 25° S, so this may represent the southernmost extent of their voyages.</a:t>
            </a:r>
          </a:p>
          <a:p>
            <a:r>
              <a:rPr lang="en-US" dirty="0"/>
              <a:t>After the first half of the expedition, Vespucci mapped Alpha and Beta Centauri, as well as the constellation Crux, the Southern Cross.[9] Although these stars had been known to the ancient Greeks, gradual precession had lowered them below the European horizon so that they had been forgotten. On his return to Lisbon, Vespucci wrote in a letter to </a:t>
            </a:r>
            <a:r>
              <a:rPr lang="en-US" dirty="0" err="1"/>
              <a:t>d'Medici</a:t>
            </a:r>
            <a:r>
              <a:rPr lang="en-US" dirty="0"/>
              <a:t> that the land masses they explored were much larger than anticipated and different from the Asia described by Ptolemy or Marco Polo and therefore, must be a New World, that is, a previously unknown fourth continent, after Europe, Asia, and Africa.</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77722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Marco Polo</a:t>
            </a:r>
            <a:endParaRPr lang="ru-RU" dirty="0"/>
          </a:p>
        </p:txBody>
      </p:sp>
      <p:sp>
        <p:nvSpPr>
          <p:cNvPr id="3" name="Объект 2"/>
          <p:cNvSpPr>
            <a:spLocks noGrp="1"/>
          </p:cNvSpPr>
          <p:nvPr>
            <p:ph idx="1"/>
          </p:nvPr>
        </p:nvSpPr>
        <p:spPr/>
        <p:txBody>
          <a:bodyPr>
            <a:normAutofit fontScale="92500" lnSpcReduction="20000"/>
          </a:bodyPr>
          <a:lstStyle/>
          <a:p>
            <a:r>
              <a:rPr lang="en-US" sz="3200" dirty="0">
                <a:hlinkClick r:id="rId2" action="ppaction://hlinksldjump"/>
              </a:rPr>
              <a:t>Marco </a:t>
            </a:r>
            <a:r>
              <a:rPr lang="en-US" sz="3200" dirty="0" smtClean="0">
                <a:hlinkClick r:id="rId2" action="ppaction://hlinksldjump"/>
              </a:rPr>
              <a:t>Polo</a:t>
            </a:r>
            <a:endParaRPr lang="en-US" sz="3200" dirty="0" smtClean="0"/>
          </a:p>
          <a:p>
            <a:r>
              <a:rPr lang="en-US" sz="3200" dirty="0">
                <a:hlinkClick r:id="rId3" action="ppaction://hlinksldjump"/>
              </a:rPr>
              <a:t>Early life and Asian </a:t>
            </a:r>
            <a:r>
              <a:rPr lang="en-US" sz="3200" dirty="0" smtClean="0">
                <a:hlinkClick r:id="rId3" action="ppaction://hlinksldjump"/>
              </a:rPr>
              <a:t>travel</a:t>
            </a:r>
            <a:endParaRPr lang="en-US" sz="3200" dirty="0" smtClean="0"/>
          </a:p>
          <a:p>
            <a:r>
              <a:rPr lang="en-US" sz="3200" dirty="0">
                <a:hlinkClick r:id="rId4" action="ppaction://hlinksldjump"/>
              </a:rPr>
              <a:t>Genoese captivity and later life</a:t>
            </a:r>
            <a:endParaRPr lang="en-US" sz="3200" dirty="0"/>
          </a:p>
          <a:p>
            <a:r>
              <a:rPr lang="en-US" sz="3200" dirty="0">
                <a:hlinkClick r:id="rId5" action="ppaction://hlinksldjump"/>
              </a:rPr>
              <a:t>Death</a:t>
            </a:r>
            <a:endParaRPr lang="en-US" sz="3200" dirty="0"/>
          </a:p>
          <a:p>
            <a:r>
              <a:rPr lang="en-US" sz="3200" dirty="0">
                <a:hlinkClick r:id="rId6" action="ppaction://hlinksldjump"/>
              </a:rPr>
              <a:t>Cartography</a:t>
            </a:r>
            <a:endParaRPr lang="en-US" sz="3200" dirty="0"/>
          </a:p>
          <a:p>
            <a:r>
              <a:rPr lang="en-US" sz="3200" dirty="0">
                <a:hlinkClick r:id="rId7" action="ppaction://hlinksldjump"/>
              </a:rPr>
              <a:t>Commemoration</a:t>
            </a:r>
            <a:endParaRPr lang="en-US" sz="3200" dirty="0"/>
          </a:p>
          <a:p>
            <a:r>
              <a:rPr lang="en-US" sz="3200" dirty="0">
                <a:hlinkClick r:id="rId8" action="ppaction://hlinksldjump"/>
              </a:rPr>
              <a:t>Further exploration</a:t>
            </a:r>
            <a:endParaRPr lang="en-US" sz="3200" dirty="0"/>
          </a:p>
          <a:p>
            <a:pPr marL="68580" indent="0">
              <a:buNone/>
            </a:pPr>
            <a:endParaRPr lang="en-US" sz="3200" dirty="0"/>
          </a:p>
          <a:p>
            <a:endParaRPr lang="en-US" sz="3200" dirty="0" smtClean="0"/>
          </a:p>
          <a:p>
            <a:endParaRPr lang="en-US" sz="3200" dirty="0"/>
          </a:p>
        </p:txBody>
      </p:sp>
      <p:pic>
        <p:nvPicPr>
          <p:cNvPr id="2050" name="Picture 2" descr="C:\Users\1\Desktop\220px-Marco_Polo_portrait.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70031" y="836712"/>
            <a:ext cx="1746385" cy="2357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20335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Marco Polo (1254-1324)</a:t>
            </a:r>
            <a:endParaRPr lang="ru-RU" dirty="0"/>
          </a:p>
        </p:txBody>
      </p:sp>
      <p:sp>
        <p:nvSpPr>
          <p:cNvPr id="3" name="Объект 2"/>
          <p:cNvSpPr>
            <a:spLocks noGrp="1"/>
          </p:cNvSpPr>
          <p:nvPr>
            <p:ph idx="1"/>
          </p:nvPr>
        </p:nvSpPr>
        <p:spPr/>
        <p:txBody>
          <a:bodyPr>
            <a:normAutofit fontScale="62500" lnSpcReduction="20000"/>
          </a:bodyPr>
          <a:lstStyle/>
          <a:p>
            <a:r>
              <a:rPr lang="en-US" dirty="0"/>
              <a:t>Marco Polo </a:t>
            </a:r>
            <a:r>
              <a:rPr lang="en-US" dirty="0" smtClean="0"/>
              <a:t>September </a:t>
            </a:r>
            <a:r>
              <a:rPr lang="en-US" dirty="0"/>
              <a:t>15, 1254 – January 9, 1324</a:t>
            </a:r>
            <a:r>
              <a:rPr lang="en-US" dirty="0" smtClean="0"/>
              <a:t>) </a:t>
            </a:r>
            <a:r>
              <a:rPr lang="en-US" dirty="0"/>
              <a:t>was a Venetian merchant </a:t>
            </a:r>
            <a:r>
              <a:rPr lang="en-US" dirty="0" smtClean="0"/>
              <a:t>traveler </a:t>
            </a:r>
            <a:r>
              <a:rPr lang="en-US" dirty="0"/>
              <a:t>whose travels are recorded in Il </a:t>
            </a:r>
            <a:r>
              <a:rPr lang="en-US" dirty="0" err="1"/>
              <a:t>Milione</a:t>
            </a:r>
            <a:r>
              <a:rPr lang="en-US" dirty="0"/>
              <a:t>, a book which did much to introduce Europeans to Central Asia and China. He learned about trading whilst his father and uncle, </a:t>
            </a:r>
            <a:r>
              <a:rPr lang="en-US" dirty="0" err="1"/>
              <a:t>Niccolò</a:t>
            </a:r>
            <a:r>
              <a:rPr lang="en-US" dirty="0"/>
              <a:t> and </a:t>
            </a:r>
            <a:r>
              <a:rPr lang="en-US" dirty="0" err="1"/>
              <a:t>Maffeo</a:t>
            </a:r>
            <a:r>
              <a:rPr lang="en-US" dirty="0"/>
              <a:t>, travelled through Asia and apparently met Kublai Khan. In 1269, they returned to Venice to meet Marco for the first time. The three of them embarked on an epic journey to Asia, returning after 24 years to find Venice at war with Genoa; Marco was imprisoned, and dictated his stories to a cellmate. He was released in 1299, became a wealthy merchant, married and had three children. He died in 1324, and was buried in San Lorenzo.</a:t>
            </a:r>
          </a:p>
          <a:p>
            <a:r>
              <a:rPr lang="en-US" dirty="0"/>
              <a:t>His pioneering journey inspired Christopher </a:t>
            </a:r>
            <a:r>
              <a:rPr lang="en-US" dirty="0" smtClean="0"/>
              <a:t>Columbus </a:t>
            </a:r>
            <a:r>
              <a:rPr lang="en-US" dirty="0"/>
              <a:t>and others. Marco Polo's other legacies include Venice Marco Polo Airport, the Marco Polo sheep, and several books and films. He also had an influence on European cartography, leading to the introduction of the Fra Mauro map.</a:t>
            </a:r>
            <a:endParaRPr lang="ru-RU" dirty="0"/>
          </a:p>
        </p:txBody>
      </p:sp>
      <p:pic>
        <p:nvPicPr>
          <p:cNvPr id="4"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Стрелка вниз 4">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9047243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548680"/>
            <a:ext cx="7024744" cy="1143000"/>
          </a:xfrm>
        </p:spPr>
        <p:txBody>
          <a:bodyPr/>
          <a:lstStyle/>
          <a:p>
            <a:r>
              <a:rPr lang="en-US" dirty="0"/>
              <a:t>Early life and Asian travel</a:t>
            </a:r>
            <a:endParaRPr lang="ru-RU" dirty="0"/>
          </a:p>
        </p:txBody>
      </p:sp>
      <p:sp>
        <p:nvSpPr>
          <p:cNvPr id="3" name="Объект 2"/>
          <p:cNvSpPr>
            <a:spLocks noGrp="1"/>
          </p:cNvSpPr>
          <p:nvPr>
            <p:ph idx="1"/>
          </p:nvPr>
        </p:nvSpPr>
        <p:spPr>
          <a:xfrm>
            <a:off x="1043608" y="1628800"/>
            <a:ext cx="6777317" cy="3508977"/>
          </a:xfrm>
        </p:spPr>
        <p:txBody>
          <a:bodyPr>
            <a:noAutofit/>
          </a:bodyPr>
          <a:lstStyle/>
          <a:p>
            <a:r>
              <a:rPr lang="en-US" sz="1200" dirty="0"/>
              <a:t>The exact time and place of Marco Polo's birth are unknown, and current theories are mostly conjectural. One possible place of birth is Venice's former </a:t>
            </a:r>
            <a:r>
              <a:rPr lang="en-US" sz="1200" dirty="0" err="1"/>
              <a:t>contrada</a:t>
            </a:r>
            <a:r>
              <a:rPr lang="en-US" sz="1200" dirty="0"/>
              <a:t> of San Giovanni </a:t>
            </a:r>
            <a:r>
              <a:rPr lang="en-US" sz="1200" dirty="0" err="1"/>
              <a:t>Crisostomo</a:t>
            </a:r>
            <a:r>
              <a:rPr lang="en-US" sz="1200" dirty="0"/>
              <a:t>, which is sometimes presented by historians as the birthplace, and it is generally accepted that Marco Polo was born in the Venetian Republic with most biographers pointing towards Venice itself as Marco Polo's home town</a:t>
            </a:r>
            <a:r>
              <a:rPr lang="en-US" sz="1200" dirty="0" smtClean="0"/>
              <a:t>. </a:t>
            </a:r>
            <a:r>
              <a:rPr lang="en-US" sz="1200" dirty="0"/>
              <a:t>Some biographers suggest that Polo was born in the town of </a:t>
            </a:r>
            <a:r>
              <a:rPr lang="en-US" sz="1200" dirty="0" err="1"/>
              <a:t>Korčula</a:t>
            </a:r>
            <a:r>
              <a:rPr lang="en-US" sz="1200" dirty="0"/>
              <a:t> (</a:t>
            </a:r>
            <a:r>
              <a:rPr lang="en-US" sz="1200" dirty="0" err="1"/>
              <a:t>Curzola</a:t>
            </a:r>
            <a:r>
              <a:rPr lang="en-US" sz="1200" dirty="0"/>
              <a:t>), on the island of </a:t>
            </a:r>
            <a:r>
              <a:rPr lang="en-US" sz="1200" dirty="0" err="1"/>
              <a:t>Korčula</a:t>
            </a:r>
            <a:r>
              <a:rPr lang="en-US" sz="1200" dirty="0"/>
              <a:t> in today's Croatia</a:t>
            </a:r>
            <a:r>
              <a:rPr lang="en-US" sz="1200" dirty="0" smtClean="0"/>
              <a:t>, </a:t>
            </a:r>
            <a:r>
              <a:rPr lang="en-US" sz="1200" dirty="0"/>
              <a:t>however there is no proof to this claim. The most quoted specific date of Polo's birth is somewhere "around 1254</a:t>
            </a:r>
            <a:r>
              <a:rPr lang="en-US" sz="1200" dirty="0" smtClean="0"/>
              <a:t>".His </a:t>
            </a:r>
            <a:r>
              <a:rPr lang="en-US" sz="1200" dirty="0"/>
              <a:t>father </a:t>
            </a:r>
            <a:r>
              <a:rPr lang="en-US" sz="1200" dirty="0" err="1"/>
              <a:t>Niccolò</a:t>
            </a:r>
            <a:r>
              <a:rPr lang="en-US" sz="1200" dirty="0"/>
              <a:t> was a merchant who traded with the Middle East, becoming wealthy and achieving great prestige</a:t>
            </a:r>
            <a:r>
              <a:rPr lang="en-US" sz="1200" dirty="0" smtClean="0"/>
              <a:t>. </a:t>
            </a:r>
            <a:r>
              <a:rPr lang="en-US" sz="1200" dirty="0" err="1"/>
              <a:t>Niccolò</a:t>
            </a:r>
            <a:r>
              <a:rPr lang="en-US" sz="1200" dirty="0"/>
              <a:t> and his brother </a:t>
            </a:r>
            <a:r>
              <a:rPr lang="en-US" sz="1200" dirty="0" err="1"/>
              <a:t>Maffeo</a:t>
            </a:r>
            <a:r>
              <a:rPr lang="en-US" sz="1200" dirty="0"/>
              <a:t> set off on a trading voyage, before Marco was </a:t>
            </a:r>
            <a:r>
              <a:rPr lang="en-US" sz="1200" dirty="0" err="1" smtClean="0"/>
              <a:t>born.In</a:t>
            </a:r>
            <a:r>
              <a:rPr lang="en-US" sz="1200" dirty="0" smtClean="0"/>
              <a:t> </a:t>
            </a:r>
            <a:r>
              <a:rPr lang="en-US" sz="1200" dirty="0"/>
              <a:t>1260, </a:t>
            </a:r>
            <a:r>
              <a:rPr lang="en-US" sz="1200" dirty="0" err="1"/>
              <a:t>Niccolò</a:t>
            </a:r>
            <a:r>
              <a:rPr lang="en-US" sz="1200" dirty="0"/>
              <a:t> and </a:t>
            </a:r>
            <a:r>
              <a:rPr lang="en-US" sz="1200" dirty="0" err="1"/>
              <a:t>Maffeo</a:t>
            </a:r>
            <a:r>
              <a:rPr lang="en-US" sz="1200" dirty="0"/>
              <a:t> were residing in Constantinople when they foresaw a political change; they liquidated their assets into jewels and moved away.[8] According to The Travels of Marco Polo, they passed through much of Asia, and met with the Kublai Khan</a:t>
            </a:r>
            <a:r>
              <a:rPr lang="en-US" sz="1200" dirty="0" smtClean="0"/>
              <a:t>. </a:t>
            </a:r>
            <a:r>
              <a:rPr lang="en-US" sz="1200" dirty="0"/>
              <a:t>Meanwhile, Marco Polo's mother died, and he was raised by an aunt and uncle</a:t>
            </a:r>
            <a:r>
              <a:rPr lang="en-US" sz="1200" dirty="0" smtClean="0"/>
              <a:t>. </a:t>
            </a:r>
            <a:r>
              <a:rPr lang="en-US" sz="1200" dirty="0"/>
              <a:t>Polo was well educated, and learned merchant subjects including foreign currency, appraising, and the handling of cargo ships,[9] although he learned little or no Latin</a:t>
            </a:r>
            <a:r>
              <a:rPr lang="en-US" sz="1200" dirty="0" smtClean="0"/>
              <a:t>.</a:t>
            </a:r>
            <a:endParaRPr lang="en-US" sz="1200" dirty="0"/>
          </a:p>
          <a:p>
            <a:pPr marL="68580" indent="0">
              <a:buNone/>
            </a:pPr>
            <a:r>
              <a:rPr lang="en-US" sz="1200" dirty="0" smtClean="0"/>
              <a:t> In </a:t>
            </a:r>
            <a:r>
              <a:rPr lang="en-US" sz="1200" dirty="0"/>
              <a:t>1269, </a:t>
            </a:r>
            <a:r>
              <a:rPr lang="en-US" sz="1200" dirty="0" err="1"/>
              <a:t>Niccolò</a:t>
            </a:r>
            <a:r>
              <a:rPr lang="en-US" sz="1200" dirty="0"/>
              <a:t> and </a:t>
            </a:r>
            <a:r>
              <a:rPr lang="en-US" sz="1200" dirty="0" err="1"/>
              <a:t>Maffeo</a:t>
            </a:r>
            <a:r>
              <a:rPr lang="en-US" sz="1200" dirty="0"/>
              <a:t> returned to Venice, meeting Marco for the first time. In 1271, during the </a:t>
            </a:r>
            <a:r>
              <a:rPr lang="en-US" sz="1200" dirty="0" err="1"/>
              <a:t>dogado</a:t>
            </a:r>
            <a:r>
              <a:rPr lang="en-US" sz="1200" dirty="0"/>
              <a:t> of Doge Lorenzo Tiepolo, Marco Polo (at seventeen years of age), his father, and his uncle set off for Asia on the series of adventures that were later documented in Marco's book. They returned to Venice in 1295, 24 years later, with many riches and treasures. They had traveled almost 15,000 miles (24,000 km)</a:t>
            </a:r>
            <a:endParaRPr lang="ru-RU" sz="1200"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257611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556792"/>
            <a:ext cx="7024744" cy="11430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Genoese </a:t>
            </a:r>
            <a:r>
              <a:rPr lang="en-US" dirty="0"/>
              <a:t>captivity and later life</a:t>
            </a:r>
            <a:br>
              <a:rPr lang="en-US" dirty="0"/>
            </a:br>
            <a:endParaRPr lang="ru-RU" dirty="0"/>
          </a:p>
        </p:txBody>
      </p:sp>
      <p:sp>
        <p:nvSpPr>
          <p:cNvPr id="3" name="Объект 2"/>
          <p:cNvSpPr>
            <a:spLocks noGrp="1"/>
          </p:cNvSpPr>
          <p:nvPr>
            <p:ph idx="1"/>
          </p:nvPr>
        </p:nvSpPr>
        <p:spPr>
          <a:xfrm>
            <a:off x="1043492" y="2323652"/>
            <a:ext cx="6777317" cy="4129684"/>
          </a:xfrm>
        </p:spPr>
        <p:txBody>
          <a:bodyPr>
            <a:normAutofit fontScale="40000" lnSpcReduction="20000"/>
          </a:bodyPr>
          <a:lstStyle/>
          <a:p>
            <a:r>
              <a:rPr lang="en-US" dirty="0"/>
              <a:t>Upon the </a:t>
            </a:r>
            <a:r>
              <a:rPr lang="en-US" dirty="0" err="1"/>
              <a:t>Polos</a:t>
            </a:r>
            <a:r>
              <a:rPr lang="en-US" dirty="0"/>
              <a:t>' return to Italy, Venice was at war with Genoa</a:t>
            </a:r>
            <a:r>
              <a:rPr lang="en-US" dirty="0" smtClean="0"/>
              <a:t>. </a:t>
            </a:r>
            <a:r>
              <a:rPr lang="en-US" dirty="0"/>
              <a:t>Genoese admiral </a:t>
            </a:r>
            <a:r>
              <a:rPr lang="en-US" dirty="0" err="1"/>
              <a:t>Lamba</a:t>
            </a:r>
            <a:r>
              <a:rPr lang="en-US" dirty="0"/>
              <a:t> </a:t>
            </a:r>
            <a:r>
              <a:rPr lang="en-US" dirty="0" err="1"/>
              <a:t>D'Oria</a:t>
            </a:r>
            <a:r>
              <a:rPr lang="en-US" dirty="0"/>
              <a:t> overwhelmed a Venetian fleet at the Battle of </a:t>
            </a:r>
            <a:r>
              <a:rPr lang="en-US" dirty="0" err="1"/>
              <a:t>Curzola</a:t>
            </a:r>
            <a:r>
              <a:rPr lang="en-US" dirty="0"/>
              <a:t> near the island of </a:t>
            </a:r>
            <a:r>
              <a:rPr lang="en-US" dirty="0" err="1"/>
              <a:t>Korčula</a:t>
            </a:r>
            <a:r>
              <a:rPr lang="en-US" dirty="0"/>
              <a:t>, and Polo was taken prisoner</a:t>
            </a:r>
            <a:r>
              <a:rPr lang="en-US" dirty="0" smtClean="0"/>
              <a:t>. </a:t>
            </a:r>
            <a:r>
              <a:rPr lang="en-US" dirty="0"/>
              <a:t>He spent several months of his imprisonment dictating a detailed account of his travels to a fellow inmate, </a:t>
            </a:r>
            <a:r>
              <a:rPr lang="en-US" dirty="0" err="1"/>
              <a:t>Rustichello</a:t>
            </a:r>
            <a:r>
              <a:rPr lang="en-US" dirty="0"/>
              <a:t> da Pisa,[9] who incorporated tales of his own as well as other collected anecdotes and current affairs from China. The book soon spread throughout Europe in manuscript form, and became known as The Travels of Marco Polo. It depicts the </a:t>
            </a:r>
            <a:r>
              <a:rPr lang="en-US" dirty="0" err="1"/>
              <a:t>Polos</a:t>
            </a:r>
            <a:r>
              <a:rPr lang="en-US" dirty="0"/>
              <a:t>' journeys throughout Asia, giving Europeans their first comprehensive look into the inner workings of the Far East, including China, India, and Japan</a:t>
            </a:r>
            <a:r>
              <a:rPr lang="en-US" dirty="0" smtClean="0"/>
              <a:t>.</a:t>
            </a:r>
            <a:endParaRPr lang="en-US" dirty="0"/>
          </a:p>
          <a:p>
            <a:r>
              <a:rPr lang="en-US" dirty="0"/>
              <a:t>While Polo's book describes paper money and the burning of coal, it fails to mention the Great Wall of China, chopsticks, and </a:t>
            </a:r>
            <a:r>
              <a:rPr lang="en-US" dirty="0" err="1"/>
              <a:t>footbinding</a:t>
            </a:r>
            <a:r>
              <a:rPr lang="en-US" dirty="0"/>
              <a:t>, making skeptics wonder if Marco Polo had really gone to China, or wrote his book based on hearsay</a:t>
            </a:r>
            <a:r>
              <a:rPr lang="en-US" dirty="0" smtClean="0"/>
              <a:t>. </a:t>
            </a:r>
            <a:r>
              <a:rPr lang="en-US" dirty="0"/>
              <a:t>Yet, if the purpose of Polo's tales was to impress others with tales of his high esteem and fond regard in an advanced civilization, then it is possible that Polo shrewdly would omit those details that would cause his listeners to scoff at the Chinese with a sense of European superiority. However, it is more likely that information does not apply to Polo. Foot binding was extremely rare during Polo's time and was only practiced by court dancers - and did not become common even among the upper class until centuries later. The Great Walls were built to keep out northern invaders, whereas the ruling dynasty during Marco Polo's visit were those very northern invaders. Researchers note that the Great Wall familiar to us today is a Ming structure, post-dating Marco Polo's travels by more than two centuries. The Yuan rulers whom Polo served, as well as the preceding Jin and Liao Empires controlled territories both north and south of today's wall, and would have no reasons to maintain any fortifications that may have remained there from the earlier dynasties</a:t>
            </a:r>
            <a:r>
              <a:rPr lang="en-US" dirty="0" smtClean="0"/>
              <a:t>. </a:t>
            </a:r>
            <a:r>
              <a:rPr lang="en-US" dirty="0"/>
              <a:t>Other Europeans who traveled to </a:t>
            </a:r>
            <a:r>
              <a:rPr lang="en-US" dirty="0" err="1"/>
              <a:t>Khanbaliq</a:t>
            </a:r>
            <a:r>
              <a:rPr lang="en-US" dirty="0"/>
              <a:t> during the Yuan Dynasty, such as Giovanni de' </a:t>
            </a:r>
            <a:r>
              <a:rPr lang="en-US" dirty="0" err="1"/>
              <a:t>Marignolli</a:t>
            </a:r>
            <a:r>
              <a:rPr lang="en-US" dirty="0"/>
              <a:t> and </a:t>
            </a:r>
            <a:r>
              <a:rPr lang="en-US" dirty="0" err="1"/>
              <a:t>Odoric</a:t>
            </a:r>
            <a:r>
              <a:rPr lang="en-US" dirty="0"/>
              <a:t> of Pordenone, said nothing about the wall either</a:t>
            </a:r>
            <a:r>
              <a:rPr lang="en-US" dirty="0" smtClean="0"/>
              <a:t>. </a:t>
            </a:r>
            <a:r>
              <a:rPr lang="en-US" dirty="0"/>
              <a:t>Finally, the hearsay theory does not explain the absence of chop stick or foot binding reports. University of </a:t>
            </a:r>
            <a:r>
              <a:rPr lang="en-US" dirty="0" err="1"/>
              <a:t>Tübingen</a:t>
            </a:r>
            <a:r>
              <a:rPr lang="en-US" dirty="0"/>
              <a:t> researcher Hans Ulrich Vogel stated that Polo's description of paper money and salt production supported his presence in China</a:t>
            </a:r>
            <a:r>
              <a:rPr lang="en-US" dirty="0" smtClean="0"/>
              <a:t>.</a:t>
            </a:r>
            <a:endParaRPr lang="en-US" dirty="0"/>
          </a:p>
          <a:p>
            <a:r>
              <a:rPr lang="en-US" dirty="0"/>
              <a:t>Polo was finally released from captivity in August 1299,[9] and returned home to Venice, where his father and uncle had purchased a large house in the central quarter named </a:t>
            </a:r>
            <a:r>
              <a:rPr lang="en-US" dirty="0" err="1"/>
              <a:t>contrada</a:t>
            </a:r>
            <a:r>
              <a:rPr lang="en-US" dirty="0"/>
              <a:t> San Giovanni </a:t>
            </a:r>
            <a:r>
              <a:rPr lang="en-US" dirty="0" err="1"/>
              <a:t>Crisostomo</a:t>
            </a:r>
            <a:r>
              <a:rPr lang="en-US" dirty="0"/>
              <a:t>. The company continued its activities and Marco soon became a wealthy merchant. Polo financed other expeditions, but never left Venice again. In 1300, he married </a:t>
            </a:r>
            <a:r>
              <a:rPr lang="en-US" dirty="0" err="1"/>
              <a:t>Donata</a:t>
            </a:r>
            <a:r>
              <a:rPr lang="en-US" dirty="0"/>
              <a:t> </a:t>
            </a:r>
            <a:r>
              <a:rPr lang="en-US" dirty="0" err="1"/>
              <a:t>Badoer</a:t>
            </a:r>
            <a:r>
              <a:rPr lang="en-US" dirty="0"/>
              <a:t>, the daughter of Vitale </a:t>
            </a:r>
            <a:r>
              <a:rPr lang="en-US" dirty="0" err="1"/>
              <a:t>Badoer</a:t>
            </a:r>
            <a:r>
              <a:rPr lang="en-US" dirty="0"/>
              <a:t>, a merchant</a:t>
            </a:r>
            <a:r>
              <a:rPr lang="en-US" dirty="0" smtClean="0"/>
              <a:t>. </a:t>
            </a:r>
            <a:r>
              <a:rPr lang="en-US" dirty="0"/>
              <a:t>They had three daughters, </a:t>
            </a:r>
            <a:r>
              <a:rPr lang="en-US" dirty="0" err="1"/>
              <a:t>Fantina</a:t>
            </a:r>
            <a:r>
              <a:rPr lang="en-US" dirty="0"/>
              <a:t>, </a:t>
            </a:r>
            <a:r>
              <a:rPr lang="en-US" dirty="0" err="1"/>
              <a:t>Bellela</a:t>
            </a:r>
            <a:r>
              <a:rPr lang="en-US" dirty="0"/>
              <a:t> and </a:t>
            </a:r>
            <a:r>
              <a:rPr lang="en-US" dirty="0" err="1"/>
              <a:t>Moreta</a:t>
            </a:r>
            <a:r>
              <a:rPr lang="en-US" dirty="0"/>
              <a:t>.</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627073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Death</a:t>
            </a:r>
            <a:r>
              <a:rPr lang="en-US" dirty="0"/>
              <a:t/>
            </a:r>
            <a:br>
              <a:rPr lang="en-US" dirty="0"/>
            </a:br>
            <a:endParaRPr lang="ru-RU" dirty="0"/>
          </a:p>
        </p:txBody>
      </p:sp>
      <p:sp>
        <p:nvSpPr>
          <p:cNvPr id="3" name="Объект 2"/>
          <p:cNvSpPr>
            <a:spLocks noGrp="1"/>
          </p:cNvSpPr>
          <p:nvPr>
            <p:ph idx="1"/>
          </p:nvPr>
        </p:nvSpPr>
        <p:spPr/>
        <p:txBody>
          <a:bodyPr>
            <a:normAutofit fontScale="55000" lnSpcReduction="20000"/>
          </a:bodyPr>
          <a:lstStyle/>
          <a:p>
            <a:r>
              <a:rPr lang="en-US" dirty="0"/>
              <a:t>In 1323, Polo was confined to bed, due to illness. On January 8, 1324, despite physicians' efforts to treat him, Polo was on his deathbed. To write and certify the will, his family requested Giovanni </a:t>
            </a:r>
            <a:r>
              <a:rPr lang="en-US" dirty="0" err="1"/>
              <a:t>Giustiniani</a:t>
            </a:r>
            <a:r>
              <a:rPr lang="en-US" dirty="0"/>
              <a:t>, a priest of San </a:t>
            </a:r>
            <a:r>
              <a:rPr lang="en-US" dirty="0" err="1"/>
              <a:t>Procolo</a:t>
            </a:r>
            <a:r>
              <a:rPr lang="en-US" dirty="0"/>
              <a:t>. His wife, </a:t>
            </a:r>
            <a:r>
              <a:rPr lang="en-US" dirty="0" err="1"/>
              <a:t>Donata</a:t>
            </a:r>
            <a:r>
              <a:rPr lang="en-US" dirty="0"/>
              <a:t>, and his three daughters were appointed by him as co-executrices. The church was entitled by law to a portion of his estate; he approved of this and ordered that a further sum be paid to the convent of San Lorenzo, the place where he wished to be buried.[1] He also set free a "Tartar slave" who may have accompanied him from Asia.[18]</a:t>
            </a:r>
          </a:p>
          <a:p>
            <a:r>
              <a:rPr lang="en-US" dirty="0"/>
              <a:t>He divided up the rest of his assets, including several properties, between individuals, religious institutions, and every guild and fraternity to which he belonged. He also wrote-off multiple debts including 300 lire that his sister-in-law owed him, and others for the convent of San Giovanni, San Paolo of the Order of Preachers, and a cleric named Friar </a:t>
            </a:r>
            <a:r>
              <a:rPr lang="en-US" dirty="0" err="1"/>
              <a:t>Benvenuto</a:t>
            </a:r>
            <a:r>
              <a:rPr lang="en-US" dirty="0"/>
              <a:t>. He ordered 220 </a:t>
            </a:r>
            <a:r>
              <a:rPr lang="en-US" dirty="0" err="1"/>
              <a:t>soldi</a:t>
            </a:r>
            <a:r>
              <a:rPr lang="en-US" dirty="0"/>
              <a:t> be paid to Giovanni </a:t>
            </a:r>
            <a:r>
              <a:rPr lang="en-US" dirty="0" err="1"/>
              <a:t>Giustiniani</a:t>
            </a:r>
            <a:r>
              <a:rPr lang="en-US" dirty="0"/>
              <a:t> for his work as a notary and his prayers.[1] The will, which was not signed by Polo, but was validated by then relevant "</a:t>
            </a:r>
            <a:r>
              <a:rPr lang="en-US" dirty="0" err="1"/>
              <a:t>signum</a:t>
            </a:r>
            <a:r>
              <a:rPr lang="en-US" dirty="0"/>
              <a:t> </a:t>
            </a:r>
            <a:r>
              <a:rPr lang="en-US" dirty="0" err="1"/>
              <a:t>manus</a:t>
            </a:r>
            <a:r>
              <a:rPr lang="en-US" dirty="0"/>
              <a:t>" rule, by which the testator only had to touch the document to make it abide to the rule of law,[19] was dated January 9, 1324. Due to the Venetian law stating that the day ends at sunset, the exact date of Marco Polo's death cannot be determined, but it was between the sunsets of January 8 and 9, 1324.</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8389481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1844824"/>
            <a:ext cx="7024744" cy="1143000"/>
          </a:xfrm>
        </p:spPr>
        <p:txBody>
          <a:bodyPr>
            <a:normAutofit fontScale="90000"/>
          </a:bodyPr>
          <a:lstStyle/>
          <a:p>
            <a:r>
              <a:rPr lang="en-US" dirty="0"/>
              <a:t>Cartography</a:t>
            </a:r>
            <a:br>
              <a:rPr lang="en-US" dirty="0"/>
            </a:br>
            <a:r>
              <a:rPr lang="en-US" dirty="0"/>
              <a:t/>
            </a:r>
            <a:br>
              <a:rPr lang="en-US" dirty="0"/>
            </a:br>
            <a:endParaRPr lang="ru-RU" dirty="0"/>
          </a:p>
        </p:txBody>
      </p:sp>
      <p:sp>
        <p:nvSpPr>
          <p:cNvPr id="3" name="Объект 2"/>
          <p:cNvSpPr>
            <a:spLocks noGrp="1"/>
          </p:cNvSpPr>
          <p:nvPr>
            <p:ph idx="1"/>
          </p:nvPr>
        </p:nvSpPr>
        <p:spPr/>
        <p:txBody>
          <a:bodyPr>
            <a:normAutofit fontScale="62500" lnSpcReduction="20000"/>
          </a:bodyPr>
          <a:lstStyle/>
          <a:p>
            <a:r>
              <a:rPr lang="en-US" dirty="0"/>
              <a:t>Marco Polo's travels may have had some influence on the development of European cartography, ultimately leading to the European voyages of exploration a century later</a:t>
            </a:r>
            <a:r>
              <a:rPr lang="en-US" dirty="0" smtClean="0"/>
              <a:t>. </a:t>
            </a:r>
            <a:r>
              <a:rPr lang="en-US" dirty="0"/>
              <a:t>The 1453 Fra Mauro map was said by Giovanni Battista </a:t>
            </a:r>
            <a:r>
              <a:rPr lang="en-US" dirty="0" err="1"/>
              <a:t>Ramusio</a:t>
            </a:r>
            <a:r>
              <a:rPr lang="en-US" dirty="0"/>
              <a:t> to have been partially based on the one brought from Cathay by Marco Polo:</a:t>
            </a:r>
          </a:p>
          <a:p>
            <a:r>
              <a:rPr lang="en-US" dirty="0"/>
              <a:t>That fine illuminated world map on parchment, which can still be seen in a large cabinet alongside the choir of their monastery (the </a:t>
            </a:r>
            <a:r>
              <a:rPr lang="en-US" dirty="0" err="1"/>
              <a:t>Camaldolese</a:t>
            </a:r>
            <a:r>
              <a:rPr lang="en-US" dirty="0"/>
              <a:t> monastery of San Michele di </a:t>
            </a:r>
            <a:r>
              <a:rPr lang="en-US" dirty="0" err="1"/>
              <a:t>Murano</a:t>
            </a:r>
            <a:r>
              <a:rPr lang="en-US" dirty="0"/>
              <a:t>) was by one of the brothers of the monastery, who took great delight in the study of cosmography, diligently drawn and copied from a most beautiful and very old nautical map and a world map that had been brought from Cathay by the most </a:t>
            </a:r>
            <a:r>
              <a:rPr lang="en-US" dirty="0" err="1"/>
              <a:t>honourable</a:t>
            </a:r>
            <a:r>
              <a:rPr lang="en-US" dirty="0"/>
              <a:t> Messer Marco Polo and his father.</a:t>
            </a:r>
          </a:p>
          <a:p>
            <a:r>
              <a:rPr lang="en-US" dirty="0"/>
              <a:t>—Giovanni Battista </a:t>
            </a:r>
            <a:r>
              <a:rPr lang="en-US" dirty="0" err="1" smtClean="0"/>
              <a:t>Ramusio</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0800254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Commemoration</a:t>
            </a:r>
            <a:br>
              <a:rPr lang="en-US" dirty="0"/>
            </a:br>
            <a:endParaRPr lang="ru-RU" dirty="0"/>
          </a:p>
        </p:txBody>
      </p:sp>
      <p:sp>
        <p:nvSpPr>
          <p:cNvPr id="3" name="Объект 2"/>
          <p:cNvSpPr>
            <a:spLocks noGrp="1"/>
          </p:cNvSpPr>
          <p:nvPr>
            <p:ph idx="1"/>
          </p:nvPr>
        </p:nvSpPr>
        <p:spPr/>
        <p:txBody>
          <a:bodyPr>
            <a:normAutofit fontScale="62500" lnSpcReduction="20000"/>
          </a:bodyPr>
          <a:lstStyle/>
          <a:p>
            <a:r>
              <a:rPr lang="en-US" dirty="0"/>
              <a:t>The Marco Polo sheep, a subspecies of </a:t>
            </a:r>
            <a:r>
              <a:rPr lang="en-US" dirty="0" err="1"/>
              <a:t>Ovis</a:t>
            </a:r>
            <a:r>
              <a:rPr lang="en-US" dirty="0"/>
              <a:t> </a:t>
            </a:r>
            <a:r>
              <a:rPr lang="en-US" dirty="0" err="1"/>
              <a:t>aries</a:t>
            </a:r>
            <a:r>
              <a:rPr lang="en-US" dirty="0"/>
              <a:t>, is named after the explorer</a:t>
            </a:r>
            <a:r>
              <a:rPr lang="en-US" dirty="0" smtClean="0"/>
              <a:t>, </a:t>
            </a:r>
            <a:r>
              <a:rPr lang="en-US" dirty="0"/>
              <a:t>who described it during his crossing of Pamir (ancient Mount </a:t>
            </a:r>
            <a:r>
              <a:rPr lang="en-US" dirty="0" err="1"/>
              <a:t>Imeon</a:t>
            </a:r>
            <a:r>
              <a:rPr lang="en-US" dirty="0"/>
              <a:t>) in 1271</a:t>
            </a:r>
            <a:r>
              <a:rPr lang="en-US" dirty="0" smtClean="0"/>
              <a:t>. </a:t>
            </a:r>
            <a:r>
              <a:rPr lang="en-US" dirty="0"/>
              <a:t>In 1851, a three-</a:t>
            </a:r>
            <a:r>
              <a:rPr lang="en-US" dirty="0" err="1"/>
              <a:t>masted</a:t>
            </a:r>
            <a:r>
              <a:rPr lang="en-US" dirty="0"/>
              <a:t> Clipper built in Saint John, New Brunswick also took his name; the Marco Polo was the first ship to sail around the world in under six months</a:t>
            </a:r>
            <a:r>
              <a:rPr lang="en-US" dirty="0" smtClean="0"/>
              <a:t>. </a:t>
            </a:r>
            <a:r>
              <a:rPr lang="en-US" dirty="0"/>
              <a:t>The airport in Venice is named Venice Marco Polo Airport</a:t>
            </a:r>
            <a:r>
              <a:rPr lang="en-US" dirty="0" smtClean="0"/>
              <a:t>, </a:t>
            </a:r>
            <a:r>
              <a:rPr lang="en-US" dirty="0"/>
              <a:t>and the frequent flyer program of Hong Kong flag carrier Cathay Pacific is known as the "Marco Polo Club</a:t>
            </a:r>
            <a:r>
              <a:rPr lang="en-US" dirty="0" smtClean="0"/>
              <a:t>". </a:t>
            </a:r>
            <a:r>
              <a:rPr lang="en-US" dirty="0"/>
              <a:t>The travels of Marco Polo are </a:t>
            </a:r>
            <a:r>
              <a:rPr lang="en-US" dirty="0" err="1"/>
              <a:t>fictionalised</a:t>
            </a:r>
            <a:r>
              <a:rPr lang="en-US" dirty="0"/>
              <a:t> in Brian Oswald </a:t>
            </a:r>
            <a:r>
              <a:rPr lang="en-US" dirty="0" err="1"/>
              <a:t>Donn</a:t>
            </a:r>
            <a:r>
              <a:rPr lang="en-US" dirty="0"/>
              <a:t>-Byrne's Messer Marco Polo and Gary Jennings' 1984 novel The Journeyer. Polo also appears as the pivotal character in </a:t>
            </a:r>
            <a:r>
              <a:rPr lang="en-US" dirty="0" err="1"/>
              <a:t>Italo</a:t>
            </a:r>
            <a:r>
              <a:rPr lang="en-US" dirty="0"/>
              <a:t> Calvino's novel Invisible Cities. The 1982 television miniseries, Marco Polo, directed by </a:t>
            </a:r>
            <a:r>
              <a:rPr lang="en-US" dirty="0" err="1"/>
              <a:t>Giuliano</a:t>
            </a:r>
            <a:r>
              <a:rPr lang="en-US" dirty="0"/>
              <a:t> </a:t>
            </a:r>
            <a:r>
              <a:rPr lang="en-US" dirty="0" err="1"/>
              <a:t>Montaldo</a:t>
            </a:r>
            <a:r>
              <a:rPr lang="en-US" dirty="0"/>
              <a:t> and depicting Polo's travels, won two Emmy Awards and was nominated for six more</a:t>
            </a:r>
            <a:r>
              <a:rPr lang="en-US" dirty="0" smtClean="0"/>
              <a:t>. </a:t>
            </a:r>
            <a:r>
              <a:rPr lang="en-US" dirty="0"/>
              <a:t>Marco Polo also appears as a Great Explorer in the 2008 strategy video game Civilization Revolution</a:t>
            </a:r>
            <a:r>
              <a:rPr lang="en-US" dirty="0" smtClean="0"/>
              <a:t>.</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3966778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Further exploration</a:t>
            </a:r>
            <a:br>
              <a:rPr lang="en-US" dirty="0"/>
            </a:br>
            <a:endParaRPr lang="ru-RU" dirty="0"/>
          </a:p>
        </p:txBody>
      </p:sp>
      <p:sp>
        <p:nvSpPr>
          <p:cNvPr id="3" name="Объект 2"/>
          <p:cNvSpPr>
            <a:spLocks noGrp="1"/>
          </p:cNvSpPr>
          <p:nvPr>
            <p:ph idx="1"/>
          </p:nvPr>
        </p:nvSpPr>
        <p:spPr/>
        <p:txBody>
          <a:bodyPr>
            <a:normAutofit fontScale="85000" lnSpcReduction="20000"/>
          </a:bodyPr>
          <a:lstStyle/>
          <a:p>
            <a:r>
              <a:rPr lang="en-US" dirty="0"/>
              <a:t>Other lesser-known European explorers had already travelled to China, such as Giovanni da </a:t>
            </a:r>
            <a:r>
              <a:rPr lang="en-US" dirty="0" err="1"/>
              <a:t>Pian</a:t>
            </a:r>
            <a:r>
              <a:rPr lang="en-US" dirty="0"/>
              <a:t> del </a:t>
            </a:r>
            <a:r>
              <a:rPr lang="en-US" dirty="0" err="1"/>
              <a:t>Carpine</a:t>
            </a:r>
            <a:r>
              <a:rPr lang="en-US" dirty="0"/>
              <a:t>, but Polo's book meant that his journey was the first to be widely known. Christopher Columbus was inspired enough by Polo's description of the Far East to visit those lands for himself; a copy of the book was among his belongings, with handwritten annotations</a:t>
            </a:r>
            <a:r>
              <a:rPr lang="en-US" dirty="0" smtClean="0"/>
              <a:t>. </a:t>
            </a:r>
            <a:r>
              <a:rPr lang="en-US" dirty="0"/>
              <a:t>Bento de </a:t>
            </a:r>
            <a:r>
              <a:rPr lang="en-US" dirty="0" err="1"/>
              <a:t>Góis</a:t>
            </a:r>
            <a:r>
              <a:rPr lang="en-US" dirty="0"/>
              <a:t>, inspired by Polo's writings of a Christian kingdom in the east, travelled 4,000 miles (6,400 km) in three years across Central Asia. He never found the kingdom, but ended his travels at the Great Wall of China in 1605, proving that Cathay was what </a:t>
            </a:r>
            <a:r>
              <a:rPr lang="en-US" dirty="0" err="1"/>
              <a:t>Matteo</a:t>
            </a:r>
            <a:r>
              <a:rPr lang="en-US" dirty="0"/>
              <a:t> Ricci (1552–1610) called "China".</a:t>
            </a:r>
            <a:endParaRPr lang="ru-RU" dirty="0"/>
          </a:p>
        </p:txBody>
      </p:sp>
      <p:pic>
        <p:nvPicPr>
          <p:cNvPr id="7" name="Picture 5" descr="C:\Users\1\Desktop\220px-Marco_Polo_portrait.jpg">
            <a:hlinkClick r:id="rId2" action="ppaction://hlinksldjump"/>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97943" y="5966236"/>
            <a:ext cx="359725" cy="485629"/>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a:hlinkClick r:id="rId4" action="ppaction://hlinksldjump"/>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0352" y="5966624"/>
            <a:ext cx="288032" cy="485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Стрелка вниз 8">
            <a:hlinkClick r:id="rId6" action="ppaction://hlinksldjump"/>
          </p:cNvPr>
          <p:cNvSpPr/>
          <p:nvPr/>
        </p:nvSpPr>
        <p:spPr>
          <a:xfrm rot="5400000">
            <a:off x="7042242" y="5997847"/>
            <a:ext cx="504056" cy="4039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6244467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стин">
  <a:themeElements>
    <a:clrScheme name="Остин">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Остин">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Остин">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40</TotalTime>
  <Words>2979</Words>
  <Application>Microsoft Office PowerPoint</Application>
  <PresentationFormat>Экран (4:3)</PresentationFormat>
  <Paragraphs>55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Остин</vt:lpstr>
      <vt:lpstr>The Greatest Travellers</vt:lpstr>
      <vt:lpstr>Marco Polo</vt:lpstr>
      <vt:lpstr>Marco Polo (1254-1324)</vt:lpstr>
      <vt:lpstr>Early life and Asian travel</vt:lpstr>
      <vt:lpstr>     Genoese captivity and later life </vt:lpstr>
      <vt:lpstr>    Death </vt:lpstr>
      <vt:lpstr>Cartography  </vt:lpstr>
      <vt:lpstr>Commemoration </vt:lpstr>
      <vt:lpstr>Further exploration </vt:lpstr>
      <vt:lpstr>Amerigo Vespucci</vt:lpstr>
      <vt:lpstr>Amerigo Vespucci (1454-1512)</vt:lpstr>
      <vt:lpstr>Background</vt:lpstr>
      <vt:lpstr>Expeditions</vt:lpstr>
      <vt:lpstr>First voyage</vt:lpstr>
      <vt:lpstr>Second voyage</vt:lpstr>
      <vt:lpstr>  Third voyage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Учени</cp:lastModifiedBy>
  <cp:revision>7</cp:revision>
  <dcterms:created xsi:type="dcterms:W3CDTF">2012-10-29T14:52:40Z</dcterms:created>
  <dcterms:modified xsi:type="dcterms:W3CDTF">2013-02-12T05:47:36Z</dcterms:modified>
</cp:coreProperties>
</file>