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60" r:id="rId4"/>
    <p:sldId id="265" r:id="rId5"/>
    <p:sldId id="259" r:id="rId6"/>
    <p:sldId id="257" r:id="rId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3FF"/>
    <a:srgbClr val="CCCCFF"/>
    <a:srgbClr val="006600"/>
    <a:srgbClr val="BBD18F"/>
    <a:srgbClr val="CCFF99"/>
    <a:srgbClr val="FFCC66"/>
    <a:srgbClr val="6600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794" autoAdjust="0"/>
    <p:restoredTop sz="94660"/>
  </p:normalViewPr>
  <p:slideViewPr>
    <p:cSldViewPr>
      <p:cViewPr varScale="1">
        <p:scale>
          <a:sx n="73" d="100"/>
          <a:sy n="73" d="100"/>
        </p:scale>
        <p:origin x="-13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753A2D-34FD-422E-AB52-C15EBAEF0424}" type="datetimeFigureOut">
              <a:rPr lang="ru-RU"/>
              <a:pPr>
                <a:defRPr/>
              </a:pPr>
              <a:t>06.03.2013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498BC0-6B0C-4997-AE80-039143B62B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E9E3B6-6887-4AC5-AB4D-C9407FDE408A}" type="datetimeFigureOut">
              <a:rPr lang="ru-RU"/>
              <a:pPr>
                <a:defRPr/>
              </a:pPr>
              <a:t>06.03.2013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F3801B-9C6B-4B84-8ABF-B582FE6489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EEC6E5-2FFE-4E96-B225-D42D6E7F319D}" type="datetimeFigureOut">
              <a:rPr lang="ru-RU"/>
              <a:pPr>
                <a:defRPr/>
              </a:pPr>
              <a:t>06.03.2013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7E08A9-DEF5-4FC3-A0BE-BE978DD095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832107-268A-42FB-BB46-AF58D51F0704}" type="datetimeFigureOut">
              <a:rPr lang="ru-RU"/>
              <a:pPr>
                <a:defRPr/>
              </a:pPr>
              <a:t>06.03.2013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970A28-AB57-493E-B583-F59FBD05CC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5EA11E-5924-4338-881E-2CAA9008FFBA}" type="datetimeFigureOut">
              <a:rPr lang="ru-RU"/>
              <a:pPr>
                <a:defRPr/>
              </a:pPr>
              <a:t>06.03.2013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C7F0BB-BA0A-4F0E-9D77-B7A1D91C85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2B7E9-24CA-4676-BA29-4A0949CCBD50}" type="datetimeFigureOut">
              <a:rPr lang="ru-RU"/>
              <a:pPr>
                <a:defRPr/>
              </a:pPr>
              <a:t>06.03.2013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E9C19F-2165-4E9F-852A-EA47400FF8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33AE42-5141-4DEF-BB92-DFA76ECA7CF6}" type="datetimeFigureOut">
              <a:rPr lang="ru-RU"/>
              <a:pPr>
                <a:defRPr/>
              </a:pPr>
              <a:t>06.03.2013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2F2C23-7CEF-4E65-BE8A-B132C6255C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95BDCD-C9E7-4A04-8C66-60DC3D27BF2C}" type="datetimeFigureOut">
              <a:rPr lang="ru-RU"/>
              <a:pPr>
                <a:defRPr/>
              </a:pPr>
              <a:t>06.03.2013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177AB4-009C-4FBF-B4DB-54E764FE1B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9925E2-38C5-429A-92C4-FA373D488418}" type="datetimeFigureOut">
              <a:rPr lang="ru-RU"/>
              <a:pPr>
                <a:defRPr/>
              </a:pPr>
              <a:t>06.03.2013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EB3718-0D45-4870-8038-FFE3023C09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5DF28B-126E-41A4-8FC2-E8D5DF5B2667}" type="datetimeFigureOut">
              <a:rPr lang="ru-RU"/>
              <a:pPr>
                <a:defRPr/>
              </a:pPr>
              <a:t>06.03.2013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28ABBD-D78C-4DE6-A16F-5B67149FCC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653B70-7595-4AAA-A7FC-AB7302FFE8AC}" type="datetimeFigureOut">
              <a:rPr lang="ru-RU"/>
              <a:pPr>
                <a:defRPr/>
              </a:pPr>
              <a:t>06.03.2013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BB1525-B96B-41E5-90A6-BCB5E4D209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19BB039-FA92-4135-9FC3-C15B035AE1C7}" type="datetimeFigureOut">
              <a:rPr lang="ru-RU"/>
              <a:pPr>
                <a:defRPr/>
              </a:pPr>
              <a:t>06.03.2013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9540A2F-796E-479F-819E-DED88EAEE8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2" r:id="rId2"/>
    <p:sldLayoutId id="2147483681" r:id="rId3"/>
    <p:sldLayoutId id="2147483680" r:id="rId4"/>
    <p:sldLayoutId id="2147483679" r:id="rId5"/>
    <p:sldLayoutId id="2147483678" r:id="rId6"/>
    <p:sldLayoutId id="2147483677" r:id="rId7"/>
    <p:sldLayoutId id="2147483676" r:id="rId8"/>
    <p:sldLayoutId id="2147483675" r:id="rId9"/>
    <p:sldLayoutId id="2147483674" r:id="rId10"/>
    <p:sldLayoutId id="214748367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G:\анимашки\фоны\school-bg02[1].thumbnai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" y="142875"/>
            <a:ext cx="8751888" cy="650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428750" y="714375"/>
            <a:ext cx="5715000" cy="30718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6000" dirty="0">
                <a:solidFill>
                  <a:schemeClr val="bg1"/>
                </a:solidFill>
              </a:rPr>
              <a:t>Главные </a:t>
            </a:r>
          </a:p>
          <a:p>
            <a:pPr algn="ctr">
              <a:defRPr/>
            </a:pPr>
            <a:r>
              <a:rPr lang="ru-RU" sz="6000" dirty="0">
                <a:solidFill>
                  <a:schemeClr val="bg1"/>
                </a:solidFill>
              </a:rPr>
              <a:t>члены </a:t>
            </a:r>
          </a:p>
          <a:p>
            <a:pPr algn="ctr">
              <a:defRPr/>
            </a:pPr>
            <a:r>
              <a:rPr lang="ru-RU" sz="6000" dirty="0">
                <a:solidFill>
                  <a:schemeClr val="bg1"/>
                </a:solidFill>
              </a:rPr>
              <a:t>предложения</a:t>
            </a:r>
            <a:endParaRPr lang="ru-RU" sz="6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G:\анимашки\фоны\school-bg02[1].thumbnai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" y="142875"/>
            <a:ext cx="8823325" cy="650081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  <p:sp>
        <p:nvSpPr>
          <p:cNvPr id="15363" name="Прямоугольник 3"/>
          <p:cNvSpPr>
            <a:spLocks noChangeArrowheads="1"/>
          </p:cNvSpPr>
          <p:nvPr/>
        </p:nvSpPr>
        <p:spPr bwMode="auto">
          <a:xfrm>
            <a:off x="857250" y="2786063"/>
            <a:ext cx="7286625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i="1"/>
              <a:t> </a:t>
            </a:r>
            <a:br>
              <a:rPr lang="ru-RU" sz="4400" i="1"/>
            </a:br>
            <a:r>
              <a:rPr lang="ru-RU" sz="4400" i="1"/>
              <a:t> </a:t>
            </a:r>
            <a:br>
              <a:rPr lang="ru-RU" sz="4400" i="1"/>
            </a:br>
            <a:r>
              <a:rPr lang="ru-RU" sz="4400" i="1"/>
              <a:t> </a:t>
            </a:r>
            <a:br>
              <a:rPr lang="ru-RU" sz="4400" i="1"/>
            </a:br>
            <a:endParaRPr lang="ru-RU" sz="4400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642938" y="1500188"/>
            <a:ext cx="16827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i="1"/>
              <a:t>Ст</a:t>
            </a:r>
            <a:r>
              <a:rPr lang="ru-RU" sz="2400" i="1">
                <a:solidFill>
                  <a:srgbClr val="FF0000"/>
                </a:solidFill>
              </a:rPr>
              <a:t>о</a:t>
            </a:r>
            <a:r>
              <a:rPr lang="ru-RU" sz="2400" i="1"/>
              <a:t>рона,</a:t>
            </a:r>
            <a:endParaRPr lang="ru-RU" sz="2400"/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1071563" y="1928813"/>
            <a:ext cx="24272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i="1"/>
              <a:t>завис</a:t>
            </a:r>
            <a:r>
              <a:rPr lang="ru-RU" sz="2400" i="1">
                <a:solidFill>
                  <a:srgbClr val="FF0000"/>
                </a:solidFill>
              </a:rPr>
              <a:t>т</a:t>
            </a:r>
            <a:r>
              <a:rPr lang="ru-RU" sz="2400" i="1"/>
              <a:t>ливый,</a:t>
            </a:r>
            <a:endParaRPr lang="ru-RU" sz="2400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2286000" y="2428875"/>
            <a:ext cx="12176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i="1"/>
              <a:t>м</a:t>
            </a:r>
            <a:r>
              <a:rPr lang="ru-RU" sz="2400" i="1">
                <a:solidFill>
                  <a:srgbClr val="FF0000"/>
                </a:solidFill>
              </a:rPr>
              <a:t>о</a:t>
            </a:r>
            <a:r>
              <a:rPr lang="ru-RU" sz="2400" i="1"/>
              <a:t>ро</a:t>
            </a:r>
            <a:r>
              <a:rPr lang="ru-RU" sz="2400" i="1">
                <a:solidFill>
                  <a:srgbClr val="FF0000"/>
                </a:solidFill>
              </a:rPr>
              <a:t>з</a:t>
            </a:r>
            <a:r>
              <a:rPr lang="ru-RU" sz="2400" i="1"/>
              <a:t>,</a:t>
            </a:r>
            <a:endParaRPr lang="ru-RU" sz="2400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2286000" y="2928938"/>
            <a:ext cx="26479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i="1"/>
              <a:t>уд</a:t>
            </a:r>
            <a:r>
              <a:rPr lang="ru-RU" sz="2400" i="1">
                <a:solidFill>
                  <a:srgbClr val="FF0000"/>
                </a:solidFill>
              </a:rPr>
              <a:t>и</a:t>
            </a:r>
            <a:r>
              <a:rPr lang="ru-RU" sz="2400" i="1"/>
              <a:t>вительный,</a:t>
            </a:r>
            <a:endParaRPr lang="ru-RU" sz="2400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3357563" y="3429000"/>
            <a:ext cx="25717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i="1"/>
              <a:t>здра</a:t>
            </a:r>
            <a:r>
              <a:rPr lang="ru-RU" sz="2400" i="1">
                <a:solidFill>
                  <a:srgbClr val="FF0000"/>
                </a:solidFill>
              </a:rPr>
              <a:t>в</a:t>
            </a:r>
            <a:r>
              <a:rPr lang="ru-RU" sz="2400" i="1"/>
              <a:t>ствуйте,</a:t>
            </a:r>
            <a:endParaRPr lang="ru-RU" sz="2400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4643438" y="4071938"/>
            <a:ext cx="12398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i="1"/>
              <a:t>шу</a:t>
            </a:r>
            <a:r>
              <a:rPr lang="ru-RU" sz="2400" i="1">
                <a:solidFill>
                  <a:srgbClr val="FF0000"/>
                </a:solidFill>
              </a:rPr>
              <a:t>б</a:t>
            </a:r>
            <a:r>
              <a:rPr lang="ru-RU" sz="2400" i="1"/>
              <a:t>ка,</a:t>
            </a:r>
            <a:endParaRPr lang="ru-RU" sz="2400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5357813" y="4714875"/>
            <a:ext cx="15636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i="1"/>
              <a:t>ед</a:t>
            </a:r>
            <a:r>
              <a:rPr lang="ru-RU" sz="2400" i="1">
                <a:solidFill>
                  <a:srgbClr val="FF0000"/>
                </a:solidFill>
              </a:rPr>
              <a:t>и</a:t>
            </a:r>
            <a:r>
              <a:rPr lang="ru-RU" sz="2400" i="1"/>
              <a:t>ница,</a:t>
            </a:r>
            <a:endParaRPr lang="ru-RU" sz="2400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6215063" y="5286375"/>
            <a:ext cx="17065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i="1"/>
              <a:t>чес</a:t>
            </a:r>
            <a:r>
              <a:rPr lang="ru-RU" sz="2400" i="1">
                <a:solidFill>
                  <a:srgbClr val="FF0000"/>
                </a:solidFill>
              </a:rPr>
              <a:t>т</a:t>
            </a:r>
            <a:r>
              <a:rPr lang="ru-RU" sz="2400" i="1"/>
              <a:t>ный.</a:t>
            </a:r>
            <a:endParaRPr lang="ru-RU" sz="2400"/>
          </a:p>
        </p:txBody>
      </p:sp>
      <p:sp>
        <p:nvSpPr>
          <p:cNvPr id="16" name="Блок-схема: перфолента 15"/>
          <p:cNvSpPr/>
          <p:nvPr/>
        </p:nvSpPr>
        <p:spPr>
          <a:xfrm>
            <a:off x="2571736" y="357166"/>
            <a:ext cx="3929090" cy="1428760"/>
          </a:xfrm>
          <a:prstGeom prst="flowChartPunchedTape">
            <a:avLst/>
          </a:prstGeom>
          <a:solidFill>
            <a:srgbClr val="CC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Орфографическая  пятиминутка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40" name="Group 32"/>
          <p:cNvGraphicFramePr>
            <a:graphicFrameLocks noGrp="1"/>
          </p:cNvGraphicFramePr>
          <p:nvPr/>
        </p:nvGraphicFramePr>
        <p:xfrm>
          <a:off x="539750" y="476250"/>
          <a:ext cx="8064500" cy="1392238"/>
        </p:xfrm>
        <a:graphic>
          <a:graphicData uri="http://schemas.openxmlformats.org/drawingml/2006/table">
            <a:tbl>
              <a:tblPr/>
              <a:tblGrid>
                <a:gridCol w="2687638"/>
                <a:gridCol w="2689225"/>
                <a:gridCol w="2687637"/>
              </a:tblGrid>
              <a:tr h="436563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Bodoni MT" pitchFamily="18" charset="0"/>
                        </a:rPr>
                        <a:t>Предложения по цели высказывания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381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doni MT" pitchFamily="18" charset="0"/>
                        </a:rPr>
                        <a:t>повествовательные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doni MT" pitchFamily="18" charset="0"/>
                        </a:rPr>
                        <a:t>вопросительные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doni MT" pitchFamily="18" charset="0"/>
                        </a:rPr>
                        <a:t>побудительные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36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7455" name="Group 47"/>
          <p:cNvGraphicFramePr>
            <a:graphicFrameLocks noGrp="1"/>
          </p:cNvGraphicFramePr>
          <p:nvPr/>
        </p:nvGraphicFramePr>
        <p:xfrm>
          <a:off x="539750" y="2349500"/>
          <a:ext cx="8064500" cy="4064000"/>
        </p:xfrm>
        <a:graphic>
          <a:graphicData uri="http://schemas.openxmlformats.org/drawingml/2006/table">
            <a:tbl>
              <a:tblPr/>
              <a:tblGrid>
                <a:gridCol w="4032250"/>
                <a:gridCol w="4032250"/>
              </a:tblGrid>
              <a:tr h="1354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. Жил-был поп,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толоконный лоб.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D18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4. Нужен мне работник: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повар, конюх и плотник.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D18F"/>
                    </a:solidFill>
                  </a:tcPr>
                </a:tc>
              </a:tr>
              <a:tr h="1355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. Что ты, батька,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так рано поднялся?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D18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. Поживи-ка на моем подворье, окажи свое усердие  и </a:t>
                      </a:r>
                      <a:r>
                        <a:rPr kumimoji="0" lang="ru-RU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проворье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D18F"/>
                    </a:solidFill>
                  </a:tcPr>
                </a:tc>
              </a:tr>
              <a:tr h="1354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3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. Чего ты взыскался?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D18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. Поди-ка сюда, верный мой работник </a:t>
                      </a:r>
                      <a:r>
                        <a:rPr kumimoji="0" lang="ru-RU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Балда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D18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G:\анимашки\фоны\school-bg02[1].thumbnai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7800" y="142875"/>
            <a:ext cx="8751888" cy="650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429625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                   </a:t>
            </a:r>
            <a:br>
              <a:rPr lang="ru-RU" dirty="0" smtClean="0"/>
            </a:br>
            <a:r>
              <a:rPr lang="ru-RU" dirty="0" smtClean="0"/>
              <a:t>         </a:t>
            </a:r>
            <a:r>
              <a:rPr lang="ru-RU" sz="6700" dirty="0" smtClean="0"/>
              <a:t/>
            </a:r>
            <a:br>
              <a:rPr lang="ru-RU" sz="6700" dirty="0" smtClean="0"/>
            </a:br>
            <a:r>
              <a:rPr lang="ru-RU" sz="6700" dirty="0" smtClean="0"/>
              <a:t>  </a:t>
            </a:r>
            <a:r>
              <a:rPr lang="ru-RU" sz="6700" b="1" i="1" dirty="0" smtClean="0">
                <a:solidFill>
                  <a:srgbClr val="7030A0"/>
                </a:solidFill>
              </a:rPr>
              <a:t>Главные </a:t>
            </a:r>
            <a:br>
              <a:rPr lang="ru-RU" sz="6700" b="1" i="1" dirty="0" smtClean="0">
                <a:solidFill>
                  <a:srgbClr val="7030A0"/>
                </a:solidFill>
              </a:rPr>
            </a:br>
            <a:r>
              <a:rPr lang="ru-RU" sz="6700" b="1" i="1" dirty="0" smtClean="0">
                <a:solidFill>
                  <a:srgbClr val="7030A0"/>
                </a:solidFill>
              </a:rPr>
              <a:t>  члены </a:t>
            </a:r>
            <a:br>
              <a:rPr lang="ru-RU" sz="6700" b="1" i="1" dirty="0" smtClean="0">
                <a:solidFill>
                  <a:srgbClr val="7030A0"/>
                </a:solidFill>
              </a:rPr>
            </a:br>
            <a:r>
              <a:rPr lang="ru-RU" sz="6700" b="1" i="1" dirty="0" smtClean="0">
                <a:solidFill>
                  <a:srgbClr val="7030A0"/>
                </a:solidFill>
              </a:rPr>
              <a:t>   предложения</a:t>
            </a:r>
            <a:endParaRPr lang="ru-RU" sz="6700" b="1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714375" y="714375"/>
            <a:ext cx="6500813" cy="92868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/>
              <a:t>Найдите ответы на вопросы.</a:t>
            </a:r>
            <a:endParaRPr lang="ru-RU" sz="3600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928813" y="2286000"/>
            <a:ext cx="6400800" cy="3571875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>
            <a:normAutofit fontScale="92500" lnSpcReduction="10000"/>
          </a:bodyPr>
          <a:lstStyle/>
          <a:p>
            <a:pPr marL="457200" indent="-457200" algn="l" eaLnBrk="1" fontAlgn="auto" hangingPunct="1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sz="2400" i="1" dirty="0" smtClean="0">
                <a:solidFill>
                  <a:schemeClr val="tx1"/>
                </a:solidFill>
              </a:rPr>
              <a:t>Какие члены предложения образуют</a:t>
            </a:r>
          </a:p>
          <a:p>
            <a:pPr marL="457200" indent="-457200" algn="l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i="1" dirty="0" smtClean="0">
                <a:solidFill>
                  <a:schemeClr val="tx1"/>
                </a:solidFill>
              </a:rPr>
              <a:t>грамматическую основу?</a:t>
            </a:r>
          </a:p>
          <a:p>
            <a:pPr marL="457200" indent="-457200" algn="l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400" i="1" dirty="0" smtClean="0">
              <a:solidFill>
                <a:schemeClr val="tx1"/>
              </a:solidFill>
            </a:endParaRPr>
          </a:p>
          <a:p>
            <a:pPr marL="457200" indent="-457200" algn="l" eaLnBrk="1" fontAlgn="auto" hangingPunct="1">
              <a:spcAft>
                <a:spcPts val="0"/>
              </a:spcAft>
              <a:buFont typeface="Arial" pitchFamily="34" charset="0"/>
              <a:buAutoNum type="arabicPeriod" startAt="2"/>
              <a:defRPr/>
            </a:pPr>
            <a:r>
              <a:rPr lang="ru-RU" sz="2400" i="1" dirty="0" smtClean="0">
                <a:solidFill>
                  <a:schemeClr val="tx1"/>
                </a:solidFill>
              </a:rPr>
              <a:t>Что такое подлежащее?</a:t>
            </a:r>
          </a:p>
          <a:p>
            <a:pPr marL="457200" indent="-457200" algn="l" eaLnBrk="1" fontAlgn="auto" hangingPunct="1">
              <a:spcAft>
                <a:spcPts val="0"/>
              </a:spcAft>
              <a:buFont typeface="Arial" pitchFamily="34" charset="0"/>
              <a:buAutoNum type="arabicPeriod" startAt="2"/>
              <a:defRPr/>
            </a:pPr>
            <a:endParaRPr lang="ru-RU" sz="2400" i="1" dirty="0" smtClean="0">
              <a:solidFill>
                <a:schemeClr val="tx1"/>
              </a:solidFill>
            </a:endParaRPr>
          </a:p>
          <a:p>
            <a:pPr marL="457200" indent="-457200" algn="l" eaLnBrk="1" fontAlgn="auto" hangingPunct="1">
              <a:spcAft>
                <a:spcPts val="0"/>
              </a:spcAft>
              <a:buFont typeface="Arial" pitchFamily="34" charset="0"/>
              <a:buAutoNum type="arabicPeriod" startAt="2"/>
              <a:defRPr/>
            </a:pPr>
            <a:r>
              <a:rPr lang="ru-RU" sz="2400" i="1" dirty="0" smtClean="0">
                <a:solidFill>
                  <a:schemeClr val="tx1"/>
                </a:solidFill>
              </a:rPr>
              <a:t> На какие вопросы отвечает подлежащее?</a:t>
            </a:r>
          </a:p>
          <a:p>
            <a:pPr marL="457200" indent="-457200" algn="l" eaLnBrk="1" fontAlgn="auto" hangingPunct="1">
              <a:spcAft>
                <a:spcPts val="0"/>
              </a:spcAft>
              <a:buFont typeface="Arial" pitchFamily="34" charset="0"/>
              <a:buAutoNum type="arabicPeriod" startAt="2"/>
              <a:defRPr/>
            </a:pPr>
            <a:endParaRPr lang="ru-RU" sz="2400" i="1" dirty="0" smtClean="0">
              <a:solidFill>
                <a:schemeClr val="tx1"/>
              </a:solidFill>
            </a:endParaRPr>
          </a:p>
          <a:p>
            <a:pPr marL="457200" indent="-457200" algn="l" eaLnBrk="1" fontAlgn="auto" hangingPunct="1">
              <a:spcAft>
                <a:spcPts val="0"/>
              </a:spcAft>
              <a:buFont typeface="Arial" pitchFamily="34" charset="0"/>
              <a:buAutoNum type="arabicPeriod" startAt="2"/>
              <a:defRPr/>
            </a:pPr>
            <a:r>
              <a:rPr lang="ru-RU" sz="2400" i="1" dirty="0" smtClean="0">
                <a:solidFill>
                  <a:schemeClr val="tx1"/>
                </a:solidFill>
              </a:rPr>
              <a:t>Какими частями речи чаще всего выражается подлежащее? </a:t>
            </a:r>
            <a:endParaRPr lang="ru-RU" sz="2400" i="1" dirty="0">
              <a:solidFill>
                <a:schemeClr val="tx1"/>
              </a:solidFill>
            </a:endParaRPr>
          </a:p>
        </p:txBody>
      </p:sp>
      <p:pic>
        <p:nvPicPr>
          <p:cNvPr id="26628" name="Picture 9" descr="C:\Documents and Settings\Admin\Мои документы\анимашки\АНИМИР.КАРТИНКИ\simbol040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8" y="4786313"/>
            <a:ext cx="1147762" cy="149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9" descr="C:\Documents and Settings\Admin\Мои документы\анимашки\АНИМИР.КАРТИНКИ\simbol040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8125" y="285750"/>
            <a:ext cx="1147763" cy="149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250" y="404813"/>
            <a:ext cx="5786438" cy="11430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 smtClean="0"/>
              <a:t>Расставь предложения в таком порядке,</a:t>
            </a:r>
            <a:br>
              <a:rPr lang="ru-RU" sz="2400" dirty="0" smtClean="0"/>
            </a:br>
            <a:r>
              <a:rPr lang="ru-RU" sz="2400" dirty="0" smtClean="0"/>
              <a:t> чтобы получился текст.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13" y="2060575"/>
            <a:ext cx="4070350" cy="345598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eaLnBrk="1" hangingPunct="1">
              <a:buFont typeface="Arial" charset="0"/>
              <a:buNone/>
              <a:defRPr/>
            </a:pPr>
            <a:r>
              <a:rPr lang="ru-RU" sz="2000" i="1" dirty="0" smtClean="0">
                <a:solidFill>
                  <a:srgbClr val="000000"/>
                </a:solidFill>
              </a:rPr>
              <a:t>Это была белка.</a:t>
            </a:r>
          </a:p>
          <a:p>
            <a:pPr eaLnBrk="1" hangingPunct="1">
              <a:buFont typeface="Arial" charset="0"/>
              <a:buNone/>
              <a:defRPr/>
            </a:pPr>
            <a:endParaRPr lang="ru-RU" sz="2000" i="1" dirty="0" smtClean="0">
              <a:solidFill>
                <a:srgbClr val="000000"/>
              </a:solidFill>
            </a:endParaRPr>
          </a:p>
          <a:p>
            <a:pPr eaLnBrk="1" hangingPunct="1">
              <a:buFont typeface="Arial" charset="0"/>
              <a:buNone/>
              <a:defRPr/>
            </a:pPr>
            <a:r>
              <a:rPr lang="ru-RU" sz="2000" i="1" dirty="0" smtClean="0">
                <a:solidFill>
                  <a:srgbClr val="000000"/>
                </a:solidFill>
              </a:rPr>
              <a:t>Вдруг на одном бревне</a:t>
            </a:r>
            <a:endParaRPr lang="ru-RU" sz="2000" i="1" dirty="0" smtClean="0">
              <a:solidFill>
                <a:srgbClr val="000000"/>
              </a:solidFill>
              <a:latin typeface="Arial" charset="0"/>
            </a:endParaRPr>
          </a:p>
          <a:p>
            <a:pPr eaLnBrk="1" hangingPunct="1">
              <a:buFont typeface="Arial" charset="0"/>
              <a:buNone/>
              <a:defRPr/>
            </a:pPr>
            <a:r>
              <a:rPr lang="ru-RU" sz="2000" i="1" dirty="0" smtClean="0">
                <a:solidFill>
                  <a:srgbClr val="000000"/>
                </a:solidFill>
              </a:rPr>
              <a:t>появился</a:t>
            </a:r>
            <a:r>
              <a:rPr lang="ru-RU" sz="2000" i="1" dirty="0" smtClean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ru-RU" sz="2000" i="1" dirty="0" smtClean="0">
                <a:solidFill>
                  <a:srgbClr val="000000"/>
                </a:solidFill>
              </a:rPr>
              <a:t>рыжий зверек.</a:t>
            </a:r>
          </a:p>
          <a:p>
            <a:pPr eaLnBrk="1" hangingPunct="1">
              <a:buFont typeface="Arial" charset="0"/>
              <a:buNone/>
              <a:defRPr/>
            </a:pPr>
            <a:endParaRPr lang="ru-RU" sz="2000" i="1" dirty="0" smtClean="0">
              <a:solidFill>
                <a:srgbClr val="000000"/>
              </a:solidFill>
            </a:endParaRPr>
          </a:p>
          <a:p>
            <a:pPr eaLnBrk="1" hangingPunct="1">
              <a:buFont typeface="Arial" charset="0"/>
              <a:buNone/>
              <a:defRPr/>
            </a:pPr>
            <a:r>
              <a:rPr lang="ru-RU" sz="2000" i="1" dirty="0" smtClean="0">
                <a:solidFill>
                  <a:srgbClr val="000000"/>
                </a:solidFill>
              </a:rPr>
              <a:t>Как она очутилась в городе?</a:t>
            </a:r>
          </a:p>
          <a:p>
            <a:pPr eaLnBrk="1" hangingPunct="1">
              <a:buFont typeface="Arial" charset="0"/>
              <a:buNone/>
              <a:defRPr/>
            </a:pPr>
            <a:endParaRPr lang="ru-RU" sz="2000" i="1" dirty="0" smtClean="0">
              <a:solidFill>
                <a:srgbClr val="000000"/>
              </a:solidFill>
            </a:endParaRPr>
          </a:p>
          <a:p>
            <a:pPr eaLnBrk="1" hangingPunct="1">
              <a:buFont typeface="Arial" charset="0"/>
              <a:buNone/>
              <a:defRPr/>
            </a:pPr>
            <a:r>
              <a:rPr lang="ru-RU" sz="2000" i="1" dirty="0" smtClean="0">
                <a:solidFill>
                  <a:srgbClr val="000000"/>
                </a:solidFill>
              </a:rPr>
              <a:t>В городе Орле рабочие пилили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ru-RU" sz="2000" i="1" dirty="0" smtClean="0">
                <a:solidFill>
                  <a:srgbClr val="000000"/>
                </a:solidFill>
              </a:rPr>
              <a:t>толстые бревна на доски .</a:t>
            </a:r>
          </a:p>
          <a:p>
            <a:pPr eaLnBrk="1" hangingPunct="1">
              <a:buFont typeface="Arial" charset="0"/>
              <a:buNone/>
              <a:defRPr/>
            </a:pPr>
            <a:endParaRPr lang="ru-RU" sz="1800" dirty="0" smtClean="0">
              <a:solidFill>
                <a:srgbClr val="000000"/>
              </a:solidFill>
            </a:endParaRPr>
          </a:p>
          <a:p>
            <a:pPr eaLnBrk="1" hangingPunct="1">
              <a:defRPr/>
            </a:pPr>
            <a:endParaRPr lang="ru-RU" sz="1800" dirty="0" smtClean="0">
              <a:solidFill>
                <a:srgbClr val="000000"/>
              </a:solidFill>
            </a:endParaRPr>
          </a:p>
          <a:p>
            <a:pPr eaLnBrk="1" hangingPunct="1">
              <a:buFont typeface="Arial" charset="0"/>
              <a:buNone/>
              <a:defRPr/>
            </a:pPr>
            <a:endParaRPr lang="ru-RU" sz="1800" dirty="0" smtClean="0">
              <a:solidFill>
                <a:srgbClr val="0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857750" y="2071688"/>
            <a:ext cx="3714750" cy="6508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0" i="1" dirty="0"/>
              <a:t>В городе Орле рабочие пилили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0" i="1" dirty="0"/>
              <a:t>толстые бревна на доски 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857750" y="3143250"/>
            <a:ext cx="3786188" cy="64611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0" i="1" dirty="0"/>
              <a:t>Вдруг на одном бревне появился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0" i="1" dirty="0"/>
              <a:t>рыжий зверек.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857750" y="4214813"/>
            <a:ext cx="3786188" cy="36988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0" i="1" dirty="0"/>
              <a:t>Это была белка.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857750" y="5072063"/>
            <a:ext cx="3786188" cy="36988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0" i="1" dirty="0"/>
              <a:t>Как она очутилась в городе?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228</TotalTime>
  <Words>143</Words>
  <Application>Microsoft Office PowerPoint</Application>
  <PresentationFormat>Экран (4:3)</PresentationFormat>
  <Paragraphs>58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Arial</vt:lpstr>
      <vt:lpstr>Calibri</vt:lpstr>
      <vt:lpstr>Bodoni MT</vt:lpstr>
      <vt:lpstr>Тема Office</vt:lpstr>
      <vt:lpstr>Слайд 1</vt:lpstr>
      <vt:lpstr>Слайд 2</vt:lpstr>
      <vt:lpstr>Слайд 3</vt:lpstr>
      <vt:lpstr>                                             Главные    члены     предложения</vt:lpstr>
      <vt:lpstr>Найдите ответы на вопросы.</vt:lpstr>
      <vt:lpstr>Расставь предложения в таком порядке,  чтобы получился текст.</vt:lpstr>
    </vt:vector>
  </TitlesOfParts>
  <Company>Прирченская СОШ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Урок русского языка   Тема урока  «Главные члены  предложения»</dc:title>
  <dc:creator>класс</dc:creator>
  <cp:lastModifiedBy>Comp10</cp:lastModifiedBy>
  <cp:revision>29</cp:revision>
  <dcterms:created xsi:type="dcterms:W3CDTF">2010-10-25T11:09:03Z</dcterms:created>
  <dcterms:modified xsi:type="dcterms:W3CDTF">2013-03-06T07:24:55Z</dcterms:modified>
</cp:coreProperties>
</file>