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1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C690-B7DB-4975-8A8F-E1F2359A6DA7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30859-483C-4CAB-8565-0D7B63E4DB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30859-483C-4CAB-8565-0D7B63E4DB1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3949A7-A6F9-4548-B404-A989E73EC669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36B51A-1F57-4EDB-98E8-CF0899D4147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57232"/>
            <a:ext cx="7851648" cy="2343168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+mn-lt"/>
              </a:rPr>
              <a:t>Синтаксический разбор простого предложения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  <a:br>
              <a:rPr lang="ru-RU" b="0" dirty="0" smtClean="0">
                <a:solidFill>
                  <a:schemeClr val="tx1"/>
                </a:solidFill>
              </a:rPr>
            </a:b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Урок русского языка в 5 классе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Подготовила учитель русского </a:t>
            </a:r>
            <a:r>
              <a:rPr lang="ru-RU" sz="2800" smtClean="0">
                <a:solidFill>
                  <a:srgbClr val="FFFF00"/>
                </a:solidFill>
              </a:rPr>
              <a:t>языка                     ГБОУ </a:t>
            </a:r>
            <a:r>
              <a:rPr lang="ru-RU" sz="2800" dirty="0" smtClean="0">
                <a:solidFill>
                  <a:srgbClr val="FFFF00"/>
                </a:solidFill>
              </a:rPr>
              <a:t>СОШ №402 ОКСЕНЕНКО Н.Б.</a:t>
            </a:r>
            <a:endParaRPr lang="ru-RU" sz="28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</a:t>
            </a:r>
            <a:r>
              <a:rPr lang="ru-RU" dirty="0" smtClean="0">
                <a:latin typeface="+mn-lt"/>
              </a:rPr>
              <a:t>Домашнее задание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Упражнение № </a:t>
            </a:r>
          </a:p>
          <a:p>
            <a:r>
              <a:rPr lang="ru-RU" sz="4000" dirty="0" smtClean="0"/>
              <a:t>Прочитать задание, рассмотреть картину в учебнике на цветной вкладке.</a:t>
            </a:r>
          </a:p>
          <a:p>
            <a:r>
              <a:rPr lang="ru-RU" sz="4000" dirty="0" smtClean="0"/>
              <a:t>Подготовиться к устному описанию картины.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Ответы на задание № 1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j-lt"/>
              </a:rPr>
              <a:t>Брош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ю</a:t>
            </a:r>
            <a:r>
              <a:rPr lang="ru-RU" sz="4000" dirty="0" smtClean="0">
                <a:latin typeface="+mj-lt"/>
              </a:rPr>
              <a:t>ра</a:t>
            </a:r>
          </a:p>
          <a:p>
            <a:r>
              <a:rPr lang="ru-RU" sz="4000" dirty="0" smtClean="0">
                <a:latin typeface="+mj-lt"/>
              </a:rPr>
              <a:t>Параш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ю</a:t>
            </a:r>
            <a:r>
              <a:rPr lang="ru-RU" sz="4000" dirty="0" smtClean="0">
                <a:latin typeface="+mj-lt"/>
              </a:rPr>
              <a:t>т</a:t>
            </a:r>
          </a:p>
          <a:p>
            <a:r>
              <a:rPr lang="ru-RU" sz="4000" dirty="0" smtClean="0">
                <a:latin typeface="+mj-lt"/>
              </a:rPr>
              <a:t>Ж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ю</a:t>
            </a:r>
            <a:r>
              <a:rPr lang="ru-RU" sz="4000" dirty="0" smtClean="0">
                <a:latin typeface="+mj-lt"/>
              </a:rPr>
              <a:t>ри</a:t>
            </a:r>
          </a:p>
          <a:p>
            <a:r>
              <a:rPr lang="ru-RU" sz="4000" dirty="0" smtClean="0">
                <a:latin typeface="+mj-lt"/>
              </a:rPr>
              <a:t>Спор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тс</a:t>
            </a:r>
            <a:r>
              <a:rPr lang="ru-RU" sz="4000" dirty="0" smtClean="0">
                <a:latin typeface="+mj-lt"/>
              </a:rPr>
              <a:t>мен</a:t>
            </a:r>
          </a:p>
          <a:p>
            <a:r>
              <a:rPr lang="ru-RU" sz="4000" dirty="0" smtClean="0">
                <a:latin typeface="+mj-lt"/>
              </a:rPr>
              <a:t>Хо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кк</a:t>
            </a:r>
            <a:r>
              <a:rPr lang="ru-RU" sz="4000" dirty="0" smtClean="0">
                <a:latin typeface="+mj-lt"/>
              </a:rPr>
              <a:t>ей</a:t>
            </a:r>
          </a:p>
          <a:p>
            <a:endParaRPr lang="ru-RU" sz="4000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500174"/>
            <a:ext cx="4572032" cy="4854751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+mj-lt"/>
              </a:rPr>
              <a:t>Синтакс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и</a:t>
            </a:r>
            <a:r>
              <a:rPr lang="ru-RU" sz="4000" dirty="0" smtClean="0">
                <a:latin typeface="+mj-lt"/>
              </a:rPr>
              <a:t>с</a:t>
            </a:r>
          </a:p>
          <a:p>
            <a:r>
              <a:rPr lang="ru-RU" sz="4000" dirty="0" smtClean="0">
                <a:latin typeface="+mj-lt"/>
              </a:rPr>
              <a:t>Ск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а</a:t>
            </a:r>
            <a:r>
              <a:rPr lang="ru-RU" sz="4000" dirty="0" smtClean="0">
                <a:latin typeface="+mj-lt"/>
              </a:rPr>
              <a:t>зуемое</a:t>
            </a:r>
          </a:p>
          <a:p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О</a:t>
            </a:r>
            <a:r>
              <a:rPr lang="ru-RU" sz="4000" dirty="0" smtClean="0">
                <a:latin typeface="+mj-lt"/>
              </a:rPr>
              <a:t>пр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е</a:t>
            </a:r>
            <a:r>
              <a:rPr lang="ru-RU" sz="4000" dirty="0" smtClean="0">
                <a:latin typeface="+mj-lt"/>
              </a:rPr>
              <a:t>д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е</a:t>
            </a:r>
            <a:r>
              <a:rPr lang="ru-RU" sz="4000" dirty="0" smtClean="0">
                <a:latin typeface="+mj-lt"/>
              </a:rPr>
              <a:t>ление</a:t>
            </a:r>
          </a:p>
          <a:p>
            <a:r>
              <a:rPr lang="ru-RU" sz="4000" dirty="0" smtClean="0">
                <a:latin typeface="+mj-lt"/>
              </a:rPr>
              <a:t>Д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о</a:t>
            </a:r>
            <a:r>
              <a:rPr lang="ru-RU" sz="4000" dirty="0" smtClean="0">
                <a:latin typeface="+mj-lt"/>
              </a:rPr>
              <a:t>п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о</a:t>
            </a:r>
            <a:r>
              <a:rPr lang="ru-RU" sz="4000" dirty="0" smtClean="0">
                <a:latin typeface="+mj-lt"/>
              </a:rPr>
              <a:t>лнение</a:t>
            </a:r>
          </a:p>
          <a:p>
            <a:r>
              <a:rPr lang="ru-RU" sz="4000" dirty="0" smtClean="0">
                <a:latin typeface="+mj-lt"/>
              </a:rPr>
              <a:t>Обстоятельство</a:t>
            </a:r>
          </a:p>
          <a:p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А</a:t>
            </a:r>
            <a:r>
              <a:rPr lang="ru-RU" sz="4000" dirty="0" smtClean="0">
                <a:latin typeface="+mj-lt"/>
              </a:rPr>
              <a:t>п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е</a:t>
            </a:r>
            <a:r>
              <a:rPr lang="ru-RU" sz="4000" dirty="0" smtClean="0">
                <a:latin typeface="+mj-lt"/>
              </a:rPr>
              <a:t>льсин 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Бе</a:t>
            </a:r>
            <a:r>
              <a:rPr lang="ru-RU" sz="4400" u="sng" dirty="0" smtClean="0">
                <a:solidFill>
                  <a:schemeClr val="tx1"/>
                </a:solidFill>
              </a:rPr>
              <a:t>сш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умно тр</a:t>
            </a:r>
            <a:r>
              <a:rPr lang="ru-RU" sz="4400" u="sng" dirty="0" smtClean="0">
                <a:solidFill>
                  <a:schemeClr val="tx1"/>
                </a:solidFill>
              </a:rPr>
              <a:t>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sz="4400" u="sng" dirty="0" smtClean="0">
                <a:solidFill>
                  <a:schemeClr val="tx1"/>
                </a:solidFill>
              </a:rPr>
              <a:t>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тали на осинке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4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 разноцветные листо</a:t>
            </a:r>
            <a:r>
              <a:rPr lang="ru-RU" sz="4400" u="sng" dirty="0" smtClean="0">
                <a:solidFill>
                  <a:schemeClr val="tx1"/>
                </a:solidFill>
              </a:rPr>
              <a:t>чк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и.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           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Составить предложение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857232"/>
            <a:ext cx="5786478" cy="5268931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+mj-lt"/>
              </a:rPr>
              <a:t>Стеной стоят желтые колосья пшеницы.</a:t>
            </a:r>
          </a:p>
          <a:p>
            <a:r>
              <a:rPr lang="ru-RU" sz="3600" dirty="0" smtClean="0">
                <a:latin typeface="+mj-lt"/>
              </a:rPr>
              <a:t>Пушкин очень любил осень.</a:t>
            </a:r>
          </a:p>
          <a:p>
            <a:r>
              <a:rPr lang="ru-RU" sz="3600" dirty="0" smtClean="0">
                <a:latin typeface="+mj-lt"/>
              </a:rPr>
              <a:t>Осень щедро одаривает леса краской.</a:t>
            </a:r>
          </a:p>
          <a:p>
            <a:r>
              <a:rPr lang="ru-RU" sz="3600" dirty="0" smtClean="0">
                <a:latin typeface="+mj-lt"/>
              </a:rPr>
              <a:t>Земля выстлала на лугу разноцветный ковер.</a:t>
            </a:r>
          </a:p>
          <a:p>
            <a:r>
              <a:rPr lang="ru-RU" sz="3600" dirty="0" smtClean="0">
                <a:latin typeface="+mj-lt"/>
              </a:rPr>
              <a:t>Вы куда ведете, дороги?</a:t>
            </a:r>
            <a:endParaRPr lang="ru-RU" sz="3600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72198" y="928670"/>
            <a:ext cx="2614602" cy="514353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+mj-lt"/>
              </a:rPr>
              <a:t>Желтые</a:t>
            </a:r>
          </a:p>
          <a:p>
            <a:endParaRPr lang="ru-RU" sz="3200" dirty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Осень</a:t>
            </a:r>
          </a:p>
          <a:p>
            <a:endParaRPr lang="ru-RU" sz="3200" dirty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Щедро</a:t>
            </a:r>
          </a:p>
          <a:p>
            <a:endParaRPr lang="ru-RU" sz="3200" dirty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Выстлала</a:t>
            </a:r>
          </a:p>
          <a:p>
            <a:endParaRPr lang="ru-RU" sz="3200" dirty="0" smtClean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Дороги 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4786346"/>
          </a:xfrm>
        </p:spPr>
        <p:txBody>
          <a:bodyPr>
            <a:no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                                                                  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Желтыми листьями осень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        щедро выстлала дороги.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Заполнить таблицу.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4911741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+mj-lt"/>
              </a:rPr>
              <a:t>Над весенними цветами кружились  пчелы.</a:t>
            </a:r>
          </a:p>
          <a:p>
            <a:r>
              <a:rPr lang="ru-RU" sz="4400" dirty="0">
                <a:latin typeface="+mj-lt"/>
              </a:rPr>
              <a:t>Л</a:t>
            </a:r>
            <a:r>
              <a:rPr lang="ru-RU" sz="4400" dirty="0" smtClean="0">
                <a:latin typeface="+mj-lt"/>
              </a:rPr>
              <a:t>етали птички вокруг старых елей и звонко пели свои песни.</a:t>
            </a:r>
          </a:p>
          <a:p>
            <a:r>
              <a:rPr lang="ru-RU" sz="4400" dirty="0" smtClean="0">
                <a:latin typeface="+mj-lt"/>
              </a:rPr>
              <a:t>Сережа, твой поплавок стремительно утонул.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06" y="928671"/>
          <a:ext cx="8858310" cy="5985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1857388"/>
                <a:gridCol w="2571768"/>
                <a:gridCol w="1500198"/>
                <a:gridCol w="1285884"/>
                <a:gridCol w="1071568"/>
              </a:tblGrid>
              <a:tr h="140303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№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Грамматическая основа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Второстепенные члены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Однородные члены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Обращение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Результат  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</a:tr>
              <a:tr h="139232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А)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Кружились пчелы.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Над цветами.</a:t>
                      </a:r>
                    </a:p>
                    <a:p>
                      <a:r>
                        <a:rPr lang="ru-RU" sz="2800" dirty="0" smtClean="0">
                          <a:latin typeface="+mj-lt"/>
                        </a:rPr>
                        <a:t>Весенними .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+mj-lt"/>
                      </a:endParaRPr>
                    </a:p>
                    <a:p>
                      <a:r>
                        <a:rPr lang="ru-RU" dirty="0" smtClean="0">
                          <a:latin typeface="+mj-lt"/>
                        </a:rPr>
                        <a:t>         ----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+mj-lt"/>
                      </a:endParaRPr>
                    </a:p>
                    <a:p>
                      <a:r>
                        <a:rPr lang="ru-RU" dirty="0" smtClean="0">
                          <a:latin typeface="+mj-lt"/>
                        </a:rPr>
                        <a:t>       ------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+mj-lt"/>
                      </a:endParaRPr>
                    </a:p>
                  </a:txBody>
                  <a:tcPr/>
                </a:tc>
              </a:tr>
              <a:tr h="139232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Б)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Летали птички и пели.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Вокруг елей.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+mj-lt"/>
                        </a:rPr>
                        <a:t>Старых. Свои.</a:t>
                      </a:r>
                    </a:p>
                    <a:p>
                      <a:r>
                        <a:rPr lang="ru-RU" sz="2800" dirty="0" smtClean="0">
                          <a:latin typeface="+mj-lt"/>
                        </a:rPr>
                        <a:t>Звонко.  Песни.</a:t>
                      </a:r>
                    </a:p>
                    <a:p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Летали</a:t>
                      </a:r>
                      <a:r>
                        <a:rPr lang="ru-RU" sz="2800" baseline="0" dirty="0" smtClean="0">
                          <a:latin typeface="+mj-lt"/>
                        </a:rPr>
                        <a:t> и пели</a:t>
                      </a:r>
                      <a:endParaRPr lang="ru-RU" sz="280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>
                        <a:latin typeface="+mj-lt"/>
                      </a:endParaRPr>
                    </a:p>
                    <a:p>
                      <a:endParaRPr lang="ru-RU" sz="2400" dirty="0" smtClean="0">
                        <a:latin typeface="+mj-lt"/>
                      </a:endParaRPr>
                    </a:p>
                    <a:p>
                      <a:r>
                        <a:rPr lang="ru-RU" sz="2400" dirty="0" smtClean="0">
                          <a:latin typeface="+mj-lt"/>
                        </a:rPr>
                        <a:t>      -----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+mj-lt"/>
                      </a:endParaRPr>
                    </a:p>
                  </a:txBody>
                  <a:tcPr/>
                </a:tc>
              </a:tr>
              <a:tr h="139232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В)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Поплавок утонул. 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Твой</a:t>
                      </a:r>
                      <a:r>
                        <a:rPr lang="ru-RU" sz="2800" baseline="0" dirty="0" smtClean="0">
                          <a:latin typeface="+mj-lt"/>
                        </a:rPr>
                        <a:t> </a:t>
                      </a:r>
                    </a:p>
                    <a:p>
                      <a:r>
                        <a:rPr lang="ru-RU" sz="2800" baseline="0" dirty="0" smtClean="0">
                          <a:latin typeface="+mj-lt"/>
                        </a:rPr>
                        <a:t>Стремительно. 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       ----</a:t>
                      </a:r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+mj-lt"/>
                        </a:rPr>
                        <a:t>Сережа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85860"/>
            <a:ext cx="7772400" cy="157163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               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Всем спасибо!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</TotalTime>
  <Words>193</Words>
  <Application>Microsoft Office PowerPoint</Application>
  <PresentationFormat>Экран (4:3)</PresentationFormat>
  <Paragraphs>72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Синтаксический разбор простого предложения. </vt:lpstr>
      <vt:lpstr>        Домашнее задание</vt:lpstr>
      <vt:lpstr>Ответы на задание № 1</vt:lpstr>
      <vt:lpstr>Бесшумно трепетали на осинке  разноцветные листочки.</vt:lpstr>
      <vt:lpstr>                  Составить предложение</vt:lpstr>
      <vt:lpstr>                                                                                            Желтыми листьями осень          щедро выстлала дороги.  </vt:lpstr>
      <vt:lpstr>          Заполнить таблицу.  </vt:lpstr>
      <vt:lpstr>ответы</vt:lpstr>
      <vt:lpstr>                 Всем спасибо!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Синтаксический разбор простого предложения. </dc:title>
  <dc:creator>User</dc:creator>
  <cp:lastModifiedBy>Admin</cp:lastModifiedBy>
  <cp:revision>10</cp:revision>
  <dcterms:created xsi:type="dcterms:W3CDTF">2010-11-09T15:56:54Z</dcterms:created>
  <dcterms:modified xsi:type="dcterms:W3CDTF">2011-12-22T15:51:51Z</dcterms:modified>
</cp:coreProperties>
</file>