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4" r:id="rId4"/>
    <p:sldId id="277" r:id="rId5"/>
    <p:sldId id="283" r:id="rId6"/>
    <p:sldId id="284" r:id="rId7"/>
    <p:sldId id="285" r:id="rId8"/>
    <p:sldId id="289" r:id="rId9"/>
    <p:sldId id="291" r:id="rId10"/>
    <p:sldId id="292" r:id="rId11"/>
    <p:sldId id="29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65" autoAdjust="0"/>
  </p:normalViewPr>
  <p:slideViewPr>
    <p:cSldViewPr>
      <p:cViewPr varScale="1">
        <p:scale>
          <a:sx n="88" d="100"/>
          <a:sy n="88" d="100"/>
        </p:scale>
        <p:origin x="-67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071538" y="1357298"/>
            <a:ext cx="7158062" cy="185738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Обособленные члены предложения</a:t>
            </a:r>
            <a:endParaRPr lang="ru-RU" b="1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body" idx="4294967295"/>
          </p:nvPr>
        </p:nvSpPr>
        <p:spPr>
          <a:xfrm>
            <a:off x="2428860" y="3286124"/>
            <a:ext cx="4143404" cy="8572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тренажер</a:t>
            </a:r>
            <a:endParaRPr lang="ru-RU" sz="3600" b="1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5102225" y="2174875"/>
            <a:ext cx="4041775" cy="3951288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mtClean="0"/>
              <a:t>    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AutoShape 34">
            <a:hlinkClick r:id="" action="ppaction://hlinkshowjump?jump=nextslide" highlightClick="1">
              <a:snd r:embed="rId2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715240" y="6357958"/>
            <a:ext cx="1428760" cy="500042"/>
          </a:xfrm>
          <a:prstGeom prst="actionButtonForwardNex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785786" y="1214422"/>
            <a:ext cx="7531125" cy="18002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Если  ты не допустил </a:t>
            </a:r>
          </a:p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ни одной ошибки –</a:t>
            </a:r>
          </a:p>
          <a:p>
            <a:pPr algn="ctr"/>
            <a:r>
              <a:rPr lang="ru-RU" sz="3600" b="1" i="1" dirty="0" smtClean="0">
                <a:solidFill>
                  <a:schemeClr val="bg1"/>
                </a:solidFill>
              </a:rPr>
              <a:t>МОЛОДЕЦ</a:t>
            </a:r>
            <a:r>
              <a:rPr lang="ru-RU" sz="3200" b="1" i="1" dirty="0" smtClean="0">
                <a:solidFill>
                  <a:schemeClr val="bg1"/>
                </a:solidFill>
              </a:rPr>
              <a:t>!!!</a:t>
            </a:r>
            <a:endParaRPr lang="ru-RU" sz="3200" b="1" i="1" dirty="0">
              <a:solidFill>
                <a:schemeClr val="bg1"/>
              </a:solidFill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785786" y="3857628"/>
            <a:ext cx="7602563" cy="18002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Если выполнил тест </a:t>
            </a:r>
          </a:p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с ошибками –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учи правила!!!</a:t>
            </a:r>
            <a:endParaRPr lang="ru-RU" sz="4000" b="1" i="1" dirty="0">
              <a:solidFill>
                <a:schemeClr val="bg1"/>
              </a:solidFill>
            </a:endParaRPr>
          </a:p>
        </p:txBody>
      </p:sp>
      <p:sp>
        <p:nvSpPr>
          <p:cNvPr id="7" name="AutoShape 34">
            <a:hlinkClick r:id="" action="ppaction://hlinkshowjump?jump=nextslide" highlightClick="1">
              <a:snd r:embed="rId2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715240" y="6429396"/>
            <a:ext cx="1428760" cy="428604"/>
          </a:xfrm>
          <a:prstGeom prst="actionButtonForwardNex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9" name="Рисунок 8" descr="цветы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1214422"/>
            <a:ext cx="2000264" cy="1714512"/>
          </a:xfrm>
          <a:prstGeom prst="rect">
            <a:avLst/>
          </a:prstGeom>
        </p:spPr>
      </p:pic>
      <p:pic>
        <p:nvPicPr>
          <p:cNvPr id="11" name="Рисунок 10" descr="анимир книга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3857628"/>
            <a:ext cx="1785950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1"/>
                  </p:tgtEl>
                </p:cond>
              </p:nextCondLst>
            </p:seq>
          </p:childTnLst>
        </p:cTn>
      </p:par>
    </p:tnLst>
    <p:bldLst>
      <p:bldP spid="29700" grpId="0" animBg="1"/>
      <p:bldP spid="2970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Использованные источники</a:t>
            </a:r>
            <a:endParaRPr lang="ru-RU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А.И. Власенков, Л.М. Рыбченкова. Русский язык: грамматика, текст, стили текста. 10-11 класс.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Ю.С. Пичугова. Русский язык. Практика. 8 класс.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Анимация из интернета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4">
            <a:hlinkClick r:id="" action="ppaction://hlinkshowjump?jump=nextslide" highlightClick="1">
              <a:snd r:embed="rId2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715240" y="6357958"/>
            <a:ext cx="1428760" cy="500042"/>
          </a:xfrm>
          <a:prstGeom prst="actionButtonForwardNex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 такое обособление?</a:t>
            </a:r>
            <a:endParaRPr lang="ru-RU" b="1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Обособление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</a:rPr>
              <a:t>– </a:t>
            </a:r>
            <a:r>
              <a:rPr lang="ru-RU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это смысловое и интонационное выделение второстепенных членов предложения с целью придать им некоторую самостоятельность в предложении, увеличить смысловую нагрузку</a:t>
            </a:r>
          </a:p>
          <a:p>
            <a:pPr algn="ctr">
              <a:buNone/>
            </a:pP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Обособляются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smtClean="0">
                <a:ln>
                  <a:solidFill>
                    <a:srgbClr val="7030A0"/>
                  </a:solidFill>
                </a:ln>
              </a:rPr>
              <a:t>( выделяются на письме запятыми и интонацией при произношении) распространенные определение, стоящие после определяемого слова, в особенности  если оно выражено личным местоимением или перед ним уже есть определение</a:t>
            </a:r>
            <a:endParaRPr lang="ru-RU" dirty="0">
              <a:ln>
                <a:solidFill>
                  <a:srgbClr val="7030A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755650" y="549275"/>
            <a:ext cx="7632700" cy="792163"/>
          </a:xfrm>
          <a:prstGeom prst="flowChart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000" b="1" dirty="0" smtClean="0"/>
              <a:t>1. Какие члены предложения являются обособленными в следующем предложении?</a:t>
            </a:r>
            <a:endParaRPr lang="ru-RU" sz="2000" b="1" dirty="0"/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428596" y="1500174"/>
            <a:ext cx="8286808" cy="849326"/>
          </a:xfrm>
          <a:prstGeom prst="flowChartAlternateProces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dirty="0" smtClean="0">
                <a:solidFill>
                  <a:schemeClr val="bg1"/>
                </a:solidFill>
              </a:rPr>
              <a:t>   Солнце, еще не скрытое облаками, ярко освещает её мрачную фигуру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и седые полосы, идущие от неё.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1116013" y="1412875"/>
            <a:ext cx="66246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900113" y="2420938"/>
            <a:ext cx="5256212" cy="914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dirty="0" smtClean="0">
                <a:solidFill>
                  <a:schemeClr val="bg1"/>
                </a:solidFill>
              </a:rPr>
              <a:t>А. Дополнение и приложение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900113" y="3429000"/>
            <a:ext cx="5256212" cy="914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dirty="0" smtClean="0">
                <a:solidFill>
                  <a:srgbClr val="800000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Б. Обстоятельство и определение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900113" y="4437063"/>
            <a:ext cx="5256212" cy="914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 dirty="0">
              <a:solidFill>
                <a:srgbClr val="800000"/>
              </a:solidFill>
            </a:endParaRPr>
          </a:p>
          <a:p>
            <a:r>
              <a:rPr lang="ru-RU" dirty="0" smtClean="0"/>
              <a:t> В. Обстоятельство и дополнение</a:t>
            </a:r>
            <a:endParaRPr lang="ru-RU" dirty="0"/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900113" y="5445125"/>
            <a:ext cx="5256212" cy="914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dirty="0" smtClean="0">
                <a:solidFill>
                  <a:srgbClr val="800000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Г. Определения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410" name="AutoShape 26"/>
          <p:cNvSpPr>
            <a:spLocks noChangeArrowheads="1"/>
          </p:cNvSpPr>
          <p:nvPr/>
        </p:nvSpPr>
        <p:spPr bwMode="auto">
          <a:xfrm>
            <a:off x="6300788" y="3357563"/>
            <a:ext cx="1079500" cy="1079500"/>
          </a:xfrm>
          <a:prstGeom prst="star32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16411" name="AutoShape 27"/>
          <p:cNvSpPr>
            <a:spLocks noChangeArrowheads="1"/>
          </p:cNvSpPr>
          <p:nvPr/>
        </p:nvSpPr>
        <p:spPr bwMode="auto">
          <a:xfrm>
            <a:off x="6300788" y="2349500"/>
            <a:ext cx="1079500" cy="1079500"/>
          </a:xfrm>
          <a:prstGeom prst="star32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16412" name="AutoShape 28"/>
          <p:cNvSpPr>
            <a:spLocks noChangeArrowheads="1"/>
          </p:cNvSpPr>
          <p:nvPr/>
        </p:nvSpPr>
        <p:spPr bwMode="auto">
          <a:xfrm>
            <a:off x="6300788" y="4365625"/>
            <a:ext cx="1079500" cy="1079500"/>
          </a:xfrm>
          <a:prstGeom prst="star32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16413" name="AutoShape 29"/>
          <p:cNvSpPr>
            <a:spLocks noChangeArrowheads="1"/>
          </p:cNvSpPr>
          <p:nvPr/>
        </p:nvSpPr>
        <p:spPr bwMode="auto">
          <a:xfrm>
            <a:off x="6300788" y="5445125"/>
            <a:ext cx="1079500" cy="1079500"/>
          </a:xfrm>
          <a:prstGeom prst="star32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ДА</a:t>
            </a:r>
          </a:p>
        </p:txBody>
      </p:sp>
      <p:sp>
        <p:nvSpPr>
          <p:cNvPr id="16418" name="AutoShape 34">
            <a:hlinkClick r:id="" action="ppaction://hlinkshowjump?jump=nextslide" highlightClick="1">
              <a:snd r:embed="rId2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715240" y="6429396"/>
            <a:ext cx="1428760" cy="428604"/>
          </a:xfrm>
          <a:prstGeom prst="actionButtonForwardNex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4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00"/>
                  </p:tgtEl>
                </p:cond>
              </p:nextCondLst>
            </p:seq>
          </p:childTnLst>
        </p:cTn>
      </p:par>
    </p:tnLst>
    <p:bldLst>
      <p:bldP spid="16410" grpId="0" animBg="1"/>
      <p:bldP spid="16411" grpId="0" animBg="1"/>
      <p:bldP spid="16412" grpId="0" animBg="1"/>
      <p:bldP spid="164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620713"/>
            <a:ext cx="6851650" cy="792162"/>
          </a:xfrm>
        </p:spPr>
        <p:txBody>
          <a:bodyPr/>
          <a:lstStyle/>
          <a:p>
            <a:endParaRPr lang="ru-RU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71473" y="549275"/>
            <a:ext cx="8001056" cy="8636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 smtClean="0"/>
              <a:t>2. </a:t>
            </a:r>
            <a:r>
              <a:rPr lang="ru-RU" sz="2000" b="1" i="1" dirty="0" smtClean="0"/>
              <a:t>Какое простое  предложение  с обособлением может быть  </a:t>
            </a:r>
          </a:p>
          <a:p>
            <a:pPr algn="ctr"/>
            <a:r>
              <a:rPr lang="ru-RU" sz="2000" b="1" i="1" dirty="0" smtClean="0"/>
              <a:t>заменено сложным предложением с придаточным причины?</a:t>
            </a:r>
            <a:endParaRPr lang="ru-RU" sz="2000" b="1" i="1" dirty="0"/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357158" y="1628775"/>
            <a:ext cx="8429684" cy="792163"/>
          </a:xfrm>
          <a:prstGeom prst="flowChartAlternateProces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marL="342900" indent="-342900" algn="ctr"/>
            <a:r>
              <a:rPr lang="ru-RU" dirty="0" smtClean="0">
                <a:solidFill>
                  <a:schemeClr val="bg1"/>
                </a:solidFill>
              </a:rPr>
              <a:t>1. Довольно быстрое для лесной речки, течение закручивало мелкие воронки.</a:t>
            </a:r>
          </a:p>
          <a:p>
            <a:pPr marL="342900" indent="-342900" algn="ctr"/>
            <a:r>
              <a:rPr lang="ru-RU" dirty="0" smtClean="0">
                <a:solidFill>
                  <a:schemeClr val="bg1"/>
                </a:solidFill>
              </a:rPr>
              <a:t>2. Измученная многодневной засухой, земля жадно утоляла жажду.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785786" y="2643182"/>
            <a:ext cx="5040313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А. Первое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785786" y="3929066"/>
            <a:ext cx="4968875" cy="10080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Б. Первое, второе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755650" y="5300663"/>
            <a:ext cx="4968875" cy="914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В. Второе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425" name="AutoShape 17"/>
          <p:cNvSpPr>
            <a:spLocks noChangeArrowheads="1"/>
          </p:cNvSpPr>
          <p:nvPr/>
        </p:nvSpPr>
        <p:spPr bwMode="auto">
          <a:xfrm>
            <a:off x="6300788" y="2565400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17426" name="AutoShape 18"/>
          <p:cNvSpPr>
            <a:spLocks noChangeArrowheads="1"/>
          </p:cNvSpPr>
          <p:nvPr/>
        </p:nvSpPr>
        <p:spPr bwMode="auto">
          <a:xfrm>
            <a:off x="6300788" y="3933825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ДА</a:t>
            </a:r>
          </a:p>
        </p:txBody>
      </p:sp>
      <p:sp>
        <p:nvSpPr>
          <p:cNvPr id="17427" name="AutoShape 19"/>
          <p:cNvSpPr>
            <a:spLocks noChangeArrowheads="1"/>
          </p:cNvSpPr>
          <p:nvPr/>
        </p:nvSpPr>
        <p:spPr bwMode="auto">
          <a:xfrm>
            <a:off x="6286512" y="5229225"/>
            <a:ext cx="1165213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13" name="AutoShape 34">
            <a:hlinkClick r:id="" action="ppaction://hlinkshowjump?jump=nextslide" highlightClick="1">
              <a:snd r:embed="rId2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715240" y="6357958"/>
            <a:ext cx="1428760" cy="500042"/>
          </a:xfrm>
          <a:prstGeom prst="actionButtonForwardNex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4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4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4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0"/>
                  </p:tgtEl>
                </p:cond>
              </p:nextCondLst>
            </p:seq>
          </p:childTnLst>
        </p:cTn>
      </p:par>
    </p:tnLst>
    <p:bldLst>
      <p:bldP spid="17412" grpId="0" animBg="1"/>
      <p:bldP spid="17418" grpId="0" animBg="1"/>
      <p:bldP spid="17419" grpId="0" animBg="1"/>
      <p:bldP spid="17420" grpId="0" animBg="1"/>
      <p:bldP spid="17425" grpId="0" animBg="1"/>
      <p:bldP spid="17426" grpId="0" animBg="1"/>
      <p:bldP spid="174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42910" y="500042"/>
            <a:ext cx="7775575" cy="85725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 smtClean="0"/>
              <a:t>3. </a:t>
            </a:r>
            <a:r>
              <a:rPr lang="ru-RU" sz="2000" b="1" i="1" dirty="0" smtClean="0"/>
              <a:t>В каком предложении есть обособленное определение </a:t>
            </a:r>
          </a:p>
          <a:p>
            <a:pPr algn="ctr"/>
            <a:r>
              <a:rPr lang="ru-RU" sz="2000" b="1" i="1" dirty="0" smtClean="0"/>
              <a:t>с добавочным обстоятельственным значением?</a:t>
            </a:r>
            <a:endParaRPr lang="ru-RU" sz="2000" b="1" i="1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684213" y="1557338"/>
            <a:ext cx="5757862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А. Мы долго шли через поле, засеянное кукурузой.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642910" y="2714620"/>
            <a:ext cx="5757862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/>
              <a:t>Б. Сквозь облака, медленно плывущие по небу,</a:t>
            </a:r>
          </a:p>
          <a:p>
            <a:pPr algn="ctr"/>
            <a:r>
              <a:rPr lang="ru-RU" dirty="0" smtClean="0"/>
              <a:t> просвечивало холодное  солнце.</a:t>
            </a:r>
            <a:endParaRPr lang="ru-RU" dirty="0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714348" y="4071942"/>
            <a:ext cx="5757862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В. Утомлённые длительным переходом, туристы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крепко спали.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684213" y="5300663"/>
            <a:ext cx="5757862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Г. Полевая дорога нас скоро вывела к шоссе,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разбитому  колёсами телег.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6588125" y="1484313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6588125" y="2781300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19472" name="AutoShape 16"/>
          <p:cNvSpPr>
            <a:spLocks noChangeArrowheads="1"/>
          </p:cNvSpPr>
          <p:nvPr/>
        </p:nvSpPr>
        <p:spPr bwMode="auto">
          <a:xfrm>
            <a:off x="6659563" y="5300663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19473" name="AutoShape 17"/>
          <p:cNvSpPr>
            <a:spLocks noChangeArrowheads="1"/>
          </p:cNvSpPr>
          <p:nvPr/>
        </p:nvSpPr>
        <p:spPr bwMode="auto">
          <a:xfrm>
            <a:off x="6659563" y="4076700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ДА</a:t>
            </a:r>
          </a:p>
        </p:txBody>
      </p:sp>
      <p:sp>
        <p:nvSpPr>
          <p:cNvPr id="13" name="AutoShape 34">
            <a:hlinkClick r:id="" action="ppaction://hlinkshowjump?jump=nextslide" highlightClick="1">
              <a:snd r:embed="rId2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715240" y="6429396"/>
            <a:ext cx="1428760" cy="428604"/>
          </a:xfrm>
          <a:prstGeom prst="actionButtonForwardNex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4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4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4"/>
                  </p:tgtEl>
                </p:cond>
              </p:nextCondLst>
            </p:seq>
          </p:childTnLst>
        </p:cTn>
      </p:par>
    </p:tnLst>
    <p:bldLst>
      <p:bldP spid="19461" grpId="0" animBg="1"/>
      <p:bldP spid="19462" grpId="0" animBg="1"/>
      <p:bldP spid="19463" grpId="0" animBg="1"/>
      <p:bldP spid="19464" grpId="0" animBg="1"/>
      <p:bldP spid="19471" grpId="0" animBg="1"/>
      <p:bldP spid="19472" grpId="0" animBg="1"/>
      <p:bldP spid="194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71472" y="500042"/>
            <a:ext cx="7775575" cy="10080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 smtClean="0"/>
              <a:t>4. </a:t>
            </a:r>
            <a:r>
              <a:rPr lang="ru-RU" sz="2000" b="1" i="1" dirty="0" smtClean="0"/>
              <a:t>В каком предложении  верно расставлены знаки препинания?</a:t>
            </a:r>
            <a:endParaRPr lang="ru-RU" sz="2000" b="1" i="1" dirty="0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684213" y="1700213"/>
            <a:ext cx="5757862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А.  Лес, казавшийся мне до сих пор пустынным,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вдруг оживился.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642910" y="2928934"/>
            <a:ext cx="5757862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Б. Бледная она стояла, повернувшись спиной к окну.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684213" y="4149725"/>
            <a:ext cx="5757862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В. Мастер покрывающий древесину грунтом,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подготавливает поверхность для росписи.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684213" y="5373688"/>
            <a:ext cx="5757862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Г. Лежащая под почвой горная порода,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называется грунтом.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542" name="AutoShape 14"/>
          <p:cNvSpPr>
            <a:spLocks noChangeArrowheads="1"/>
          </p:cNvSpPr>
          <p:nvPr/>
        </p:nvSpPr>
        <p:spPr bwMode="auto">
          <a:xfrm>
            <a:off x="6877050" y="1700213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ДА</a:t>
            </a:r>
          </a:p>
        </p:txBody>
      </p:sp>
      <p:sp>
        <p:nvSpPr>
          <p:cNvPr id="22543" name="AutoShape 15"/>
          <p:cNvSpPr>
            <a:spLocks noChangeArrowheads="1"/>
          </p:cNvSpPr>
          <p:nvPr/>
        </p:nvSpPr>
        <p:spPr bwMode="auto">
          <a:xfrm>
            <a:off x="6877050" y="5300663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22544" name="AutoShape 16"/>
          <p:cNvSpPr>
            <a:spLocks noChangeArrowheads="1"/>
          </p:cNvSpPr>
          <p:nvPr/>
        </p:nvSpPr>
        <p:spPr bwMode="auto">
          <a:xfrm>
            <a:off x="6877050" y="2924175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22545" name="AutoShape 17"/>
          <p:cNvSpPr>
            <a:spLocks noChangeArrowheads="1"/>
          </p:cNvSpPr>
          <p:nvPr/>
        </p:nvSpPr>
        <p:spPr bwMode="auto">
          <a:xfrm>
            <a:off x="6877050" y="4076700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15" name="AutoShape 34">
            <a:hlinkClick r:id="" action="ppaction://hlinkshowjump?jump=nextslide" highlightClick="1">
              <a:snd r:embed="rId2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715240" y="6429396"/>
            <a:ext cx="1428760" cy="428604"/>
          </a:xfrm>
          <a:prstGeom prst="actionButtonForwardNex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5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5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6"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 animBg="1"/>
      <p:bldP spid="22535" grpId="0" animBg="1"/>
      <p:bldP spid="22536" grpId="0" animBg="1"/>
      <p:bldP spid="22542" grpId="0" animBg="1"/>
      <p:bldP spid="22543" grpId="0" animBg="1"/>
      <p:bldP spid="22544" grpId="0" animBg="1"/>
      <p:bldP spid="225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84213" y="549275"/>
            <a:ext cx="7848600" cy="914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i="1" dirty="0" smtClean="0"/>
              <a:t>5.В каких предложениях  определение относится  к</a:t>
            </a:r>
          </a:p>
          <a:p>
            <a:pPr algn="ctr"/>
            <a:r>
              <a:rPr lang="ru-RU" sz="2000" b="1" i="1" dirty="0" smtClean="0"/>
              <a:t> личному местоимению?</a:t>
            </a:r>
            <a:endParaRPr lang="ru-RU" sz="2000" b="1" i="1" dirty="0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755650" y="5229225"/>
            <a:ext cx="5757863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Г.  Большая птица, привлеченная огнём,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пролетела мимо нас.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755650" y="1557338"/>
            <a:ext cx="5757863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А.Напоённые влагой, листья и травы сбросили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наконец с себя апрельскую прохладу.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755650" y="4005263"/>
            <a:ext cx="5757863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В. Обдуваемые позёмкой, мы лежали на огневой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позиции,  подмяв под  голову вещевые мешки.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755650" y="2781300"/>
            <a:ext cx="5757863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Б. Решительная, бледная, она ходила, громко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разговаривала, распоряжалась.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6877050" y="2781300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</a:rPr>
              <a:t>ДА</a:t>
            </a:r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6858016" y="1500174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>
            <a:off x="6948488" y="5157788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6948488" y="3933825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</a:rPr>
              <a:t>ДА</a:t>
            </a:r>
          </a:p>
        </p:txBody>
      </p:sp>
      <p:sp>
        <p:nvSpPr>
          <p:cNvPr id="13" name="AutoShape 34">
            <a:hlinkClick r:id="" action="ppaction://hlinkshowjump?jump=nextslide" highlightClick="1">
              <a:snd r:embed="rId2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715240" y="6357958"/>
            <a:ext cx="1428760" cy="500042"/>
          </a:xfrm>
          <a:prstGeom prst="actionButtonForwardNex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</p:childTnLst>
        </p:cTn>
      </p:par>
    </p:tnLst>
    <p:bldLst>
      <p:bldP spid="23557" grpId="0" animBg="1"/>
      <p:bldP spid="23558" grpId="0" animBg="1"/>
      <p:bldP spid="23559" grpId="0" animBg="1"/>
      <p:bldP spid="23560" grpId="0" animBg="1"/>
      <p:bldP spid="23567" grpId="0" animBg="1"/>
      <p:bldP spid="23568" grpId="0" animBg="1"/>
      <p:bldP spid="23569" grpId="0" animBg="1"/>
      <p:bldP spid="235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84213" y="692150"/>
            <a:ext cx="7775575" cy="12969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 smtClean="0"/>
              <a:t>6. В каком предложении есть обособленное определение?</a:t>
            </a:r>
            <a:endParaRPr lang="ru-RU" sz="2000" b="1" dirty="0"/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755650" y="2276475"/>
            <a:ext cx="5757863" cy="1800225"/>
          </a:xfrm>
          <a:prstGeom prst="flowChartAlternateProcess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А. Лес, освещенный полуденным солнцем,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оставался сумрачным.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755650" y="4365625"/>
            <a:ext cx="5757863" cy="1800225"/>
          </a:xfrm>
          <a:prstGeom prst="flowChartAlternateProcess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Б. Хотя лес был освещен полуденным солнцем,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он оставался сумрачным.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6877051" y="2786059"/>
            <a:ext cx="1195412" cy="1000132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ДА</a:t>
            </a:r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7072331" y="4797425"/>
            <a:ext cx="1071570" cy="989029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9" name="AutoShape 34">
            <a:hlinkClick r:id="" action="ppaction://hlinkshowjump?jump=nextslide" highlightClick="1">
              <a:snd r:embed="rId2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715240" y="6429396"/>
            <a:ext cx="1428760" cy="428604"/>
          </a:xfrm>
          <a:prstGeom prst="actionButtonForwardNex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5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4"/>
                  </p:tgtEl>
                </p:cond>
              </p:nextCondLst>
            </p:seq>
          </p:childTnLst>
        </p:cTn>
      </p:par>
    </p:tnLst>
    <p:bldLst>
      <p:bldP spid="24583" grpId="0" animBg="1"/>
      <p:bldP spid="24584" grpId="0" animBg="1"/>
      <p:bldP spid="24588" grpId="0" animBg="1"/>
      <p:bldP spid="2458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755650" y="549275"/>
            <a:ext cx="7558088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 smtClean="0"/>
              <a:t>7. В каком предложении  нужно поставить одну запятую?</a:t>
            </a:r>
            <a:endParaRPr lang="ru-RU" sz="2000" b="1" dirty="0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755650" y="1700213"/>
            <a:ext cx="5757863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/>
              <a:t>А. Мокрый осунувшийся он сидел на корточках у костра</a:t>
            </a:r>
            <a:endParaRPr lang="ru-RU" dirty="0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755650" y="5157788"/>
            <a:ext cx="5757863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/>
              <a:t>Г. Геолог закаленный трудностями таёжной жизни </a:t>
            </a:r>
          </a:p>
          <a:p>
            <a:pPr algn="ctr"/>
            <a:r>
              <a:rPr lang="ru-RU" dirty="0" smtClean="0"/>
              <a:t>не боялся ни жары ни холода.</a:t>
            </a:r>
            <a:endParaRPr lang="ru-RU" dirty="0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785786" y="4000504"/>
            <a:ext cx="5757863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/>
              <a:t>В. Однообразная равнина окружавшая город</a:t>
            </a:r>
          </a:p>
          <a:p>
            <a:pPr algn="ctr"/>
            <a:r>
              <a:rPr lang="ru-RU" dirty="0" smtClean="0"/>
              <a:t> сменилась перелесками</a:t>
            </a:r>
            <a:endParaRPr lang="ru-RU" dirty="0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755650" y="2852738"/>
            <a:ext cx="5757863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dirty="0" smtClean="0"/>
              <a:t>Б. Искусно спрятанные в зелени гнёзда птиц </a:t>
            </a:r>
            <a:endParaRPr lang="en-US" dirty="0" smtClean="0"/>
          </a:p>
          <a:p>
            <a:pPr algn="ctr"/>
            <a:r>
              <a:rPr lang="ru-RU" dirty="0" smtClean="0"/>
              <a:t>недоступны</a:t>
            </a:r>
            <a:r>
              <a:rPr lang="en-US" dirty="0" smtClean="0"/>
              <a:t> </a:t>
            </a:r>
            <a:r>
              <a:rPr lang="ru-RU" dirty="0" smtClean="0"/>
              <a:t>для хищников.</a:t>
            </a:r>
            <a:endParaRPr lang="ru-RU" dirty="0"/>
          </a:p>
        </p:txBody>
      </p:sp>
      <p:sp>
        <p:nvSpPr>
          <p:cNvPr id="25617" name="AutoShape 17"/>
          <p:cNvSpPr>
            <a:spLocks noChangeArrowheads="1"/>
          </p:cNvSpPr>
          <p:nvPr/>
        </p:nvSpPr>
        <p:spPr bwMode="auto">
          <a:xfrm>
            <a:off x="6732588" y="1628775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25618" name="AutoShape 18"/>
          <p:cNvSpPr>
            <a:spLocks noChangeArrowheads="1"/>
          </p:cNvSpPr>
          <p:nvPr/>
        </p:nvSpPr>
        <p:spPr bwMode="auto">
          <a:xfrm>
            <a:off x="6804025" y="3933825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25619" name="AutoShape 19"/>
          <p:cNvSpPr>
            <a:spLocks noChangeArrowheads="1"/>
          </p:cNvSpPr>
          <p:nvPr/>
        </p:nvSpPr>
        <p:spPr bwMode="auto">
          <a:xfrm>
            <a:off x="6715140" y="2643182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ДА</a:t>
            </a:r>
          </a:p>
        </p:txBody>
      </p:sp>
      <p:sp>
        <p:nvSpPr>
          <p:cNvPr id="25620" name="AutoShape 20"/>
          <p:cNvSpPr>
            <a:spLocks noChangeArrowheads="1"/>
          </p:cNvSpPr>
          <p:nvPr/>
        </p:nvSpPr>
        <p:spPr bwMode="auto">
          <a:xfrm>
            <a:off x="6858016" y="5072074"/>
            <a:ext cx="1079500" cy="1079500"/>
          </a:xfrm>
          <a:prstGeom prst="star24">
            <a:avLst>
              <a:gd name="adj" fmla="val 37500"/>
            </a:avLst>
          </a:prstGeom>
          <a:ln>
            <a:solidFill>
              <a:schemeClr val="bg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НЕТ</a:t>
            </a:r>
          </a:p>
        </p:txBody>
      </p:sp>
      <p:sp>
        <p:nvSpPr>
          <p:cNvPr id="13" name="AutoShape 34">
            <a:hlinkClick r:id="" action="ppaction://hlinkshowjump?jump=nextslide" highlightClick="1">
              <a:snd r:embed="rId2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715240" y="6429396"/>
            <a:ext cx="1428760" cy="428604"/>
          </a:xfrm>
          <a:prstGeom prst="actionButtonForwardNex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6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6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7"/>
                  </p:tgtEl>
                </p:cond>
              </p:nextCondLst>
            </p:seq>
          </p:childTnLst>
        </p:cTn>
      </p:par>
    </p:tnLst>
    <p:bldLst>
      <p:bldP spid="25606" grpId="0" animBg="1"/>
      <p:bldP spid="25607" grpId="0" animBg="1"/>
      <p:bldP spid="25608" grpId="0" animBg="1"/>
      <p:bldP spid="25609" grpId="0" animBg="1"/>
      <p:bldP spid="25617" grpId="0" animBg="1"/>
      <p:bldP spid="25618" grpId="0" animBg="1"/>
      <p:bldP spid="25619" grpId="0" animBg="1"/>
      <p:bldP spid="2562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274</TotalTime>
  <Words>530</Words>
  <PresentationFormat>Экран (4:3)</PresentationFormat>
  <Paragraphs>103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Обособленные члены предложения</vt:lpstr>
      <vt:lpstr>Что такое обособление?</vt:lpstr>
      <vt:lpstr>1. Какие члены предложения являются обособленными в следующем предложении?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33</cp:revision>
  <dcterms:modified xsi:type="dcterms:W3CDTF">2011-02-22T14:14:54Z</dcterms:modified>
</cp:coreProperties>
</file>