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57" r:id="rId3"/>
    <p:sldId id="260" r:id="rId4"/>
    <p:sldId id="261" r:id="rId5"/>
    <p:sldId id="262" r:id="rId6"/>
    <p:sldId id="265" r:id="rId7"/>
    <p:sldId id="266" r:id="rId8"/>
    <p:sldId id="263" r:id="rId9"/>
    <p:sldId id="264" r:id="rId10"/>
    <p:sldId id="267" r:id="rId11"/>
    <p:sldId id="268" r:id="rId12"/>
    <p:sldId id="269" r:id="rId13"/>
    <p:sldId id="27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 varScale="1">
        <p:scale>
          <a:sx n="95" d="100"/>
          <a:sy n="95" d="100"/>
        </p:scale>
        <p:origin x="-1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6 h 154"/>
                  <a:gd name="T2" fmla="*/ 28 w 144"/>
                  <a:gd name="T3" fmla="*/ 69 h 154"/>
                  <a:gd name="T4" fmla="*/ 55 w 144"/>
                  <a:gd name="T5" fmla="*/ 54 h 154"/>
                  <a:gd name="T6" fmla="*/ 29 w 144"/>
                  <a:gd name="T7" fmla="*/ 25 h 154"/>
                  <a:gd name="T8" fmla="*/ 49 w 144"/>
                  <a:gd name="T9" fmla="*/ 15 h 154"/>
                  <a:gd name="T10" fmla="*/ 55 w 144"/>
                  <a:gd name="T11" fmla="*/ 24 h 154"/>
                  <a:gd name="T12" fmla="*/ 67 w 144"/>
                  <a:gd name="T13" fmla="*/ 21 h 154"/>
                  <a:gd name="T14" fmla="*/ 46 w 144"/>
                  <a:gd name="T15" fmla="*/ 1 h 154"/>
                  <a:gd name="T16" fmla="*/ 17 w 144"/>
                  <a:gd name="T17" fmla="*/ 15 h 154"/>
                  <a:gd name="T18" fmla="*/ 43 w 144"/>
                  <a:gd name="T19" fmla="*/ 48 h 154"/>
                  <a:gd name="T20" fmla="*/ 13 w 144"/>
                  <a:gd name="T21" fmla="*/ 45 h 154"/>
                  <a:gd name="T22" fmla="*/ 0 w 144"/>
                  <a:gd name="T23" fmla="*/ 46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9849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9850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6AE16C5-15F3-46CA-B13E-7CE52F18B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C46B4-3A15-45F1-945A-CDE0B4B06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16DC1-B475-4EDF-B562-5AF15CCFC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3D9DF-7322-4E07-8989-9AC8F4AF9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B53DE-78B4-4C97-9215-3B9E04F30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24B17-CFC3-45CB-B5AC-5B4972A7A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7137E-1671-4810-A57A-07F2773DEC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6BD76-B1F5-4A85-8F3C-6DC3DB4A6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1BB31-FF6B-4007-B704-F5456186F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410C0-2B2B-4BEF-AE49-A3D531BBB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0D6C1-56AF-48A8-BE2F-4446AC922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6 h 154"/>
                  <a:gd name="T2" fmla="*/ 28 w 144"/>
                  <a:gd name="T3" fmla="*/ 69 h 154"/>
                  <a:gd name="T4" fmla="*/ 55 w 144"/>
                  <a:gd name="T5" fmla="*/ 54 h 154"/>
                  <a:gd name="T6" fmla="*/ 29 w 144"/>
                  <a:gd name="T7" fmla="*/ 25 h 154"/>
                  <a:gd name="T8" fmla="*/ 49 w 144"/>
                  <a:gd name="T9" fmla="*/ 15 h 154"/>
                  <a:gd name="T10" fmla="*/ 55 w 144"/>
                  <a:gd name="T11" fmla="*/ 24 h 154"/>
                  <a:gd name="T12" fmla="*/ 67 w 144"/>
                  <a:gd name="T13" fmla="*/ 21 h 154"/>
                  <a:gd name="T14" fmla="*/ 46 w 144"/>
                  <a:gd name="T15" fmla="*/ 1 h 154"/>
                  <a:gd name="T16" fmla="*/ 17 w 144"/>
                  <a:gd name="T17" fmla="*/ 15 h 154"/>
                  <a:gd name="T18" fmla="*/ 43 w 144"/>
                  <a:gd name="T19" fmla="*/ 48 h 154"/>
                  <a:gd name="T20" fmla="*/ 13 w 144"/>
                  <a:gd name="T21" fmla="*/ 45 h 154"/>
                  <a:gd name="T22" fmla="*/ 0 w 144"/>
                  <a:gd name="T23" fmla="*/ 46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2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82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882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826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27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28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2C443D6E-8AC0-46E3-A240-1AA286332D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82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Экологические проблемы Казахстана.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549275"/>
            <a:ext cx="8302625" cy="2620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Нефтяная и газовая промышленность занимает первое место среди отраслей промышленности по объемам инвестиций. Несмотря на это, в основных районах нефтегазодобычи и нефтепереработки - Атырауской и Мангистауской областях - работы проводятся с применением отсталых технологий, устаревшего оборудования, что приводит к авариям и утечкам нефти. В результате чего </a:t>
            </a:r>
            <a:r>
              <a:rPr lang="ru-RU" sz="2000" b="1" smtClean="0"/>
              <a:t>общая площадь нефтяного загрязнения в Западном Казахстане составляет 194 тыс. га, а объем разлитой нефти - более 5 млн. т</a:t>
            </a:r>
            <a:r>
              <a:rPr lang="ru-RU" sz="2000" smtClean="0"/>
              <a:t>. </a:t>
            </a:r>
          </a:p>
        </p:txBody>
      </p:sp>
      <p:pic>
        <p:nvPicPr>
          <p:cNvPr id="14339" name="Picture 5" descr="513492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536950"/>
            <a:ext cx="4249738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7" descr="oil_med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068638"/>
            <a:ext cx="42100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620713"/>
            <a:ext cx="4486275" cy="54784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b="1" smtClean="0"/>
              <a:t>Практика сжигания попутного газа в факелах также наносит значительный экологический и экономический ущерб</a:t>
            </a:r>
            <a:r>
              <a:rPr lang="ru-RU" sz="1800" smtClean="0"/>
              <a:t>. Повышенный тепловой фон и подкисление компонентов окружающей среды вокруг месторождений при сгорании газа оказывают негативное влияние на почву, растительность, животный мир прилегающих к нефтяным комплексам районов, внося свой "вклад" в увеличение парникового эффекта.</a:t>
            </a:r>
            <a:r>
              <a:rPr lang="ru-RU" sz="1800" b="1" smtClean="0"/>
              <a:t>Безвозвратные потери газа составляют более 740 млн. м3 в год</a:t>
            </a:r>
            <a:r>
              <a:rPr lang="ru-RU" sz="1800" smtClean="0"/>
              <a:t>. Отмечена зависимость повышенной заболеваемости населения в зоне Тенгизского нефтегазового месторождения (более чем в 6 раз выше областных показателей) от загрязнения атмосферного воздуха диоксидами серы и азота. </a:t>
            </a:r>
          </a:p>
        </p:txBody>
      </p:sp>
      <p:pic>
        <p:nvPicPr>
          <p:cNvPr id="15363" name="Picture 5" descr="P10207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33375"/>
            <a:ext cx="4006850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 descr="1320797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716338"/>
            <a:ext cx="3649662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620713"/>
            <a:ext cx="3983038" cy="54784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В результате повышения уровня Каспия оказались затопленными более 200 скважин и месторождений нефти, в том числе крупнейших - Каламкас и Каражанбас, что является угрозой не только биологическому разнообразию (в Каспии сосредоточено 90% мировых запасов осетровых рыб, большое количество видов орнитофауны, эндемик - каспийский тюлень), но и всей экосистеме Каспийского моря. </a:t>
            </a:r>
            <a:r>
              <a:rPr lang="ru-RU" sz="2000" b="1" smtClean="0"/>
              <a:t>За последние 10 лет улов промысловых рыб сократился в 10 раз</a:t>
            </a:r>
            <a:r>
              <a:rPr lang="ru-RU" sz="2000" smtClean="0"/>
              <a:t>. </a:t>
            </a:r>
          </a:p>
        </p:txBody>
      </p:sp>
      <p:pic>
        <p:nvPicPr>
          <p:cNvPr id="16387" name="Picture 5" descr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42852"/>
            <a:ext cx="2878138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 descr="FishCloseu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4714884"/>
            <a:ext cx="3108325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9" descr="caspian_se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428868"/>
            <a:ext cx="3168650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404813"/>
            <a:ext cx="4054475" cy="60483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Огромные территории Казахстана пострадали от деятельности военных полигонов и запусков космической техники. За период между 1949 и 1991 годами на Семипалатинском испытательном ядерном полигоне было проведено 470 ядерных взрывов. Невозможно точно подсчитать число погибших; количество облученных достигло полумиллиона человек. </a:t>
            </a:r>
            <a:r>
              <a:rPr lang="ru-RU" sz="2000" b="1" smtClean="0"/>
              <a:t>На территории бывшего Семипалатинского ядерного полигона около 2 млн. га сельскохозяйственных угодий подвержено радиоактивному заражению</a:t>
            </a:r>
            <a:r>
              <a:rPr lang="ru-RU" sz="2000" smtClean="0"/>
              <a:t>. </a:t>
            </a:r>
          </a:p>
        </p:txBody>
      </p:sp>
      <p:pic>
        <p:nvPicPr>
          <p:cNvPr id="17411" name="Picture 5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836613"/>
            <a:ext cx="4500562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620713"/>
            <a:ext cx="8435975" cy="2794000"/>
          </a:xfrm>
        </p:spPr>
        <p:txBody>
          <a:bodyPr/>
          <a:lstStyle/>
          <a:p>
            <a:pPr eaLnBrk="1" hangingPunct="1"/>
            <a:r>
              <a:rPr lang="ru-RU" sz="2400" smtClean="0"/>
              <a:t>В Казахстане очень уязвимая природная среда. Территорию республики в основном составляют степи, полупустыни и пустын</a:t>
            </a:r>
            <a:r>
              <a:rPr lang="ru-RU" sz="2400" smtClean="0">
                <a:latin typeface="Arial" charset="0"/>
              </a:rPr>
              <a:t>и.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В результате антропогенных нагрузок практически на всей территории Казахстана нарушена естественная способность природной среды обеспечивать будущее экономическое и социальное развитие страны</a:t>
            </a:r>
            <a:r>
              <a:rPr lang="ru-RU" sz="1400" smtClean="0"/>
              <a:t> </a:t>
            </a:r>
          </a:p>
        </p:txBody>
      </p:sp>
      <p:pic>
        <p:nvPicPr>
          <p:cNvPr id="4099" name="Picture 5" descr="03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933825"/>
            <a:ext cx="396081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7" descr="0490560550540500490550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4005263"/>
            <a:ext cx="3455988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В </a:t>
            </a:r>
            <a:r>
              <a:rPr lang="ru-RU" sz="2000" b="1" dirty="0" smtClean="0"/>
              <a:t>Казахстане существуют уникальные внутриконтинентальные моря и озера, такие, как Каспий, Арал, Балхаш, Зайсан, </a:t>
            </a:r>
            <a:r>
              <a:rPr lang="ru-RU" sz="2000" b="1" dirty="0" err="1" smtClean="0"/>
              <a:t>Алаколь</a:t>
            </a:r>
            <a:r>
              <a:rPr lang="ru-RU" sz="2000" b="1" dirty="0" smtClean="0"/>
              <a:t>.</a:t>
            </a:r>
            <a:br>
              <a:rPr lang="ru-RU" sz="2000" b="1" dirty="0" smtClean="0"/>
            </a:br>
            <a:r>
              <a:rPr lang="ru-RU" sz="2000" dirty="0" smtClean="0">
                <a:effectLst/>
              </a:rPr>
              <a:t> </a:t>
            </a:r>
            <a:r>
              <a:rPr lang="ru-RU" sz="2000" b="1" dirty="0" smtClean="0"/>
              <a:t>На глазах одного поколения почти в два раза сократилась площадь Аральского моря</a:t>
            </a:r>
            <a:r>
              <a:rPr lang="ru-RU" sz="2000" dirty="0" smtClean="0"/>
              <a:t>.</a:t>
            </a:r>
            <a:r>
              <a:rPr lang="ru-RU" sz="4000" dirty="0" smtClean="0"/>
              <a:t> 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1989138"/>
            <a:ext cx="4176713" cy="46085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Интенсивное и нерациональное развитие орошаемого земледелия, а также зарегулирование стока в условиях аридного климата привело к дефициту воды в бассейнах малых и крупных рек южного региона, таких как Или, Сырдарья и др.</a:t>
            </a:r>
          </a:p>
        </p:txBody>
      </p:sp>
      <p:pic>
        <p:nvPicPr>
          <p:cNvPr id="7172" name="Picture 7" descr="ischeznovenie_Araljskogo_mor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92600"/>
            <a:ext cx="496728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ar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00240"/>
            <a:ext cx="421481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9" descr="The Aral Sea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1" descr="The Aral Sea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3" descr="The Aral Sea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5" descr="The Aral Sea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549275"/>
            <a:ext cx="8435975" cy="2447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Аналогичная судьба ожидает озеро Балхаш. При потребности республики в воде в 100 км3 в год существующая обеспеченность составляет 34,6 км3. По водообеспеченности на душу населения Казахстан занимает последнее место среди стран CНГ.</a:t>
            </a:r>
            <a:r>
              <a:rPr lang="ru-RU" sz="2000" smtClean="0"/>
              <a:t> </a:t>
            </a:r>
          </a:p>
        </p:txBody>
      </p:sp>
      <p:pic>
        <p:nvPicPr>
          <p:cNvPr id="8195" name="Picture 5" descr="600px-Balkhash_labeled_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786058"/>
            <a:ext cx="6075362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b="1" smtClean="0"/>
              <a:t>Ежегодно в поверхностные водоемы республики сбрасывается более 200 млн. м3 загрязненных сточных вод</a:t>
            </a:r>
            <a:r>
              <a:rPr lang="ru-RU" sz="2800" smtClean="0"/>
              <a:t>.</a:t>
            </a:r>
            <a:r>
              <a:rPr lang="ru-RU" sz="4000" smtClean="0"/>
              <a:t> </a:t>
            </a:r>
          </a:p>
        </p:txBody>
      </p:sp>
      <p:pic>
        <p:nvPicPr>
          <p:cNvPr id="9219" name="Picture 5" descr="%D0%A1%D0%A2%D0%9E%D0%A7%D0%9D%D0%AB%D0%B5-%D0%92%D0%9E%D0%94%D1%8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357562"/>
            <a:ext cx="28575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7" descr="water_pollution_full_size_landscap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143248"/>
            <a:ext cx="48482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179388" y="1700213"/>
            <a:ext cx="84963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400">
                <a:latin typeface="Arial" charset="0"/>
              </a:rPr>
              <a:t>Выявлено более 3 тыс. очагов загрязнения подземных вод, площади которых составляют от нескольких до сотен квадратных километров</a:t>
            </a:r>
            <a:r>
              <a:rPr lang="ru-RU" sz="2000">
                <a:latin typeface="Arial" charset="0"/>
              </a:rPr>
              <a:t>.</a:t>
            </a:r>
            <a:r>
              <a:rPr lang="ru-RU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84663" y="404813"/>
            <a:ext cx="4557712" cy="56943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smtClean="0"/>
              <a:t>Экологическая катастрофа грозит Актау и Каспийскому морю. Заводы промышленного гиганта Прикаспийского горно-металлургического комбината (ПГМК) сбрасывали сточные воды в котловину расположенную всего в нескольких километрах от города Актау, где образовалось искусственное </a:t>
            </a:r>
            <a:r>
              <a:rPr lang="ru-RU" sz="2000" b="1" smtClean="0"/>
              <a:t>озеро Кошкар-Ата</a:t>
            </a:r>
            <a:r>
              <a:rPr lang="ru-RU" sz="2000" smtClean="0"/>
              <a:t>. Эти заводы в основном занимались обогащением урана. Со временем в водоеме Кошкар-Ата скопились практически все элементы таблицы Менделеева. В том числе радиоактивные и токсичные. </a:t>
            </a:r>
            <a:r>
              <a:rPr lang="ru-RU" sz="1800" smtClean="0"/>
              <a:t>Озеро Кошкар-Ата и Каспийское море отделяет друг от друга узкая береговая полоса, длиной не более 8 км, поэтому возникла опасность загрязнения Каспия водами хвостохранилища Кошкар-Ата. </a:t>
            </a:r>
          </a:p>
        </p:txBody>
      </p:sp>
      <p:pic>
        <p:nvPicPr>
          <p:cNvPr id="12291" name="Picture 5" descr="7_34vy3y7u3567g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4813"/>
            <a:ext cx="4176713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7" descr="1242482094_koshk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860800"/>
            <a:ext cx="3910013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692150"/>
            <a:ext cx="5724525" cy="51133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/>
              <a:t>Но помимо загрязнения токсичными и радиоактивными веществами грунтовых вод, имеется еще одна проблема, связанная с хвостохранилищем Кошкар-Ата. В данный момент озеро пересыхает, потому что заводы бывшего ПГМК простаивают и не сбрасывают воду. На высохших берегах озера образуется токсичная пыль, которую ветер разносит по округе.</a:t>
            </a:r>
            <a:br>
              <a:rPr lang="ru-RU" sz="2000" smtClean="0"/>
            </a:br>
            <a:r>
              <a:rPr lang="ru-RU" sz="2000" smtClean="0"/>
              <a:t>Перед экологами Мангистау стоит непростая проблема. Если поддерживать в озере прежний уровень воды, то может произойти сброс токсичных отходов в Каспий. Если дать озеру высохнуть, то пылью будут заражены все земли и пастбища вокруг Актау и поселка Акшукур. </a:t>
            </a:r>
          </a:p>
        </p:txBody>
      </p:sp>
      <p:pic>
        <p:nvPicPr>
          <p:cNvPr id="13317" name="Picture 5" descr="dirty-water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14290"/>
            <a:ext cx="366553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476250"/>
            <a:ext cx="4846638" cy="59769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Большинство предприятий перерабатывающего и энергетического комплексов имеет несовершенную технологию, морально и физически изношенные основные производственные фонды, что способствует увеличению количества вредных выбросов. </a:t>
            </a:r>
            <a:r>
              <a:rPr lang="ru-RU" sz="2000" b="1" smtClean="0"/>
              <a:t>В атмосферу в начале 90-х годов ежегодно поступало около 6 млн. т загрязнений (50%- теплоэнергетика, 20%-черная металлургия, 13% - цветная металлургия, 4% - химия и нефтехимия)</a:t>
            </a:r>
            <a:r>
              <a:rPr lang="ru-RU" sz="2000" smtClean="0"/>
              <a:t>. Большинство зон высокого загрязнения атмосферного воздуха совпадает с местами концентрированного расселения людей. В Карагандинской и Павлодарской областях на каждого жителя в 1993 г. приходилось соответственно 10,5 и 7,7 т вредных выбросов </a:t>
            </a:r>
          </a:p>
        </p:txBody>
      </p:sp>
      <p:pic>
        <p:nvPicPr>
          <p:cNvPr id="10247" name="Picture 7" descr="atmosfe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908050"/>
            <a:ext cx="3851275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549275"/>
            <a:ext cx="8591550" cy="4751388"/>
          </a:xfrm>
        </p:spPr>
        <p:txBody>
          <a:bodyPr/>
          <a:lstStyle/>
          <a:p>
            <a:pPr eaLnBrk="1" hangingPunct="1"/>
            <a:r>
              <a:rPr lang="ru-RU" sz="2000" smtClean="0"/>
              <a:t>В результате деятельности предприятий горно-металлургического комплекса на территории Казахстана </a:t>
            </a:r>
            <a:r>
              <a:rPr lang="ru-RU" sz="2000" b="1" smtClean="0"/>
              <a:t>скопилось более 20 млрд.т промышленных отходов при ежегодном поступлении около 1 млрд. т, в том числе 230 миллионов тонн радиоактивных</a:t>
            </a:r>
            <a:r>
              <a:rPr lang="ru-RU" sz="2000" smtClean="0"/>
              <a:t>. Они сосредоточены преимущественно в Карагандинской - 29,4%, Восточно-Казахстанской - 25,7%, Костанайской - 17% и Павлодарской - 14,6% областях. Тяжелыми металлами и нефтепродуктами загрязнены также земли Кызылординской, Атырауской и Западно-Казахстанской областей. Здесь объемы брошенных и захороненных буровых шламов, замазученных и низкорадиоактивных вод, площади нарушенных земель трудно поддаются оценке.</a:t>
            </a:r>
            <a:r>
              <a:rPr lang="ru-RU" sz="2800" smtClean="0"/>
              <a:t> </a:t>
            </a:r>
          </a:p>
        </p:txBody>
      </p:sp>
      <p:pic>
        <p:nvPicPr>
          <p:cNvPr id="11267" name="Picture 5" descr="2014113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071942"/>
            <a:ext cx="3744912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257</TotalTime>
  <Words>571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Tahoma</vt:lpstr>
      <vt:lpstr>Arial</vt:lpstr>
      <vt:lpstr>Wingdings</vt:lpstr>
      <vt:lpstr>Calibri</vt:lpstr>
      <vt:lpstr>Граница</vt:lpstr>
      <vt:lpstr>Экологические проблемы Казахстана.</vt:lpstr>
      <vt:lpstr>В Казахстане очень уязвимая природная среда. Территорию республики в основном составляют степи, полупустыни и пустыни. В результате антропогенных нагрузок практически на всей территории Казахстана нарушена естественная способность природной среды обеспечивать будущее экономическое и социальное развитие страны </vt:lpstr>
      <vt:lpstr> В Казахстане существуют уникальные внутриконтинентальные моря и озера, такие, как Каспий, Арал, Балхаш, Зайсан, Алаколь.  На глазах одного поколения почти в два раза сократилась площадь Аральского моря. </vt:lpstr>
      <vt:lpstr>Слайд 4</vt:lpstr>
      <vt:lpstr>Ежегодно в поверхностные водоемы республики сбрасывается более 200 млн. м3 загрязненных сточных вод.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Экологические проблемы Казахатана.</dc:title>
  <cp:lastModifiedBy>Сергей</cp:lastModifiedBy>
  <cp:revision>10</cp:revision>
  <dcterms:created xsi:type="dcterms:W3CDTF">2011-05-12T16:05:26Z</dcterms:created>
  <dcterms:modified xsi:type="dcterms:W3CDTF">2013-01-29T13:19:10Z</dcterms:modified>
</cp:coreProperties>
</file>