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4"/>
  </p:notesMasterIdLst>
  <p:sldIdLst>
    <p:sldId id="256" r:id="rId2"/>
    <p:sldId id="258" r:id="rId3"/>
    <p:sldId id="260" r:id="rId4"/>
    <p:sldId id="257" r:id="rId5"/>
    <p:sldId id="259" r:id="rId6"/>
    <p:sldId id="261" r:id="rId7"/>
    <p:sldId id="262" r:id="rId8"/>
    <p:sldId id="263" r:id="rId9"/>
    <p:sldId id="267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32" y="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83DCD-F0C7-4B75-B446-0195E9D4BE0A}" type="datetimeFigureOut">
              <a:rPr lang="ru-RU" smtClean="0"/>
              <a:t>12.03.2013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1AC12-5772-4C47-858D-6BC712EE8B0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1AC12-5772-4C47-858D-6BC712EE8B0D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92E58-432B-40C1-883A-6C71C4A2B80E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6E28A-16CE-4925-9EA1-934D78ECF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1%82%D1%8B%D1%80%D0%B0%D1%83%D1%81%D0%BA%D0%B0%D1%8F_%D0%BE%D0%B1%D0%BB%D0%B0%D1%81%D1%82%D1%8C" TargetMode="External"/><Relationship Id="rId13" Type="http://schemas.openxmlformats.org/officeDocument/2006/relationships/hyperlink" Target="http://ru.wikipedia.org/wiki/%D0%9A%D0%B0%D1%81%D0%BF%D0%B8%D0%B9%D1%81%D0%BA%D0%BE%D0%B5_%D0%BC%D0%BE%D1%80%D0%B5" TargetMode="External"/><Relationship Id="rId18" Type="http://schemas.openxmlformats.org/officeDocument/2006/relationships/hyperlink" Target="http://ru.wikipedia.org/wiki/%D0%92%D0%B5%D0%BB%D0%B8%D0%BA%D0%BE%D0%B1%D1%80%D0%B8%D1%82%D0%B0%D0%BD%D0%B8%D1%8F" TargetMode="External"/><Relationship Id="rId3" Type="http://schemas.openxmlformats.org/officeDocument/2006/relationships/hyperlink" Target="http://ru.wikipedia.org/wiki/%D0%9A%D0%B0%D0%B7%D0%B0%D1%85%D1%81%D1%82%D0%B0%D0%BD" TargetMode="External"/><Relationship Id="rId7" Type="http://schemas.openxmlformats.org/officeDocument/2006/relationships/hyperlink" Target="http://ru.wikipedia.org/wiki/%D0%9C%D0%B0%D0%BD%D0%B3%D0%B8%D1%81%D1%82%D0%B0%D1%83%D1%81%D0%BA%D0%B0%D1%8F_%D0%BE%D0%B1%D0%BB%D0%B0%D1%81%D1%82%D1%8C" TargetMode="External"/><Relationship Id="rId12" Type="http://schemas.openxmlformats.org/officeDocument/2006/relationships/hyperlink" Target="http://ru.wikipedia.org/wiki/%D0%A2%D1%83%D1%80%D0%BA%D0%BC%D0%B5%D0%BD%D0%B8%D1%81%D1%82%D0%B0%D0%BD" TargetMode="External"/><Relationship Id="rId17" Type="http://schemas.openxmlformats.org/officeDocument/2006/relationships/hyperlink" Target="http://ru.wikipedia.org/wiki/%D0%A4%D1%80%D0%B0%D0%BD%D1%86%D0%B8%D1%8F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ru.wikipedia.org/wiki/%D0%9A%D1%8B%D0%B7%D1%8B%D0%BB%D0%BE%D1%80%D0%B4%D0%B8%D0%BD%D1%81%D0%BA%D0%B0%D1%8F_%D0%BE%D0%B1%D0%BB%D0%B0%D1%81%D1%82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7%D0%B0%D0%BF%D0%B0%D0%B4%D0%BD%D0%BE-%D0%9A%D0%B0%D0%B7%D0%B0%D1%85%D1%81%D1%82%D0%B0%D0%BD%D1%81%D0%BA%D0%B0%D1%8F_%D0%BE%D0%B1%D0%BB%D0%B0%D1%81%D1%82%D1%8C" TargetMode="External"/><Relationship Id="rId11" Type="http://schemas.openxmlformats.org/officeDocument/2006/relationships/hyperlink" Target="http://ru.wikipedia.org/wiki/%D0%A3%D0%B7%D0%B1%D0%B5%D0%BA%D0%B8%D1%81%D1%82%D0%B0%D0%BD" TargetMode="External"/><Relationship Id="rId5" Type="http://schemas.openxmlformats.org/officeDocument/2006/relationships/hyperlink" Target="http://ru.wikipedia.org/wiki/%D0%90%D0%B7%D0%B8%D1%8F" TargetMode="External"/><Relationship Id="rId15" Type="http://schemas.openxmlformats.org/officeDocument/2006/relationships/hyperlink" Target="http://ru.wikipedia.org/wiki/%D0%9A%D0%B0%D1%80%D0%B0%D0%B3%D0%B0%D0%BD%D0%B4%D0%B8%D0%BD%D1%81%D0%BA%D0%B0%D1%8F_%D0%BE%D0%B1%D0%BB%D0%B0%D1%81%D1%82%D1%8C" TargetMode="External"/><Relationship Id="rId10" Type="http://schemas.openxmlformats.org/officeDocument/2006/relationships/hyperlink" Target="http://ru.wikipedia.org/wiki/%D0%A0%D0%A4" TargetMode="External"/><Relationship Id="rId4" Type="http://schemas.openxmlformats.org/officeDocument/2006/relationships/hyperlink" Target="http://ru.wikipedia.org/wiki/%D0%95%D0%B2%D1%80%D0%BE%D0%BF%D0%B0" TargetMode="External"/><Relationship Id="rId9" Type="http://schemas.openxmlformats.org/officeDocument/2006/relationships/hyperlink" Target="http://ru.wikipedia.org/wiki/%D0%90%D0%BA%D1%82%D1%8E%D0%B1%D0%B8%D0%BD%D1%81%D0%BA%D0%B0%D1%8F_%D0%BE%D0%B1%D0%BB%D0%B0%D1%81%D1%82%D1%8C" TargetMode="External"/><Relationship Id="rId14" Type="http://schemas.openxmlformats.org/officeDocument/2006/relationships/hyperlink" Target="http://ru.wikipedia.org/wiki/%D0%9A%D0%BE%D1%81%D1%82%D0%B0%D0%BD%D0%B0%D0%B9%D1%81%D0%BA%D0%B0%D1%8F_%D0%BE%D0%B1%D0%BB%D0%B0%D1%81%D1%82%D1%8C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5%D0%BC%D1%86%D1%8B" TargetMode="External"/><Relationship Id="rId3" Type="http://schemas.openxmlformats.org/officeDocument/2006/relationships/hyperlink" Target="http://ru.wikipedia.org/wiki/%D0%9A%D0%B0%D0%B7%D0%B0%D1%85%D0%B8" TargetMode="External"/><Relationship Id="rId7" Type="http://schemas.openxmlformats.org/officeDocument/2006/relationships/hyperlink" Target="http://ru.wikipedia.org/wiki/%D0%91%D0%B5%D0%BB%D0%BE%D1%80%D1%83%D1%81%D1%8B" TargetMode="External"/><Relationship Id="rId2" Type="http://schemas.openxmlformats.org/officeDocument/2006/relationships/hyperlink" Target="http://ru.wikipedia.org/wiki/20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2%D0%B0%D1%82%D0%B0%D1%80%D1%8B" TargetMode="External"/><Relationship Id="rId5" Type="http://schemas.openxmlformats.org/officeDocument/2006/relationships/hyperlink" Target="http://ru.wikipedia.org/wiki/%D0%A3%D0%BA%D1%80%D0%B0%D0%B8%D0%BD%D1%86%D1%8B" TargetMode="External"/><Relationship Id="rId10" Type="http://schemas.openxmlformats.org/officeDocument/2006/relationships/hyperlink" Target="http://ru.wikipedia.org/wiki/%D0%90%D0%B7%D0%B5%D1%80%D0%B1%D0%B0%D0%B9%D0%B4%D0%B6%D0%B0%D0%BD%D1%86%D1%8B" TargetMode="External"/><Relationship Id="rId4" Type="http://schemas.openxmlformats.org/officeDocument/2006/relationships/hyperlink" Target="http://ru.wikipedia.org/wiki/%D0%A0%D1%83%D1%81%D1%81%D0%BA%D0%B8%D0%B5" TargetMode="External"/><Relationship Id="rId9" Type="http://schemas.openxmlformats.org/officeDocument/2006/relationships/hyperlink" Target="http://ru.wikipedia.org/wiki/%D0%9A%D0%BE%D1%80%D0%B5%D0%B9%D1%86%D1%8B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0%D1%80%D0%B0%D1%87%D0%B0%D0%B3%D0%B0%D0%BD%D0%B0%D0%BA" TargetMode="External"/><Relationship Id="rId2" Type="http://schemas.openxmlformats.org/officeDocument/2006/relationships/hyperlink" Target="http://ru.wikipedia.org/wiki/%D0%A2%D0%B5%D0%BD%D0%B3%D0%B8%D0%B7_(%D0%BD%D0%B5%D1%84%D1%82%D1%8F%D0%BD%D0%BE%D0%B5_%D0%BC%D0%B5%D1%81%D1%82%D0%BE%D1%80%D0%BE%D0%B6%D0%B4%D0%B5%D0%BD%D0%B8%D0%B5)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0%D1%82%D1%8B%D1%80%D0%B0%D1%83%D1%81%D0%BA%D0%B8%D0%B9_%D0%BD%D0%B5%D1%84%D1%82%D0%B5%D0%BF%D0%B5%D1%80%D0%B5%D1%80%D0%B0%D0%B1%D0%B0%D1%82%D1%8B%D0%B2%D0%B0%D1%8E%D1%89%D0%B8%D0%B9_%D0%B7%D0%B0%D0%B2%D0%BE%D0%B4" TargetMode="External"/><Relationship Id="rId4" Type="http://schemas.openxmlformats.org/officeDocument/2006/relationships/hyperlink" Target="http://ru.wikipedia.org/wiki/%D0%9A%D0%B0%D1%88%D0%B0%D0%B3%D0%B0%D0%B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5%D1%80%D0%BD%D0%B0%D1%8F_%D0%BA%D0%B8%D1%81%D0%BB%D0%BE%D1%82%D0%B0" TargetMode="External"/><Relationship Id="rId2" Type="http://schemas.openxmlformats.org/officeDocument/2006/relationships/hyperlink" Target="http://ru.wikipedia.org/wiki/%D0%91%D0%BE%D1%80_(%D1%8D%D0%BB%D0%B5%D0%BC%D0%B5%D0%BD%D1%82)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C%D0%B8%D0%BD%D0%B5%D1%80%D0%B0%D0%BB%D1%8C%D0%BD%D1%8B%D0%B5_%D1%83%D0%B4%D0%BE%D0%B1%D1%80%D0%B5%D0%BD%D0%B8%D1%8F" TargetMode="External"/><Relationship Id="rId4" Type="http://schemas.openxmlformats.org/officeDocument/2006/relationships/hyperlink" Target="http://ru.wikipedia.org/wiki/%D0%91%D0%BE%D1%80%D0%BD%D0%B0%D1%8F_%D0%BA%D0%B8%D1%81%D0%BB%D0%BE%D1%82%D0%B0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3%D1%80%D0%B0%D0%BB%D1%8C%D1%81%D0%BA" TargetMode="External"/><Relationship Id="rId3" Type="http://schemas.openxmlformats.org/officeDocument/2006/relationships/hyperlink" Target="http://ru.wikipedia.org/wiki/%D0%90%D1%82%D1%8B%D1%80%D0%B0%D1%83" TargetMode="External"/><Relationship Id="rId7" Type="http://schemas.openxmlformats.org/officeDocument/2006/relationships/hyperlink" Target="http://ru.wikipedia.org/wiki/%D0%90%D0%BA%D1%82%D0%B0%D1%83" TargetMode="External"/><Relationship Id="rId2" Type="http://schemas.openxmlformats.org/officeDocument/2006/relationships/hyperlink" Target="http://ru.wikipedia.org/wiki/%D0%9A%D0%B0%D1%81%D0%BF%D0%B8%D0%B9%D1%81%D0%BA%D0%BE%D0%B5_%D0%BC%D0%BE%D1%80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0%D0%BA%D1%82%D0%BE%D0%B1%D0%B5" TargetMode="External"/><Relationship Id="rId5" Type="http://schemas.openxmlformats.org/officeDocument/2006/relationships/hyperlink" Target="http://ru.wikipedia.org/wiki/%D0%9A%D1%83%D1%80%D1%8B%D0%BA" TargetMode="External"/><Relationship Id="rId10" Type="http://schemas.openxmlformats.org/officeDocument/2006/relationships/hyperlink" Target="http://ru.wikipedia.org/wiki/%D0%A7%D0%B5%D0%BB%D0%BA%D0%B0%D1%80_(%D0%B0%D1%8D%D1%80%D0%BE%D0%BF%D0%BE%D1%80%D1%82)" TargetMode="External"/><Relationship Id="rId4" Type="http://schemas.openxmlformats.org/officeDocument/2006/relationships/hyperlink" Target="http://ru.wikipedia.org/wiki/%D0%91%D0%B0%D1%83%D1%82%D0%B8%D0%BD%D0%BE" TargetMode="External"/><Relationship Id="rId9" Type="http://schemas.openxmlformats.org/officeDocument/2006/relationships/hyperlink" Target="http://ru.wikipedia.org/wiki/%D0%96%D0%B0%D0%BD%D0%B0%D0%BE%D0%B7%D0%B5%D0%BD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dirty="0" smtClean="0"/>
              <a:t>Проект на тему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bg1"/>
          </a:solidFill>
        </p:spPr>
        <p:txBody>
          <a:bodyPr>
            <a:normAutofit fontScale="92500"/>
          </a:bodyPr>
          <a:lstStyle/>
          <a:p>
            <a:r>
              <a:rPr lang="ru-RU" sz="4000" b="1" dirty="0" smtClean="0">
                <a:latin typeface="Arial Black" pitchFamily="34" charset="0"/>
              </a:rPr>
              <a:t>Население Западного</a:t>
            </a:r>
          </a:p>
          <a:p>
            <a:r>
              <a:rPr lang="ru-RU" sz="4000" b="1" dirty="0" smtClean="0">
                <a:latin typeface="Arial Black" pitchFamily="34" charset="0"/>
              </a:rPr>
              <a:t>Казахстана</a:t>
            </a:r>
            <a:endParaRPr lang="ru-RU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ktobe_photo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357354" y="-583835"/>
            <a:ext cx="11644394" cy="87332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b743b48a98cff94a49f24592c55536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0"/>
            <a:ext cx="8358246" cy="64294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Благодарим за просмотр!</a:t>
            </a:r>
            <a:endParaRPr lang="ru-RU" dirty="0"/>
          </a:p>
        </p:txBody>
      </p:sp>
      <p:pic>
        <p:nvPicPr>
          <p:cNvPr id="4" name="Содержимое 3" descr="1304593001_b88622d46c47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500" y="1910556"/>
            <a:ext cx="5715000" cy="3905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501122" cy="864397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b="1" dirty="0" smtClean="0"/>
              <a:t>Западный Казахстан</a:t>
            </a:r>
            <a:r>
              <a:rPr lang="ru-RU" sz="2800" dirty="0" smtClean="0"/>
              <a:t> — экономико-географический регион в составе республики </a:t>
            </a:r>
            <a:r>
              <a:rPr lang="ru-RU" sz="2800" dirty="0" smtClean="0">
                <a:hlinkClick r:id="rId3" tooltip="Казахстан"/>
              </a:rPr>
              <a:t>Казахстан</a:t>
            </a:r>
            <a:r>
              <a:rPr lang="ru-RU" sz="2800" dirty="0" smtClean="0"/>
              <a:t>, находящийся в Восточной </a:t>
            </a:r>
            <a:r>
              <a:rPr lang="ru-RU" sz="2800" dirty="0" smtClean="0">
                <a:hlinkClick r:id="rId4" tooltip="Европа"/>
              </a:rPr>
              <a:t>Европе</a:t>
            </a:r>
            <a:r>
              <a:rPr lang="ru-RU" sz="2800" dirty="0" smtClean="0"/>
              <a:t> и в Центральной </a:t>
            </a:r>
            <a:r>
              <a:rPr lang="ru-RU" sz="2800" dirty="0" smtClean="0">
                <a:hlinkClick r:id="rId5" tooltip="Азия"/>
              </a:rPr>
              <a:t>Азии</a:t>
            </a:r>
            <a:r>
              <a:rPr lang="ru-RU" sz="2800" dirty="0" smtClean="0"/>
              <a:t>. В его состав </a:t>
            </a:r>
            <a:r>
              <a:rPr lang="ru-RU" sz="2800" dirty="0" err="1" smtClean="0"/>
              <a:t>входаят</a:t>
            </a:r>
            <a:r>
              <a:rPr lang="en-US" sz="2800" dirty="0" smtClean="0"/>
              <a:t>:</a:t>
            </a:r>
            <a:r>
              <a:rPr lang="ru-RU" sz="2800" dirty="0" err="1" smtClean="0">
                <a:hlinkClick r:id="rId6" tooltip="Западно-Казахстанская область"/>
              </a:rPr>
              <a:t>Западно-Казахстанская</a:t>
            </a:r>
            <a:r>
              <a:rPr lang="ru-RU" sz="2800" dirty="0" smtClean="0">
                <a:hlinkClick r:id="rId6" tooltip="Западно-Казахстанская область"/>
              </a:rPr>
              <a:t> область</a:t>
            </a:r>
            <a:r>
              <a:rPr lang="ru-RU" sz="2800" dirty="0" smtClean="0"/>
              <a:t>, </a:t>
            </a:r>
            <a:r>
              <a:rPr lang="ru-RU" sz="2800" dirty="0" err="1" smtClean="0">
                <a:hlinkClick r:id="rId7" tooltip="Мангистауская область"/>
              </a:rPr>
              <a:t>Мангистауская</a:t>
            </a:r>
            <a:r>
              <a:rPr lang="ru-RU" sz="2800" dirty="0" smtClean="0">
                <a:hlinkClick r:id="rId7" tooltip="Мангистауская область"/>
              </a:rPr>
              <a:t> область</a:t>
            </a:r>
            <a:r>
              <a:rPr lang="ru-RU" sz="2800" dirty="0" smtClean="0"/>
              <a:t> </a:t>
            </a:r>
            <a:r>
              <a:rPr lang="ru-RU" sz="2800" dirty="0" err="1" smtClean="0">
                <a:hlinkClick r:id="rId8" tooltip="Атырауская область"/>
              </a:rPr>
              <a:t>Атырауская</a:t>
            </a:r>
            <a:r>
              <a:rPr lang="ru-RU" sz="2800" dirty="0" smtClean="0">
                <a:hlinkClick r:id="rId8" tooltip="Атырауская область"/>
              </a:rPr>
              <a:t> </a:t>
            </a:r>
            <a:r>
              <a:rPr lang="ru-RU" sz="2800" dirty="0" smtClean="0"/>
              <a:t>и </a:t>
            </a:r>
            <a:r>
              <a:rPr lang="ru-RU" sz="2800" dirty="0" smtClean="0">
                <a:hlinkClick r:id="rId9" tooltip="Актюбинская область"/>
              </a:rPr>
              <a:t>Актюбинская область</a:t>
            </a:r>
            <a:r>
              <a:rPr lang="ru-RU" sz="2800" dirty="0" smtClean="0"/>
              <a:t>, Регион граничит на севере с </a:t>
            </a:r>
            <a:r>
              <a:rPr lang="ru-RU" sz="2800" dirty="0" smtClean="0">
                <a:hlinkClick r:id="rId10" tooltip="РФ"/>
              </a:rPr>
              <a:t>РФ</a:t>
            </a:r>
            <a:r>
              <a:rPr lang="ru-RU" sz="2800" dirty="0" smtClean="0"/>
              <a:t>, а на юге - с республиками </a:t>
            </a:r>
            <a:r>
              <a:rPr lang="ru-RU" sz="2800" dirty="0" smtClean="0">
                <a:hlinkClick r:id="rId11" tooltip="Узбекистан"/>
              </a:rPr>
              <a:t>Узбекистан</a:t>
            </a:r>
            <a:r>
              <a:rPr lang="ru-RU" sz="2800" dirty="0" smtClean="0"/>
              <a:t> и </a:t>
            </a:r>
            <a:r>
              <a:rPr lang="ru-RU" sz="2800" dirty="0" smtClean="0">
                <a:hlinkClick r:id="rId12" tooltip="Туркменистан"/>
              </a:rPr>
              <a:t>Туркменистан</a:t>
            </a:r>
            <a:r>
              <a:rPr lang="ru-RU" sz="2800" dirty="0" smtClean="0"/>
              <a:t>, на западе - омывается </a:t>
            </a:r>
            <a:r>
              <a:rPr lang="ru-RU" sz="2800" dirty="0" smtClean="0">
                <a:hlinkClick r:id="rId13" tooltip="Каспийское море"/>
              </a:rPr>
              <a:t>Каспийским морем</a:t>
            </a:r>
            <a:r>
              <a:rPr lang="ru-RU" sz="2800" dirty="0" smtClean="0"/>
              <a:t>, на востоке граничит с </a:t>
            </a:r>
            <a:r>
              <a:rPr lang="ru-RU" sz="2800" dirty="0" err="1" smtClean="0">
                <a:hlinkClick r:id="rId14" tooltip="Костанайская область"/>
              </a:rPr>
              <a:t>Костанайской</a:t>
            </a:r>
            <a:r>
              <a:rPr lang="ru-RU" sz="2800" dirty="0" smtClean="0"/>
              <a:t>, </a:t>
            </a:r>
            <a:r>
              <a:rPr lang="ru-RU" sz="2800" dirty="0" smtClean="0">
                <a:hlinkClick r:id="rId15" tooltip="Карагандинская область"/>
              </a:rPr>
              <a:t>Карагандинской</a:t>
            </a:r>
            <a:r>
              <a:rPr lang="ru-RU" sz="2800" dirty="0" smtClean="0"/>
              <a:t>, </a:t>
            </a:r>
            <a:r>
              <a:rPr lang="ru-RU" sz="2800" dirty="0" err="1" smtClean="0">
                <a:hlinkClick r:id="rId16" tooltip="Кызылординская область"/>
              </a:rPr>
              <a:t>Кызылординской</a:t>
            </a:r>
            <a:r>
              <a:rPr lang="ru-RU" sz="2800" dirty="0" smtClean="0"/>
              <a:t> областями </a:t>
            </a:r>
            <a:r>
              <a:rPr lang="ru-RU" sz="2800" dirty="0" smtClean="0">
                <a:hlinkClick r:id="rId3" tooltip="Казахстан"/>
              </a:rPr>
              <a:t>Республики Казахстан</a:t>
            </a:r>
            <a:r>
              <a:rPr lang="ru-RU" sz="2800" dirty="0" smtClean="0"/>
              <a:t>. Общая площадь территории: 736 129 км² (примерно территория таких государств как </a:t>
            </a:r>
            <a:r>
              <a:rPr lang="ru-RU" sz="2800" dirty="0" smtClean="0">
                <a:hlinkClick r:id="rId17" tooltip="Франция"/>
              </a:rPr>
              <a:t>Франция</a:t>
            </a:r>
            <a:r>
              <a:rPr lang="ru-RU" sz="2800" dirty="0" smtClean="0"/>
              <a:t> и </a:t>
            </a:r>
            <a:r>
              <a:rPr lang="ru-RU" sz="2800" dirty="0" smtClean="0">
                <a:hlinkClick r:id="rId18" tooltip="Великобритания"/>
              </a:rPr>
              <a:t>Великобритания</a:t>
            </a:r>
            <a:r>
              <a:rPr lang="ru-RU" sz="2800" dirty="0" smtClean="0"/>
              <a:t> вместе взятые).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0"/>
            <a:ext cx="8229600" cy="4525963"/>
          </a:xfrm>
        </p:spPr>
        <p:txBody>
          <a:bodyPr>
            <a:noAutofit/>
          </a:bodyPr>
          <a:lstStyle/>
          <a:p>
            <a:r>
              <a:rPr lang="ru-RU" dirty="0" smtClean="0"/>
              <a:t>Население Западного Казахстана — 2 500 475 чел(</a:t>
            </a:r>
            <a:r>
              <a:rPr lang="ru-RU" dirty="0" smtClean="0">
                <a:hlinkClick r:id="rId2" tooltip="2012"/>
              </a:rPr>
              <a:t>2012</a:t>
            </a:r>
            <a:r>
              <a:rPr lang="ru-RU" dirty="0" smtClean="0"/>
              <a:t>). Плотность населения — 3,4 чел/км² (самая низкая по стране). В Западном Казахстане по национальному составу в целом преобладают </a:t>
            </a:r>
            <a:r>
              <a:rPr lang="ru-RU" dirty="0" smtClean="0">
                <a:hlinkClick r:id="rId3" tooltip="Казахи"/>
              </a:rPr>
              <a:t>казахи</a:t>
            </a:r>
            <a:r>
              <a:rPr lang="ru-RU" dirty="0" smtClean="0"/>
              <a:t>. </a:t>
            </a:r>
            <a:r>
              <a:rPr lang="ru-RU" dirty="0" smtClean="0">
                <a:hlinkClick r:id="rId3" tooltip="Казахи"/>
              </a:rPr>
              <a:t>Казахи</a:t>
            </a:r>
            <a:r>
              <a:rPr lang="ru-RU" dirty="0" smtClean="0"/>
              <a:t> — 1 864 441 человек, </a:t>
            </a:r>
            <a:r>
              <a:rPr lang="ru-RU" dirty="0" smtClean="0">
                <a:hlinkClick r:id="rId4" tooltip="Русские"/>
              </a:rPr>
              <a:t>русские</a:t>
            </a:r>
            <a:r>
              <a:rPr lang="ru-RU" dirty="0" smtClean="0"/>
              <a:t> - 301 427 человек. Также проживают </a:t>
            </a:r>
            <a:r>
              <a:rPr lang="ru-RU" dirty="0" smtClean="0">
                <a:hlinkClick r:id="rId5" tooltip="Украинцы"/>
              </a:rPr>
              <a:t>украинцы</a:t>
            </a:r>
            <a:r>
              <a:rPr lang="ru-RU" dirty="0" smtClean="0"/>
              <a:t>, </a:t>
            </a:r>
            <a:r>
              <a:rPr lang="ru-RU" dirty="0" smtClean="0">
                <a:hlinkClick r:id="rId6" tooltip="Татары"/>
              </a:rPr>
              <a:t>татары</a:t>
            </a:r>
            <a:r>
              <a:rPr lang="ru-RU" dirty="0" smtClean="0"/>
              <a:t>, </a:t>
            </a:r>
            <a:r>
              <a:rPr lang="ru-RU" dirty="0" smtClean="0">
                <a:hlinkClick r:id="rId7" tooltip="Белорусы"/>
              </a:rPr>
              <a:t>белорусы</a:t>
            </a:r>
            <a:r>
              <a:rPr lang="ru-RU" dirty="0" smtClean="0"/>
              <a:t>, </a:t>
            </a:r>
            <a:r>
              <a:rPr lang="ru-RU" dirty="0" smtClean="0">
                <a:hlinkClick r:id="rId8" tooltip="Немцы"/>
              </a:rPr>
              <a:t>немцы</a:t>
            </a:r>
            <a:r>
              <a:rPr lang="ru-RU" dirty="0" smtClean="0"/>
              <a:t>, </a:t>
            </a:r>
            <a:r>
              <a:rPr lang="ru-RU" dirty="0" smtClean="0">
                <a:hlinkClick r:id="rId9" tooltip="Корейцы"/>
              </a:rPr>
              <a:t>корейцы</a:t>
            </a:r>
            <a:r>
              <a:rPr lang="ru-RU" dirty="0" smtClean="0"/>
              <a:t>, </a:t>
            </a:r>
            <a:r>
              <a:rPr lang="ru-RU" dirty="0" smtClean="0">
                <a:hlinkClick r:id="rId10" tooltip="Азербайджанцы"/>
              </a:rPr>
              <a:t>азербайджанцы</a:t>
            </a:r>
            <a:r>
              <a:rPr lang="ru-RU" dirty="0" smtClean="0"/>
              <a:t> и др. В языковом плане Западный Казахстан преимущественно </a:t>
            </a:r>
            <a:r>
              <a:rPr lang="ru-RU" dirty="0" err="1" smtClean="0"/>
              <a:t>казахоязычен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1"/>
          <a:ext cx="9144000" cy="70521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4000"/>
                <a:gridCol w="1524000"/>
                <a:gridCol w="1548714"/>
                <a:gridCol w="1499286"/>
                <a:gridCol w="1524000"/>
                <a:gridCol w="1524000"/>
              </a:tblGrid>
              <a:tr h="228600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область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Площадь</a:t>
                      </a:r>
                      <a:r>
                        <a:rPr lang="en-US" sz="2400" dirty="0" smtClean="0"/>
                        <a:t>,</a:t>
                      </a:r>
                    </a:p>
                    <a:p>
                      <a:r>
                        <a:rPr lang="ru-RU" sz="2400" dirty="0" err="1" smtClean="0"/>
                        <a:t>Тыс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кв</a:t>
                      </a:r>
                      <a:r>
                        <a:rPr lang="ru-RU" sz="2400" baseline="0" dirty="0" smtClean="0"/>
                        <a:t> км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Население</a:t>
                      </a:r>
                    </a:p>
                    <a:p>
                      <a:r>
                        <a:rPr lang="ru-RU" sz="2400" dirty="0" err="1" smtClean="0"/>
                        <a:t>Тыс</a:t>
                      </a:r>
                      <a:r>
                        <a:rPr lang="ru-RU" sz="2400" dirty="0" smtClean="0"/>
                        <a:t> чел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Средняя  плотность</a:t>
                      </a:r>
                    </a:p>
                    <a:p>
                      <a:r>
                        <a:rPr lang="ru-RU" sz="2400" dirty="0" smtClean="0"/>
                        <a:t>Чел/</a:t>
                      </a:r>
                      <a:r>
                        <a:rPr lang="ru-RU" sz="2400" dirty="0" err="1" smtClean="0"/>
                        <a:t>кв</a:t>
                      </a:r>
                      <a:r>
                        <a:rPr lang="en-US" sz="2400" dirty="0" smtClean="0"/>
                        <a:t>.</a:t>
                      </a:r>
                      <a:r>
                        <a:rPr lang="ru-RU" sz="2400" dirty="0" smtClean="0"/>
                        <a:t>км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Доля городского</a:t>
                      </a:r>
                      <a:r>
                        <a:rPr lang="ru-RU" sz="2400" baseline="0" dirty="0" smtClean="0"/>
                        <a:t> населения</a:t>
                      </a:r>
                    </a:p>
                    <a:p>
                      <a:r>
                        <a:rPr lang="en-US" sz="2400" baseline="0" dirty="0" smtClean="0"/>
                        <a:t>%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Длоя</a:t>
                      </a:r>
                      <a:r>
                        <a:rPr lang="ru-RU" sz="2400" baseline="0" dirty="0" smtClean="0"/>
                        <a:t> сельского населения</a:t>
                      </a:r>
                      <a:endParaRPr lang="en-US" sz="2400" baseline="0" dirty="0" smtClean="0"/>
                    </a:p>
                    <a:p>
                      <a:r>
                        <a:rPr lang="en-US" sz="2400" baseline="0" dirty="0" smtClean="0"/>
                        <a:t>%</a:t>
                      </a:r>
                      <a:endParaRPr lang="ru-RU" sz="2400" dirty="0"/>
                    </a:p>
                  </a:txBody>
                  <a:tcPr/>
                </a:tc>
              </a:tr>
              <a:tr h="1554480"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Западно-Казахстанская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151,3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610,8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40,7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59,3</a:t>
                      </a:r>
                      <a:endParaRPr lang="ru-RU" sz="2400" dirty="0"/>
                    </a:p>
                  </a:txBody>
                  <a:tcPr/>
                </a:tc>
              </a:tr>
              <a:tr h="110302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Актюбинская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300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678,6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2,26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55,9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44,1</a:t>
                      </a:r>
                      <a:endParaRPr lang="ru-RU" sz="2400" dirty="0"/>
                    </a:p>
                  </a:txBody>
                  <a:tcPr/>
                </a:tc>
              </a:tr>
              <a:tr h="1005630"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Атырауская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118,6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443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3,7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58,1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41,9</a:t>
                      </a:r>
                      <a:endParaRPr lang="ru-RU" sz="2400" dirty="0"/>
                    </a:p>
                  </a:txBody>
                  <a:tcPr/>
                </a:tc>
              </a:tr>
              <a:tr h="1103020"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Мангистауская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159,1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318,1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1,99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78,5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21,5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0px-OblKZru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32979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8686800" cy="6215082"/>
          </a:xfrm>
        </p:spPr>
        <p:txBody>
          <a:bodyPr>
            <a:normAutofit fontScale="70000" lnSpcReduction="20000"/>
          </a:bodyPr>
          <a:lstStyle/>
          <a:p>
            <a:r>
              <a:rPr lang="ru-RU" sz="3600" dirty="0" smtClean="0"/>
              <a:t>Западный Казахстан — крупнейший нефтегазодобывающий регион страны. Крупнейшие в мире разрабатываемые месторождения нефти и газа - </a:t>
            </a:r>
            <a:r>
              <a:rPr lang="ru-RU" sz="3600" dirty="0" smtClean="0">
                <a:hlinkClick r:id="rId2" tooltip="Тенгиз (нефтяное месторождение)"/>
              </a:rPr>
              <a:t>Тенгиз</a:t>
            </a:r>
            <a:r>
              <a:rPr lang="ru-RU" sz="3600" dirty="0" smtClean="0"/>
              <a:t>, </a:t>
            </a:r>
            <a:r>
              <a:rPr lang="ru-RU" sz="3600" dirty="0" err="1" smtClean="0">
                <a:hlinkClick r:id="rId3" tooltip="Карачаганак"/>
              </a:rPr>
              <a:t>Карачаганак</a:t>
            </a:r>
            <a:r>
              <a:rPr lang="ru-RU" sz="3600" dirty="0" smtClean="0"/>
              <a:t>, </a:t>
            </a:r>
            <a:r>
              <a:rPr lang="ru-RU" sz="3600" dirty="0" err="1" smtClean="0">
                <a:hlinkClick r:id="rId4" tooltip="Кашаган"/>
              </a:rPr>
              <a:t>Кашаган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Регион обладает уникальной минерально-сырьевой базой - углеводородное сырье (нефть, газ и газовый конденсат), запасы хрома, никеля, титана, фосфоритов, цинка, меди, алюминия и угля.</a:t>
            </a:r>
          </a:p>
          <a:p>
            <a:r>
              <a:rPr lang="ru-RU" sz="3600" dirty="0" smtClean="0"/>
              <a:t>Химически чистые хромовые соли на базе местного сырья производит Актюбинский завод хромовых соединений. АО "Ферросплав" производит металлический хром и </a:t>
            </a:r>
            <a:r>
              <a:rPr lang="ru-RU" sz="3600" dirty="0" err="1" smtClean="0"/>
              <a:t>безуглеродистый</a:t>
            </a:r>
            <a:r>
              <a:rPr lang="ru-RU" sz="3600" dirty="0" smtClean="0"/>
              <a:t> феррохром. Кроме основной продукции выпускаются карбид кальция, жидкое стекло и огнеупорные изделия. Увеличивает свои мощности по производству бензинов различных марок, дизельного топлива и других видов продукции </a:t>
            </a:r>
            <a:r>
              <a:rPr lang="ru-RU" sz="3600" dirty="0" err="1" smtClean="0">
                <a:hlinkClick r:id="rId5" tooltip="Атырауский нефтеперерабатывающий завод"/>
              </a:rPr>
              <a:t>Атырауский</a:t>
            </a:r>
            <a:r>
              <a:rPr lang="ru-RU" sz="3600" dirty="0" smtClean="0">
                <a:hlinkClick r:id="rId5" tooltip="Атырауский нефтеперерабатывающий завод"/>
              </a:rPr>
              <a:t> нефтеперерабатывающий завод</a:t>
            </a:r>
            <a:r>
              <a:rPr lang="ru-RU" sz="3600" dirty="0" smtClean="0"/>
              <a:t>. Казахский газоперерабатывающий завод в </a:t>
            </a:r>
            <a:r>
              <a:rPr lang="ru-RU" sz="3600" dirty="0" err="1" smtClean="0"/>
              <a:t>г.Жанаозен</a:t>
            </a:r>
            <a:r>
              <a:rPr lang="ru-RU" sz="3600" dirty="0" smtClean="0"/>
              <a:t>.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9897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Продолжает расширять своё производство Актюбинский лакокрасочный завод, а также химический комбинат (г. Алга), производящий </a:t>
            </a:r>
            <a:r>
              <a:rPr lang="ru-RU" dirty="0" smtClean="0">
                <a:hlinkClick r:id="rId2" tooltip="Бор (элемент)"/>
              </a:rPr>
              <a:t>бор</a:t>
            </a:r>
            <a:r>
              <a:rPr lang="ru-RU" dirty="0" smtClean="0"/>
              <a:t>, </a:t>
            </a:r>
            <a:r>
              <a:rPr lang="ru-RU" dirty="0" smtClean="0">
                <a:hlinkClick r:id="rId3" tooltip="Серная кислота"/>
              </a:rPr>
              <a:t>серную</a:t>
            </a:r>
            <a:r>
              <a:rPr lang="ru-RU" dirty="0" smtClean="0"/>
              <a:t> и </a:t>
            </a:r>
            <a:r>
              <a:rPr lang="ru-RU" dirty="0" smtClean="0">
                <a:hlinkClick r:id="rId4" tooltip="Борная кислота"/>
              </a:rPr>
              <a:t>борную кислоту</a:t>
            </a:r>
            <a:r>
              <a:rPr lang="ru-RU" dirty="0" smtClean="0"/>
              <a:t>, большой ассортимент </a:t>
            </a:r>
            <a:r>
              <a:rPr lang="ru-RU" dirty="0" smtClean="0">
                <a:hlinkClick r:id="rId5" tooltip="Минеральные удобрения"/>
              </a:rPr>
              <a:t>минеральных удобрений</a:t>
            </a:r>
            <a:r>
              <a:rPr lang="ru-RU" dirty="0" smtClean="0"/>
              <a:t>. В регионе развивается машиностроение (АО "Уральский завод "Зенит" - кораблестроение, АО "</a:t>
            </a:r>
            <a:r>
              <a:rPr lang="ru-RU" dirty="0" err="1" smtClean="0"/>
              <a:t>Актюбрентген</a:t>
            </a:r>
            <a:r>
              <a:rPr lang="ru-RU" dirty="0" smtClean="0"/>
              <a:t>" - производство </a:t>
            </a:r>
            <a:r>
              <a:rPr lang="ru-RU" dirty="0" err="1" smtClean="0"/>
              <a:t>рентгеноборудования</a:t>
            </a:r>
            <a:r>
              <a:rPr lang="ru-RU" dirty="0" smtClean="0"/>
              <a:t>), металлообработка, легкая и пищевая промышленность. Развито сельское хозяйство (животноводство, растениеводство, мясомолочная, хлебокондитерская, </a:t>
            </a:r>
            <a:r>
              <a:rPr lang="ru-RU" dirty="0" err="1" smtClean="0"/>
              <a:t>рыбоперерабатывающая</a:t>
            </a:r>
            <a:r>
              <a:rPr lang="ru-RU" dirty="0" smtClean="0"/>
              <a:t> промышленность (АО "</a:t>
            </a:r>
            <a:r>
              <a:rPr lang="ru-RU" dirty="0" err="1" smtClean="0"/>
              <a:t>Атыраубалык</a:t>
            </a:r>
            <a:r>
              <a:rPr lang="ru-RU" dirty="0" smtClean="0"/>
              <a:t>") и т.д.).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846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Крупнейший порт в </a:t>
            </a:r>
            <a:r>
              <a:rPr lang="ru-RU" dirty="0" smtClean="0">
                <a:hlinkClick r:id="rId2" tooltip="Каспийское море"/>
              </a:rPr>
              <a:t>Каспийском море</a:t>
            </a:r>
            <a:r>
              <a:rPr lang="ru-RU" dirty="0" smtClean="0"/>
              <a:t> - РГП "</a:t>
            </a:r>
            <a:r>
              <a:rPr lang="ru-RU" dirty="0" err="1" smtClean="0"/>
              <a:t>Актауский</a:t>
            </a:r>
            <a:r>
              <a:rPr lang="ru-RU" dirty="0" smtClean="0"/>
              <a:t> международный морской торговый порт". Сеть речных и морских портов - </a:t>
            </a:r>
            <a:r>
              <a:rPr lang="ru-RU" dirty="0" smtClean="0">
                <a:hlinkClick r:id="rId3" tooltip="Атырау"/>
              </a:rPr>
              <a:t>Атырау</a:t>
            </a:r>
            <a:r>
              <a:rPr lang="ru-RU" dirty="0" smtClean="0"/>
              <a:t>, </a:t>
            </a:r>
            <a:r>
              <a:rPr lang="ru-RU" dirty="0" err="1" smtClean="0">
                <a:hlinkClick r:id="rId4" tooltip="Баутино"/>
              </a:rPr>
              <a:t>Баутино</a:t>
            </a:r>
            <a:r>
              <a:rPr lang="ru-RU" dirty="0" smtClean="0"/>
              <a:t>, </a:t>
            </a:r>
            <a:r>
              <a:rPr lang="ru-RU" dirty="0" err="1" smtClean="0">
                <a:hlinkClick r:id="rId5" tooltip="Курык"/>
              </a:rPr>
              <a:t>Курык</a:t>
            </a:r>
            <a:r>
              <a:rPr lang="ru-RU" dirty="0" smtClean="0"/>
              <a:t>. Развитая сеть железных и автомобильных дорог. 4 международных аэропорта (</a:t>
            </a:r>
            <a:r>
              <a:rPr lang="ru-RU" dirty="0" err="1" smtClean="0">
                <a:hlinkClick r:id="rId6" tooltip="Актобе"/>
              </a:rPr>
              <a:t>Актобе</a:t>
            </a:r>
            <a:r>
              <a:rPr lang="ru-RU" dirty="0" smtClean="0"/>
              <a:t>, </a:t>
            </a:r>
            <a:r>
              <a:rPr lang="ru-RU" dirty="0" smtClean="0">
                <a:hlinkClick r:id="rId3" tooltip="Атырау"/>
              </a:rPr>
              <a:t>Атырау</a:t>
            </a:r>
            <a:r>
              <a:rPr lang="ru-RU" dirty="0" smtClean="0"/>
              <a:t>, </a:t>
            </a:r>
            <a:r>
              <a:rPr lang="ru-RU" dirty="0" smtClean="0">
                <a:hlinkClick r:id="rId7" tooltip="Актау"/>
              </a:rPr>
              <a:t>Актау</a:t>
            </a:r>
            <a:r>
              <a:rPr lang="ru-RU" dirty="0" smtClean="0"/>
              <a:t>, </a:t>
            </a:r>
            <a:r>
              <a:rPr lang="ru-RU" dirty="0" smtClean="0">
                <a:hlinkClick r:id="rId8" tooltip="Уральск"/>
              </a:rPr>
              <a:t>Уральск</a:t>
            </a:r>
            <a:r>
              <a:rPr lang="ru-RU" dirty="0" smtClean="0"/>
              <a:t>). Имеются аэропорты в небольших населенных пунктах региона - городах областного значения - </a:t>
            </a:r>
            <a:r>
              <a:rPr lang="ru-RU" dirty="0" err="1" smtClean="0">
                <a:hlinkClick r:id="rId9" tooltip="Жанаозен"/>
              </a:rPr>
              <a:t>Жанаозен</a:t>
            </a:r>
            <a:r>
              <a:rPr lang="ru-RU" dirty="0" smtClean="0"/>
              <a:t>, Эмба, </a:t>
            </a:r>
            <a:r>
              <a:rPr lang="ru-RU" dirty="0" err="1" smtClean="0">
                <a:hlinkClick r:id="rId10" tooltip="Челкар (аэропорт)"/>
              </a:rPr>
              <a:t>Шалкар</a:t>
            </a:r>
            <a:r>
              <a:rPr lang="ru-RU" dirty="0" smtClean="0"/>
              <a:t> и т.д. Развитая сеть </a:t>
            </a:r>
            <a:r>
              <a:rPr lang="ru-RU" dirty="0" err="1" smtClean="0"/>
              <a:t>нефте</a:t>
            </a:r>
            <a:r>
              <a:rPr lang="ru-RU" dirty="0" smtClean="0"/>
              <a:t>- и газопроводов АО "</a:t>
            </a:r>
            <a:r>
              <a:rPr lang="ru-RU" dirty="0" err="1" smtClean="0"/>
              <a:t>Казтрансойл</a:t>
            </a:r>
            <a:r>
              <a:rPr lang="ru-RU" dirty="0" smtClean="0"/>
              <a:t>", АО "</a:t>
            </a:r>
            <a:r>
              <a:rPr lang="ru-RU" dirty="0" err="1" smtClean="0"/>
              <a:t>Казтрансгаз</a:t>
            </a:r>
            <a:r>
              <a:rPr lang="ru-RU" dirty="0" smtClean="0"/>
              <a:t>", Каспийского трубопроводного консорциума, а также линий электропередач Единой энергетической системы Казахстана. Функционируют повсеместно электростанции - МАЭК (бывшая Мангышлакская АЭС), газотурбинные электростанции, ТЭЦ.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Банковская система состоит из сети областных филиалов республиканских банков второго уровня (АО "</a:t>
            </a:r>
            <a:r>
              <a:rPr lang="ru-RU" dirty="0" err="1" smtClean="0"/>
              <a:t>Казкоммерцбанк</a:t>
            </a:r>
            <a:r>
              <a:rPr lang="ru-RU" dirty="0" smtClean="0"/>
              <a:t>", АО "</a:t>
            </a:r>
            <a:r>
              <a:rPr lang="ru-RU" dirty="0" err="1" smtClean="0"/>
              <a:t>БТА-банк</a:t>
            </a:r>
            <a:r>
              <a:rPr lang="ru-RU" dirty="0" smtClean="0"/>
              <a:t>", АО "Народный банк" и т.д.), а также филиалов Национального банка Республики Казахстан.</a:t>
            </a:r>
          </a:p>
          <a:p>
            <a:r>
              <a:rPr lang="ru-RU" dirty="0" smtClean="0"/>
              <a:t>В ближайшей перспективе в регионе планируется строительство крупнейших объектов экономики - газоперерабатывающего завода в </a:t>
            </a:r>
            <a:r>
              <a:rPr lang="ru-RU" dirty="0" err="1" smtClean="0"/>
              <a:t>Бурлинском</a:t>
            </a:r>
            <a:r>
              <a:rPr lang="ru-RU" dirty="0" smtClean="0"/>
              <a:t> районе </a:t>
            </a:r>
            <a:r>
              <a:rPr lang="ru-RU" dirty="0" err="1" smtClean="0"/>
              <a:t>Западно-Казахстанской</a:t>
            </a:r>
            <a:r>
              <a:rPr lang="ru-RU" dirty="0" smtClean="0"/>
              <a:t> области, строительство газопровода "</a:t>
            </a:r>
            <a:r>
              <a:rPr lang="ru-RU" dirty="0" err="1" smtClean="0"/>
              <a:t>Западно-Казахстанская</a:t>
            </a:r>
            <a:r>
              <a:rPr lang="ru-RU" dirty="0" smtClean="0"/>
              <a:t> область - Астана", строительство железнодорожной ветки "</a:t>
            </a:r>
            <a:r>
              <a:rPr lang="ru-RU" dirty="0" err="1" smtClean="0"/>
              <a:t>Бейнеу-Жезказган</a:t>
            </a:r>
            <a:r>
              <a:rPr lang="ru-RU" dirty="0" smtClean="0"/>
              <a:t>".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</TotalTime>
  <Words>322</Words>
  <Application>Microsoft Office PowerPoint</Application>
  <PresentationFormat>Экран (4:3)</PresentationFormat>
  <Paragraphs>49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Проект на тему: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Благодарим за просмотр!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</dc:title>
  <dc:creator>Admin</dc:creator>
  <cp:lastModifiedBy>Admin</cp:lastModifiedBy>
  <cp:revision>15</cp:revision>
  <dcterms:created xsi:type="dcterms:W3CDTF">2013-03-11T16:00:53Z</dcterms:created>
  <dcterms:modified xsi:type="dcterms:W3CDTF">2013-03-12T16:58:29Z</dcterms:modified>
</cp:coreProperties>
</file>