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524" y="-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9B6DBC-471F-4A79-81B1-F6665D433BE4}" type="datetimeFigureOut">
              <a:rPr lang="ru-RU" smtClean="0"/>
              <a:t>04.02.2013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BB5B63-21C3-426E-B008-7424E5415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367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727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AB59785-3792-4F78-AF7F-35C9744C36EE}" type="slidenum">
              <a:rPr lang="ru-RU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737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C458E04-1BEC-423F-955B-9C0F39726914}" type="slidenum">
              <a:rPr lang="ru-RU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747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90C7966-0092-43A1-990C-CE758031E665}" type="slidenum">
              <a:rPr lang="ru-RU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757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C6CB8FE-0D7F-4ED3-B2AE-917F9080852D}" type="slidenum">
              <a:rPr lang="ru-RU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kk-KZ" dirty="0" smtClean="0">
                <a:solidFill>
                  <a:schemeClr val="tx2">
                    <a:satMod val="130000"/>
                  </a:schemeClr>
                </a:solidFill>
              </a:rPr>
              <a:t>Системы двух уравнений с двумя переменными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921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Каждая пара значений переменных , образующая в верное равенство каждое уравнение системы, называется решением системы уравнений. Решить систему – значит найти все ее решения или доказать, что их нет.</a:t>
            </a:r>
          </a:p>
        </p:txBody>
      </p:sp>
    </p:spTree>
    <p:extLst>
      <p:ext uri="{BB962C8B-B14F-4D97-AF65-F5344CB8AC3E}">
        <p14:creationId xmlns:p14="http://schemas.microsoft.com/office/powerpoint/2010/main" val="410874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Решение систем двух уравнений с двумя переменными методом введения новых переменных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8435" name="Прямоугольник 3"/>
          <p:cNvSpPr>
            <a:spLocks noChangeArrowheads="1"/>
          </p:cNvSpPr>
          <p:nvPr/>
        </p:nvSpPr>
        <p:spPr bwMode="auto">
          <a:xfrm>
            <a:off x="1403350" y="1916113"/>
            <a:ext cx="748982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800" dirty="0">
                <a:latin typeface="Corbel" pitchFamily="34" charset="0"/>
              </a:rPr>
              <a:t>Решим полученное уравнение относительно новой переменной </a:t>
            </a:r>
            <a:r>
              <a:rPr lang="en-US" sz="2800" dirty="0">
                <a:latin typeface="Gill Sans MT" pitchFamily="34" charset="0"/>
              </a:rPr>
              <a:t>z:</a:t>
            </a:r>
            <a:endParaRPr lang="ru-RU" sz="2800" dirty="0">
              <a:latin typeface="Corbel" pitchFamily="34" charset="0"/>
            </a:endParaRPr>
          </a:p>
        </p:txBody>
      </p:sp>
      <p:sp>
        <p:nvSpPr>
          <p:cNvPr id="18436" name="Rectangle 6"/>
          <p:cNvSpPr>
            <a:spLocks noChangeArrowheads="1"/>
          </p:cNvSpPr>
          <p:nvPr/>
        </p:nvSpPr>
        <p:spPr bwMode="auto">
          <a:xfrm>
            <a:off x="0" y="2924175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sz="2800" dirty="0">
                <a:latin typeface="Cambria Math" pitchFamily="18" charset="0"/>
                <a:cs typeface="Times New Roman" pitchFamily="18" charset="0"/>
              </a:rPr>
              <a:t>6z</a:t>
            </a:r>
            <a:r>
              <a:rPr lang="en-US" sz="2800" baseline="30000" dirty="0">
                <a:latin typeface="Cambria Math" pitchFamily="18" charset="0"/>
                <a:cs typeface="Times New Roman" pitchFamily="18" charset="0"/>
              </a:rPr>
              <a:t>2</a:t>
            </a:r>
            <a:r>
              <a:rPr lang="en-US" sz="2800" dirty="0">
                <a:latin typeface="Cambria Math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Calibri" pitchFamily="34" charset="0"/>
                <a:cs typeface="Times New Roman" pitchFamily="18" charset="0"/>
              </a:rPr>
              <a:t>–</a:t>
            </a:r>
            <a:r>
              <a:rPr lang="en-US" sz="2800" dirty="0">
                <a:latin typeface="Cambria Math" pitchFamily="18" charset="0"/>
                <a:cs typeface="Times New Roman" pitchFamily="18" charset="0"/>
              </a:rPr>
              <a:t> 13z + 6 = 0</a:t>
            </a:r>
            <a:endParaRPr lang="en-US" dirty="0"/>
          </a:p>
        </p:txBody>
      </p:sp>
      <p:sp>
        <p:nvSpPr>
          <p:cNvPr id="18437" name="Прямоугольник 10"/>
          <p:cNvSpPr>
            <a:spLocks noChangeArrowheads="1"/>
          </p:cNvSpPr>
          <p:nvPr/>
        </p:nvSpPr>
        <p:spPr bwMode="auto">
          <a:xfrm>
            <a:off x="3419475" y="3644900"/>
            <a:ext cx="809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z</a:t>
            </a:r>
            <a:r>
              <a:rPr lang="ru-RU" sz="2800" baseline="-250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1</a:t>
            </a:r>
            <a:r>
              <a:rPr lang="ru-RU" sz="2800">
                <a:latin typeface="Corbel" pitchFamily="34" charset="0"/>
              </a:rPr>
              <a:t> = </a:t>
            </a:r>
          </a:p>
        </p:txBody>
      </p:sp>
      <p:sp>
        <p:nvSpPr>
          <p:cNvPr id="1843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3500438"/>
            <a:ext cx="200025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0" name="Прямоугольник 13"/>
          <p:cNvSpPr>
            <a:spLocks noChangeArrowheads="1"/>
          </p:cNvSpPr>
          <p:nvPr/>
        </p:nvSpPr>
        <p:spPr bwMode="auto">
          <a:xfrm>
            <a:off x="4284663" y="3644900"/>
            <a:ext cx="9763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800">
                <a:latin typeface="Corbel" pitchFamily="34" charset="0"/>
              </a:rPr>
              <a:t>, </a:t>
            </a:r>
            <a:r>
              <a:rPr lang="en-US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z</a:t>
            </a:r>
            <a:r>
              <a:rPr lang="ru-RU" sz="2800" baseline="-250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2</a:t>
            </a:r>
            <a:r>
              <a:rPr lang="ru-RU" sz="2800">
                <a:latin typeface="Corbel" pitchFamily="34" charset="0"/>
              </a:rPr>
              <a:t> = </a:t>
            </a:r>
          </a:p>
        </p:txBody>
      </p:sp>
      <p:sp>
        <p:nvSpPr>
          <p:cNvPr id="18441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18442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3500438"/>
            <a:ext cx="20002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3" name="Прямоугольник 16"/>
          <p:cNvSpPr>
            <a:spLocks noChangeArrowheads="1"/>
          </p:cNvSpPr>
          <p:nvPr/>
        </p:nvSpPr>
        <p:spPr bwMode="auto">
          <a:xfrm>
            <a:off x="5364163" y="3644900"/>
            <a:ext cx="279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800">
                <a:latin typeface="Corbel" pitchFamily="34" charset="0"/>
              </a:rPr>
              <a:t>.</a:t>
            </a:r>
          </a:p>
        </p:txBody>
      </p:sp>
      <p:sp>
        <p:nvSpPr>
          <p:cNvPr id="18444" name="Прямоугольник 17"/>
          <p:cNvSpPr>
            <a:spLocks noChangeArrowheads="1"/>
          </p:cNvSpPr>
          <p:nvPr/>
        </p:nvSpPr>
        <p:spPr bwMode="auto">
          <a:xfrm>
            <a:off x="1476375" y="4652963"/>
            <a:ext cx="35226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800">
                <a:latin typeface="Corbel" pitchFamily="34" charset="0"/>
              </a:rPr>
              <a:t>Таким образом, либо </a:t>
            </a:r>
          </a:p>
        </p:txBody>
      </p:sp>
      <p:sp>
        <p:nvSpPr>
          <p:cNvPr id="18445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18446" name="Picture 1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4581525"/>
            <a:ext cx="209550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7" name="Прямоугольник 20"/>
          <p:cNvSpPr>
            <a:spLocks noChangeArrowheads="1"/>
          </p:cNvSpPr>
          <p:nvPr/>
        </p:nvSpPr>
        <p:spPr bwMode="auto">
          <a:xfrm>
            <a:off x="5148263" y="4652963"/>
            <a:ext cx="3683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800">
                <a:latin typeface="Corbel" pitchFamily="34" charset="0"/>
              </a:rPr>
              <a:t>=</a:t>
            </a:r>
          </a:p>
        </p:txBody>
      </p:sp>
      <p:sp>
        <p:nvSpPr>
          <p:cNvPr id="18448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18449" name="Picture 1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4508500"/>
            <a:ext cx="200025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50" name="Прямоугольник 23"/>
          <p:cNvSpPr>
            <a:spLocks noChangeArrowheads="1"/>
          </p:cNvSpPr>
          <p:nvPr/>
        </p:nvSpPr>
        <p:spPr bwMode="auto">
          <a:xfrm>
            <a:off x="5651500" y="4652963"/>
            <a:ext cx="15986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800">
                <a:latin typeface="Corbel" pitchFamily="34" charset="0"/>
              </a:rPr>
              <a:t>, т.е</a:t>
            </a:r>
            <a:r>
              <a:rPr lang="ru-RU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. </a:t>
            </a:r>
            <a:r>
              <a:rPr lang="en-US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y</a:t>
            </a:r>
            <a:r>
              <a:rPr lang="ru-RU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 =  </a:t>
            </a:r>
          </a:p>
        </p:txBody>
      </p:sp>
      <p:sp>
        <p:nvSpPr>
          <p:cNvPr id="18451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18452" name="Picture 1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4508500"/>
            <a:ext cx="4000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53" name="Прямоугольник 26"/>
          <p:cNvSpPr>
            <a:spLocks noChangeArrowheads="1"/>
          </p:cNvSpPr>
          <p:nvPr/>
        </p:nvSpPr>
        <p:spPr bwMode="auto">
          <a:xfrm>
            <a:off x="7308850" y="4652963"/>
            <a:ext cx="11160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800">
                <a:latin typeface="Corbel" pitchFamily="34" charset="0"/>
              </a:rPr>
              <a:t>, либо</a:t>
            </a:r>
          </a:p>
        </p:txBody>
      </p:sp>
      <p:sp>
        <p:nvSpPr>
          <p:cNvPr id="18454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18455" name="Picture 1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5373688"/>
            <a:ext cx="209550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56" name="Прямоугольник 29"/>
          <p:cNvSpPr>
            <a:spLocks noChangeArrowheads="1"/>
          </p:cNvSpPr>
          <p:nvPr/>
        </p:nvSpPr>
        <p:spPr bwMode="auto">
          <a:xfrm>
            <a:off x="1835150" y="5445125"/>
            <a:ext cx="3698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800">
                <a:latin typeface="Corbel" pitchFamily="34" charset="0"/>
              </a:rPr>
              <a:t>=</a:t>
            </a:r>
          </a:p>
        </p:txBody>
      </p:sp>
      <p:sp>
        <p:nvSpPr>
          <p:cNvPr id="18457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18458" name="Picture 1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5300663"/>
            <a:ext cx="20002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59" name="Прямоугольник 32"/>
          <p:cNvSpPr>
            <a:spLocks noChangeArrowheads="1"/>
          </p:cNvSpPr>
          <p:nvPr/>
        </p:nvSpPr>
        <p:spPr bwMode="auto">
          <a:xfrm>
            <a:off x="2411413" y="5445125"/>
            <a:ext cx="15335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800">
                <a:latin typeface="Corbel" pitchFamily="34" charset="0"/>
              </a:rPr>
              <a:t>, т.е. </a:t>
            </a:r>
            <a:r>
              <a:rPr lang="en-US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y</a:t>
            </a:r>
            <a:r>
              <a:rPr lang="ru-RU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 = </a:t>
            </a:r>
          </a:p>
        </p:txBody>
      </p:sp>
      <p:sp>
        <p:nvSpPr>
          <p:cNvPr id="18460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18461" name="Picture 21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5300663"/>
            <a:ext cx="400050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62" name="Прямоугольник 35"/>
          <p:cNvSpPr>
            <a:spLocks noChangeArrowheads="1"/>
          </p:cNvSpPr>
          <p:nvPr/>
        </p:nvSpPr>
        <p:spPr bwMode="auto">
          <a:xfrm>
            <a:off x="4140200" y="5445125"/>
            <a:ext cx="279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800">
                <a:latin typeface="Corbe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2579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Решение систем двух уравнений с двумя переменными методом введения новых переменных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9459" name="Прямоугольник 3"/>
          <p:cNvSpPr>
            <a:spLocks noChangeArrowheads="1"/>
          </p:cNvSpPr>
          <p:nvPr/>
        </p:nvSpPr>
        <p:spPr bwMode="auto">
          <a:xfrm>
            <a:off x="1331913" y="2060575"/>
            <a:ext cx="7416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800">
                <a:latin typeface="Corbel" pitchFamily="34" charset="0"/>
              </a:rPr>
              <a:t>Итак, первое уравнение заданной системы</a:t>
            </a:r>
          </a:p>
        </p:txBody>
      </p:sp>
      <p:sp>
        <p:nvSpPr>
          <p:cNvPr id="1946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1946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2565400"/>
            <a:ext cx="4000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Прямоугольник 6"/>
          <p:cNvSpPr>
            <a:spLocks noChangeArrowheads="1"/>
          </p:cNvSpPr>
          <p:nvPr/>
        </p:nvSpPr>
        <p:spPr bwMode="auto">
          <a:xfrm>
            <a:off x="1331913" y="2708275"/>
            <a:ext cx="53403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800">
                <a:latin typeface="Corbel" pitchFamily="34" charset="0"/>
              </a:rPr>
              <a:t>распалось на два уравнения: </a:t>
            </a:r>
            <a:r>
              <a:rPr lang="en-US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y</a:t>
            </a:r>
            <a:r>
              <a:rPr lang="ru-RU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 =</a:t>
            </a:r>
            <a:r>
              <a:rPr lang="ru-RU" sz="2800">
                <a:latin typeface="Corbel" pitchFamily="34" charset="0"/>
              </a:rPr>
              <a:t> </a:t>
            </a:r>
          </a:p>
        </p:txBody>
      </p:sp>
      <p:sp>
        <p:nvSpPr>
          <p:cNvPr id="19463" name="Прямоугольник 7"/>
          <p:cNvSpPr>
            <a:spLocks noChangeArrowheads="1"/>
          </p:cNvSpPr>
          <p:nvPr/>
        </p:nvSpPr>
        <p:spPr bwMode="auto">
          <a:xfrm>
            <a:off x="7019925" y="2708275"/>
            <a:ext cx="1060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800">
                <a:latin typeface="Corbel" pitchFamily="34" charset="0"/>
              </a:rPr>
              <a:t>и </a:t>
            </a:r>
            <a:r>
              <a:rPr lang="en-US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y</a:t>
            </a:r>
            <a:r>
              <a:rPr lang="ru-RU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 = </a:t>
            </a:r>
          </a:p>
        </p:txBody>
      </p:sp>
      <p:sp>
        <p:nvSpPr>
          <p:cNvPr id="1946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1946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2565400"/>
            <a:ext cx="400050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6" name="Прямоугольник 10"/>
          <p:cNvSpPr>
            <a:spLocks noChangeArrowheads="1"/>
          </p:cNvSpPr>
          <p:nvPr/>
        </p:nvSpPr>
        <p:spPr bwMode="auto">
          <a:xfrm>
            <a:off x="8388350" y="2708275"/>
            <a:ext cx="3508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800">
                <a:latin typeface="Corbel" pitchFamily="34" charset="0"/>
              </a:rPr>
              <a:t>. </a:t>
            </a:r>
          </a:p>
        </p:txBody>
      </p:sp>
      <p:sp>
        <p:nvSpPr>
          <p:cNvPr id="19467" name="Прямоугольник 11"/>
          <p:cNvSpPr>
            <a:spLocks noChangeArrowheads="1"/>
          </p:cNvSpPr>
          <p:nvPr/>
        </p:nvSpPr>
        <p:spPr bwMode="auto">
          <a:xfrm>
            <a:off x="1331913" y="3357563"/>
            <a:ext cx="74168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800">
                <a:latin typeface="Corbel" pitchFamily="34" charset="0"/>
              </a:rPr>
              <a:t>В соответствии с этим нам предстоит теперь решить совокупность двух систем:</a:t>
            </a:r>
          </a:p>
        </p:txBody>
      </p:sp>
      <p:pic>
        <p:nvPicPr>
          <p:cNvPr id="19468" name="Picture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4437063"/>
            <a:ext cx="166687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9" name="Picture 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4437063"/>
            <a:ext cx="1666875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70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19471" name="Rectangle 8"/>
          <p:cNvSpPr>
            <a:spLocks noChangeArrowheads="1"/>
          </p:cNvSpPr>
          <p:nvPr/>
        </p:nvSpPr>
        <p:spPr bwMode="auto">
          <a:xfrm>
            <a:off x="179388" y="49418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ru-RU" sz="2800">
                <a:latin typeface="Corbel" pitchFamily="34" charset="0"/>
                <a:cs typeface="Times New Roman" pitchFamily="18" charset="0"/>
              </a:rPr>
              <a:t>	и	</a:t>
            </a:r>
            <a:endParaRPr lang="ru-RU"/>
          </a:p>
        </p:txBody>
      </p:sp>
      <p:sp>
        <p:nvSpPr>
          <p:cNvPr id="19472" name="Rectangle 9"/>
          <p:cNvSpPr>
            <a:spLocks noChangeArrowheads="1"/>
          </p:cNvSpPr>
          <p:nvPr/>
        </p:nvSpPr>
        <p:spPr bwMode="auto">
          <a:xfrm>
            <a:off x="0" y="26574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835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Решение систем двух уравнений с двумя переменными методом введения новых переменных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20483" name="Rectangle 1"/>
          <p:cNvSpPr>
            <a:spLocks noChangeArrowheads="1"/>
          </p:cNvSpPr>
          <p:nvPr/>
        </p:nvSpPr>
        <p:spPr bwMode="auto">
          <a:xfrm>
            <a:off x="1258888" y="1989138"/>
            <a:ext cx="80645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ru-RU" sz="2800">
                <a:latin typeface="Corbel" pitchFamily="34" charset="0"/>
                <a:cs typeface="Times New Roman" pitchFamily="18" charset="0"/>
              </a:rPr>
              <a:t>Из первой системы находим 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x</a:t>
            </a:r>
            <a:r>
              <a:rPr lang="ru-RU" sz="2800">
                <a:latin typeface="Cambria Math" pitchFamily="18" charset="0"/>
                <a:cs typeface="Times New Roman" pitchFamily="18" charset="0"/>
              </a:rPr>
              <a:t> = 2, 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y</a:t>
            </a:r>
            <a:r>
              <a:rPr lang="ru-RU" sz="2800">
                <a:latin typeface="Cambria Math" pitchFamily="18" charset="0"/>
                <a:cs typeface="Times New Roman" pitchFamily="18" charset="0"/>
              </a:rPr>
              <a:t> = 3</a:t>
            </a:r>
            <a:r>
              <a:rPr lang="ru-RU" sz="2800">
                <a:latin typeface="Corbel" pitchFamily="34" charset="0"/>
                <a:cs typeface="Times New Roman" pitchFamily="18" charset="0"/>
              </a:rPr>
              <a:t> , из второй 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x</a:t>
            </a:r>
            <a:r>
              <a:rPr lang="ru-RU" sz="2800">
                <a:latin typeface="Cambria Math" pitchFamily="18" charset="0"/>
                <a:cs typeface="Times New Roman" pitchFamily="18" charset="0"/>
              </a:rPr>
              <a:t> = 3, 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y</a:t>
            </a:r>
            <a:r>
              <a:rPr lang="ru-RU" sz="2800">
                <a:latin typeface="Cambria Math" pitchFamily="18" charset="0"/>
                <a:cs typeface="Times New Roman" pitchFamily="18" charset="0"/>
              </a:rPr>
              <a:t> = 2</a:t>
            </a:r>
            <a:r>
              <a:rPr lang="ru-RU" sz="2800">
                <a:latin typeface="Corbel" pitchFamily="34" charset="0"/>
                <a:cs typeface="Times New Roman" pitchFamily="18" charset="0"/>
              </a:rPr>
              <a:t>.</a:t>
            </a:r>
            <a:endParaRPr lang="ru-RU" sz="900"/>
          </a:p>
          <a:p>
            <a:pPr eaLnBrk="0" hangingPunct="0"/>
            <a:r>
              <a:rPr lang="ru-RU" sz="2800" b="1">
                <a:latin typeface="Corbel" pitchFamily="34" charset="0"/>
                <a:cs typeface="Times New Roman" pitchFamily="18" charset="0"/>
              </a:rPr>
              <a:t>Ответ:</a:t>
            </a:r>
            <a:r>
              <a:rPr lang="ru-RU" sz="2800">
                <a:latin typeface="Corbel" pitchFamily="34" charset="0"/>
                <a:cs typeface="Times New Roman" pitchFamily="18" charset="0"/>
              </a:rPr>
              <a:t> (2</a:t>
            </a:r>
            <a:r>
              <a:rPr lang="en-US" sz="2800">
                <a:latin typeface="Corbel" pitchFamily="34" charset="0"/>
                <a:cs typeface="Times New Roman" pitchFamily="18" charset="0"/>
              </a:rPr>
              <a:t>; 3) </a:t>
            </a:r>
            <a:r>
              <a:rPr lang="ru-RU" sz="2800">
                <a:latin typeface="Corbel" pitchFamily="34" charset="0"/>
                <a:cs typeface="Times New Roman" pitchFamily="18" charset="0"/>
              </a:rPr>
              <a:t>и (</a:t>
            </a:r>
            <a:r>
              <a:rPr lang="en-US" sz="2800">
                <a:latin typeface="Corbel" pitchFamily="34" charset="0"/>
                <a:cs typeface="Times New Roman" pitchFamily="18" charset="0"/>
              </a:rPr>
              <a:t>3; 2).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74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Решение систем двух уравнений с двумя переменными методом введения новых переменных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21507" name="Rectangle 1"/>
          <p:cNvSpPr>
            <a:spLocks noChangeArrowheads="1"/>
          </p:cNvSpPr>
          <p:nvPr/>
        </p:nvSpPr>
        <p:spPr bwMode="auto">
          <a:xfrm>
            <a:off x="1331913" y="1906588"/>
            <a:ext cx="66246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ru-RU" sz="2800" b="1">
                <a:latin typeface="Corbel" pitchFamily="34" charset="0"/>
                <a:ea typeface="Calibri" pitchFamily="34" charset="0"/>
                <a:cs typeface="Times New Roman" pitchFamily="18" charset="0"/>
              </a:rPr>
              <a:t>Пример 2. </a:t>
            </a:r>
            <a:r>
              <a:rPr lang="ru-RU" sz="2800">
                <a:latin typeface="Corbel" pitchFamily="34" charset="0"/>
                <a:ea typeface="Calibri" pitchFamily="34" charset="0"/>
                <a:cs typeface="Times New Roman" pitchFamily="18" charset="0"/>
              </a:rPr>
              <a:t>Решить систему уравнений</a:t>
            </a:r>
            <a:endParaRPr lang="ru-RU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1508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21509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2565400"/>
            <a:ext cx="3419475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Rectangle 4"/>
          <p:cNvSpPr>
            <a:spLocks noChangeArrowheads="1"/>
          </p:cNvSpPr>
          <p:nvPr/>
        </p:nvSpPr>
        <p:spPr bwMode="auto">
          <a:xfrm>
            <a:off x="1331913" y="3502025"/>
            <a:ext cx="7056437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ru-RU" sz="2800" b="1">
                <a:latin typeface="Corbel" pitchFamily="34" charset="0"/>
                <a:cs typeface="Times New Roman" pitchFamily="18" charset="0"/>
              </a:rPr>
              <a:t>Решение. </a:t>
            </a:r>
            <a:r>
              <a:rPr lang="ru-RU" sz="2800">
                <a:latin typeface="Corbel" pitchFamily="34" charset="0"/>
                <a:cs typeface="Times New Roman" pitchFamily="18" charset="0"/>
              </a:rPr>
              <a:t>Положим 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x</a:t>
            </a:r>
            <a:r>
              <a:rPr lang="ru-RU" sz="2800">
                <a:latin typeface="Cambria Math" pitchFamily="18" charset="0"/>
                <a:cs typeface="Times New Roman" pitchFamily="18" charset="0"/>
              </a:rPr>
              <a:t> + 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y</a:t>
            </a:r>
            <a:r>
              <a:rPr lang="ru-RU" sz="2800">
                <a:latin typeface="Cambria Math" pitchFamily="18" charset="0"/>
                <a:cs typeface="Times New Roman" pitchFamily="18" charset="0"/>
              </a:rPr>
              <a:t> = 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u</a:t>
            </a:r>
            <a:r>
              <a:rPr lang="ru-RU" sz="2800">
                <a:latin typeface="Cambria Math" pitchFamily="18" charset="0"/>
                <a:cs typeface="Times New Roman" pitchFamily="18" charset="0"/>
              </a:rPr>
              <a:t>, 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xy</a:t>
            </a:r>
            <a:r>
              <a:rPr lang="ru-RU" sz="2800">
                <a:latin typeface="Cambria Math" pitchFamily="18" charset="0"/>
                <a:cs typeface="Times New Roman" pitchFamily="18" charset="0"/>
              </a:rPr>
              <a:t> = 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v</a:t>
            </a:r>
            <a:r>
              <a:rPr lang="ru-RU" sz="2800">
                <a:latin typeface="Corbel" pitchFamily="34" charset="0"/>
                <a:cs typeface="Times New Roman" pitchFamily="18" charset="0"/>
              </a:rPr>
              <a:t>. Тогда 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x</a:t>
            </a:r>
            <a:r>
              <a:rPr lang="ru-RU" sz="2800" baseline="30000">
                <a:latin typeface="Cambria Math" pitchFamily="18" charset="0"/>
                <a:cs typeface="Times New Roman" pitchFamily="18" charset="0"/>
              </a:rPr>
              <a:t>2</a:t>
            </a:r>
            <a:r>
              <a:rPr lang="ru-RU" sz="2800">
                <a:latin typeface="Cambria Math" pitchFamily="18" charset="0"/>
                <a:cs typeface="Times New Roman" pitchFamily="18" charset="0"/>
              </a:rPr>
              <a:t> + 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y</a:t>
            </a:r>
            <a:r>
              <a:rPr lang="ru-RU" sz="2800" baseline="30000">
                <a:latin typeface="Cambria Math" pitchFamily="18" charset="0"/>
                <a:cs typeface="Times New Roman" pitchFamily="18" charset="0"/>
              </a:rPr>
              <a:t>2</a:t>
            </a:r>
            <a:r>
              <a:rPr lang="ru-RU" sz="2800">
                <a:latin typeface="Cambria Math" pitchFamily="18" charset="0"/>
                <a:cs typeface="Times New Roman" pitchFamily="18" charset="0"/>
              </a:rPr>
              <a:t> = (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x</a:t>
            </a:r>
            <a:r>
              <a:rPr lang="ru-RU" sz="2800">
                <a:latin typeface="Cambria Math" pitchFamily="18" charset="0"/>
                <a:cs typeface="Times New Roman" pitchFamily="18" charset="0"/>
              </a:rPr>
              <a:t> + 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y</a:t>
            </a:r>
            <a:r>
              <a:rPr lang="ru-RU" sz="2800">
                <a:latin typeface="Cambria Math" pitchFamily="18" charset="0"/>
                <a:cs typeface="Times New Roman" pitchFamily="18" charset="0"/>
              </a:rPr>
              <a:t>)</a:t>
            </a:r>
            <a:r>
              <a:rPr lang="ru-RU" sz="2800" baseline="30000">
                <a:latin typeface="Cambria Math" pitchFamily="18" charset="0"/>
                <a:cs typeface="Times New Roman" pitchFamily="18" charset="0"/>
              </a:rPr>
              <a:t>2</a:t>
            </a:r>
            <a:r>
              <a:rPr lang="ru-RU" sz="2800">
                <a:latin typeface="Cambria Math" pitchFamily="18" charset="0"/>
                <a:cs typeface="Times New Roman" pitchFamily="18" charset="0"/>
              </a:rPr>
              <a:t> </a:t>
            </a:r>
            <a:r>
              <a:rPr lang="ru-RU" sz="2800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2800">
                <a:latin typeface="Cambria Math" pitchFamily="18" charset="0"/>
                <a:cs typeface="Times New Roman" pitchFamily="18" charset="0"/>
              </a:rPr>
              <a:t> 2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xy</a:t>
            </a:r>
            <a:r>
              <a:rPr lang="ru-RU" sz="2800">
                <a:latin typeface="Cambria Math" pitchFamily="18" charset="0"/>
                <a:cs typeface="Times New Roman" pitchFamily="18" charset="0"/>
              </a:rPr>
              <a:t> = 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u</a:t>
            </a:r>
            <a:r>
              <a:rPr lang="ru-RU" sz="2800" baseline="30000">
                <a:latin typeface="Cambria Math" pitchFamily="18" charset="0"/>
                <a:cs typeface="Times New Roman" pitchFamily="18" charset="0"/>
              </a:rPr>
              <a:t>2</a:t>
            </a:r>
            <a:r>
              <a:rPr lang="ru-RU" sz="2800">
                <a:latin typeface="Cambria Math" pitchFamily="18" charset="0"/>
                <a:cs typeface="Times New Roman" pitchFamily="18" charset="0"/>
              </a:rPr>
              <a:t> </a:t>
            </a:r>
            <a:r>
              <a:rPr lang="ru-RU" sz="2800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2800">
                <a:latin typeface="Cambria Math" pitchFamily="18" charset="0"/>
                <a:cs typeface="Times New Roman" pitchFamily="18" charset="0"/>
              </a:rPr>
              <a:t> 2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v</a:t>
            </a:r>
            <a:r>
              <a:rPr lang="en-US" sz="2800">
                <a:latin typeface="Corbel" pitchFamily="34" charset="0"/>
                <a:cs typeface="Times New Roman" pitchFamily="18" charset="0"/>
              </a:rPr>
              <a:t> </a:t>
            </a:r>
            <a:r>
              <a:rPr lang="ru-RU" sz="2800">
                <a:latin typeface="Corbel" pitchFamily="34" charset="0"/>
                <a:cs typeface="Times New Roman" pitchFamily="18" charset="0"/>
              </a:rPr>
              <a:t>и система имеет вид</a:t>
            </a:r>
            <a:endParaRPr lang="ru-RU"/>
          </a:p>
        </p:txBody>
      </p:sp>
      <p:sp>
        <p:nvSpPr>
          <p:cNvPr id="21511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21512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5229225"/>
            <a:ext cx="2828925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3" name="TextBox 9"/>
          <p:cNvSpPr txBox="1">
            <a:spLocks noChangeArrowheads="1"/>
          </p:cNvSpPr>
          <p:nvPr/>
        </p:nvSpPr>
        <p:spPr bwMode="auto">
          <a:xfrm>
            <a:off x="7596188" y="5373688"/>
            <a:ext cx="4270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r>
              <a:rPr lang="ru-RU"/>
              <a:t>(1)</a:t>
            </a:r>
          </a:p>
        </p:txBody>
      </p:sp>
    </p:spTree>
    <p:extLst>
      <p:ext uri="{BB962C8B-B14F-4D97-AF65-F5344CB8AC3E}">
        <p14:creationId xmlns:p14="http://schemas.microsoft.com/office/powerpoint/2010/main" val="76188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Решение систем двух уравнений с двумя переменными методом введения новых переменных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22531" name="Rectangle 1"/>
          <p:cNvSpPr>
            <a:spLocks noChangeArrowheads="1"/>
          </p:cNvSpPr>
          <p:nvPr/>
        </p:nvSpPr>
        <p:spPr bwMode="auto">
          <a:xfrm>
            <a:off x="1258888" y="1844675"/>
            <a:ext cx="802957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ru-RU" sz="2800">
                <a:latin typeface="Corbel" pitchFamily="34" charset="0"/>
                <a:cs typeface="Times New Roman" pitchFamily="18" charset="0"/>
              </a:rPr>
              <a:t>Полученную систему можно решить методом подстановки. Выразив из второго уравнения 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v</a:t>
            </a:r>
            <a:r>
              <a:rPr lang="en-US" sz="2800">
                <a:latin typeface="Corbel" pitchFamily="34" charset="0"/>
                <a:cs typeface="Times New Roman" pitchFamily="18" charset="0"/>
              </a:rPr>
              <a:t> </a:t>
            </a:r>
            <a:r>
              <a:rPr lang="ru-RU" sz="2800">
                <a:latin typeface="Corbel" pitchFamily="34" charset="0"/>
                <a:cs typeface="Times New Roman" pitchFamily="18" charset="0"/>
              </a:rPr>
              <a:t>через 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u</a:t>
            </a:r>
            <a:r>
              <a:rPr lang="ru-RU" sz="2800">
                <a:latin typeface="Corbel" pitchFamily="34" charset="0"/>
                <a:cs typeface="Times New Roman" pitchFamily="18" charset="0"/>
              </a:rPr>
              <a:t>, получим 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v</a:t>
            </a:r>
            <a:r>
              <a:rPr lang="ru-RU" sz="2800">
                <a:latin typeface="Cambria Math" pitchFamily="18" charset="0"/>
                <a:cs typeface="Times New Roman" pitchFamily="18" charset="0"/>
              </a:rPr>
              <a:t> = 26 </a:t>
            </a:r>
            <a:r>
              <a:rPr lang="ru-RU" sz="2800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2800">
                <a:latin typeface="Cambria Math" pitchFamily="18" charset="0"/>
                <a:cs typeface="Times New Roman" pitchFamily="18" charset="0"/>
              </a:rPr>
              <a:t> 2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u</a:t>
            </a:r>
            <a:r>
              <a:rPr lang="en-US" sz="2800">
                <a:latin typeface="Corbel" pitchFamily="34" charset="0"/>
                <a:cs typeface="Times New Roman" pitchFamily="18" charset="0"/>
              </a:rPr>
              <a:t> </a:t>
            </a:r>
            <a:r>
              <a:rPr lang="ru-RU" sz="2800">
                <a:latin typeface="Corbel" pitchFamily="34" charset="0"/>
                <a:cs typeface="Times New Roman" pitchFamily="18" charset="0"/>
              </a:rPr>
              <a:t>и, подставив результат в первое уравнение, получим</a:t>
            </a:r>
            <a:endParaRPr lang="ru-RU"/>
          </a:p>
        </p:txBody>
      </p:sp>
      <p:sp>
        <p:nvSpPr>
          <p:cNvPr id="22532" name="Rectangle 2"/>
          <p:cNvSpPr>
            <a:spLocks noChangeArrowheads="1"/>
          </p:cNvSpPr>
          <p:nvPr/>
        </p:nvSpPr>
        <p:spPr bwMode="auto">
          <a:xfrm>
            <a:off x="395288" y="4221163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sz="2800">
                <a:latin typeface="Cambria Math" pitchFamily="18" charset="0"/>
                <a:cs typeface="Times New Roman" pitchFamily="18" charset="0"/>
              </a:rPr>
              <a:t>u</a:t>
            </a:r>
            <a:r>
              <a:rPr lang="en-US" sz="2800" baseline="30000">
                <a:latin typeface="Cambria Math" pitchFamily="18" charset="0"/>
                <a:cs typeface="Times New Roman" pitchFamily="18" charset="0"/>
              </a:rPr>
              <a:t>2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Calibri" pitchFamily="34" charset="0"/>
                <a:cs typeface="Times New Roman" pitchFamily="18" charset="0"/>
              </a:rPr>
              <a:t>–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 2v + u = 32</a:t>
            </a:r>
            <a:endParaRPr lang="ru-RU" sz="900"/>
          </a:p>
          <a:p>
            <a:pPr algn="ctr" eaLnBrk="0" hangingPunct="0"/>
            <a:r>
              <a:rPr lang="en-US" sz="2800">
                <a:latin typeface="Cambria Math" pitchFamily="18" charset="0"/>
                <a:cs typeface="Times New Roman" pitchFamily="18" charset="0"/>
              </a:rPr>
              <a:t>u</a:t>
            </a:r>
            <a:r>
              <a:rPr lang="en-US" sz="2800" baseline="30000">
                <a:latin typeface="Cambria Math" pitchFamily="18" charset="0"/>
                <a:cs typeface="Times New Roman" pitchFamily="18" charset="0"/>
              </a:rPr>
              <a:t>2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 + 5u </a:t>
            </a:r>
            <a:r>
              <a:rPr lang="en-US" sz="2800">
                <a:latin typeface="Calibri" pitchFamily="34" charset="0"/>
                <a:cs typeface="Times New Roman" pitchFamily="18" charset="0"/>
              </a:rPr>
              <a:t>–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 84 = 0</a:t>
            </a:r>
            <a:endParaRPr lang="ru-RU" sz="900"/>
          </a:p>
          <a:p>
            <a:pPr algn="ctr" eaLnBrk="0" hangingPunct="0"/>
            <a:r>
              <a:rPr lang="en-US" sz="2800">
                <a:latin typeface="Cambria Math" pitchFamily="18" charset="0"/>
                <a:cs typeface="Times New Roman" pitchFamily="18" charset="0"/>
              </a:rPr>
              <a:t>u</a:t>
            </a:r>
            <a:r>
              <a:rPr lang="en-US" sz="2800" baseline="-30000">
                <a:latin typeface="Cambria Math" pitchFamily="18" charset="0"/>
                <a:cs typeface="Times New Roman" pitchFamily="18" charset="0"/>
              </a:rPr>
              <a:t>1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 = -12, u</a:t>
            </a:r>
            <a:r>
              <a:rPr lang="en-US" sz="2800" baseline="-30000">
                <a:latin typeface="Cambria Math" pitchFamily="18" charset="0"/>
                <a:cs typeface="Times New Roman" pitchFamily="18" charset="0"/>
              </a:rPr>
              <a:t>2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 = 7</a:t>
            </a:r>
            <a:endParaRPr lang="en-US"/>
          </a:p>
        </p:txBody>
      </p:sp>
      <p:sp>
        <p:nvSpPr>
          <p:cNvPr id="22533" name="Rectangle 3"/>
          <p:cNvSpPr>
            <a:spLocks noChangeArrowheads="1"/>
          </p:cNvSpPr>
          <p:nvPr/>
        </p:nvSpPr>
        <p:spPr bwMode="auto">
          <a:xfrm>
            <a:off x="1258888" y="5445125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ru-RU" sz="2800">
                <a:latin typeface="Corbel" pitchFamily="34" charset="0"/>
                <a:cs typeface="Times New Roman" pitchFamily="18" charset="0"/>
              </a:rPr>
              <a:t>Соответственно находим 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v</a:t>
            </a:r>
            <a:r>
              <a:rPr lang="en-US" sz="2800" baseline="-30000">
                <a:latin typeface="Cambria Math" pitchFamily="18" charset="0"/>
                <a:cs typeface="Times New Roman" pitchFamily="18" charset="0"/>
              </a:rPr>
              <a:t>1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 = 50</a:t>
            </a:r>
            <a:r>
              <a:rPr lang="en-US" sz="2800">
                <a:latin typeface="Corbel" pitchFamily="34" charset="0"/>
                <a:cs typeface="Times New Roman" pitchFamily="18" charset="0"/>
              </a:rPr>
              <a:t>, 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v</a:t>
            </a:r>
            <a:r>
              <a:rPr lang="en-US" sz="2800" baseline="-30000">
                <a:latin typeface="Cambria Math" pitchFamily="18" charset="0"/>
                <a:cs typeface="Times New Roman" pitchFamily="18" charset="0"/>
              </a:rPr>
              <a:t>2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 = 12</a:t>
            </a:r>
            <a:r>
              <a:rPr lang="en-US" sz="2800">
                <a:latin typeface="Corbel" pitchFamily="34" charset="0"/>
                <a:cs typeface="Times New Roman" pitchFamily="18" charset="0"/>
              </a:rPr>
              <a:t>.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92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Решение систем двух уравнений с двумя переменными методом введения новых переменных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23555" name="Rectangle 1"/>
          <p:cNvSpPr>
            <a:spLocks noChangeArrowheads="1"/>
          </p:cNvSpPr>
          <p:nvPr/>
        </p:nvSpPr>
        <p:spPr bwMode="auto">
          <a:xfrm>
            <a:off x="1331913" y="1916113"/>
            <a:ext cx="61198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ru-RU" sz="2800">
                <a:latin typeface="Corbel" pitchFamily="34" charset="0"/>
                <a:cs typeface="Times New Roman" pitchFamily="18" charset="0"/>
              </a:rPr>
              <a:t>Итак, нашли два решения системы (1):</a:t>
            </a:r>
            <a:endParaRPr lang="ru-RU"/>
          </a:p>
        </p:txBody>
      </p:sp>
      <p:pic>
        <p:nvPicPr>
          <p:cNvPr id="23556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2781300"/>
            <a:ext cx="16192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2781300"/>
            <a:ext cx="1343025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3559" name="Rectangle 5"/>
          <p:cNvSpPr>
            <a:spLocks noChangeArrowheads="1"/>
          </p:cNvSpPr>
          <p:nvPr/>
        </p:nvSpPr>
        <p:spPr bwMode="auto">
          <a:xfrm>
            <a:off x="107950" y="32131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ru-RU" sz="2800">
                <a:latin typeface="Corbel" pitchFamily="34" charset="0"/>
                <a:cs typeface="Times New Roman" pitchFamily="18" charset="0"/>
              </a:rPr>
              <a:t>	и	</a:t>
            </a:r>
            <a:endParaRPr lang="ru-RU"/>
          </a:p>
        </p:txBody>
      </p:sp>
      <p:sp>
        <p:nvSpPr>
          <p:cNvPr id="23560" name="Rectangle 6"/>
          <p:cNvSpPr>
            <a:spLocks noChangeArrowheads="1"/>
          </p:cNvSpPr>
          <p:nvPr/>
        </p:nvSpPr>
        <p:spPr bwMode="auto">
          <a:xfrm>
            <a:off x="0" y="21621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3561" name="Rectangle 7"/>
          <p:cNvSpPr>
            <a:spLocks noChangeArrowheads="1"/>
          </p:cNvSpPr>
          <p:nvPr/>
        </p:nvSpPr>
        <p:spPr bwMode="auto">
          <a:xfrm>
            <a:off x="1331913" y="3789363"/>
            <a:ext cx="7488237" cy="267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ru-RU" sz="2800">
                <a:latin typeface="Corbel" pitchFamily="34" charset="0"/>
                <a:cs typeface="Times New Roman" pitchFamily="18" charset="0"/>
              </a:rPr>
              <a:t>каждую из которых нетрудно решить методом подстановки (выразив, например, </a:t>
            </a:r>
            <a:r>
              <a:rPr lang="en-US" sz="2800"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y</a:t>
            </a:r>
            <a:r>
              <a:rPr lang="en-US" sz="2800">
                <a:latin typeface="Corbel" pitchFamily="34" charset="0"/>
                <a:cs typeface="Times New Roman" pitchFamily="18" charset="0"/>
              </a:rPr>
              <a:t> </a:t>
            </a:r>
            <a:r>
              <a:rPr lang="ru-RU" sz="2800">
                <a:latin typeface="Corbel" pitchFamily="34" charset="0"/>
                <a:cs typeface="Times New Roman" pitchFamily="18" charset="0"/>
              </a:rPr>
              <a:t>через </a:t>
            </a:r>
            <a:r>
              <a:rPr lang="en-US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x</a:t>
            </a:r>
            <a:r>
              <a:rPr lang="en-US" sz="2800">
                <a:latin typeface="Corbel" pitchFamily="34" charset="0"/>
                <a:cs typeface="Times New Roman" pitchFamily="18" charset="0"/>
              </a:rPr>
              <a:t> </a:t>
            </a:r>
            <a:r>
              <a:rPr lang="ru-RU" sz="2800">
                <a:latin typeface="Corbel" pitchFamily="34" charset="0"/>
                <a:cs typeface="Times New Roman" pitchFamily="18" charset="0"/>
              </a:rPr>
              <a:t>из первого уравнения). Первая система не имеет действительных решений, а вторая имеет два решения: (3; 4) и (4; 3). Они и будут решениями исходной системы.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99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Решение систем двух уравнений с двумя переменными методами умножения и деления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24579" name="Rectangle 2"/>
          <p:cNvSpPr>
            <a:spLocks noChangeArrowheads="1"/>
          </p:cNvSpPr>
          <p:nvPr/>
        </p:nvSpPr>
        <p:spPr bwMode="auto">
          <a:xfrm>
            <a:off x="1258888" y="1916113"/>
            <a:ext cx="6089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ru-RU" sz="2800" b="1">
                <a:latin typeface="Corbel" pitchFamily="34" charset="0"/>
                <a:ea typeface="Calibri" pitchFamily="34" charset="0"/>
                <a:cs typeface="Times New Roman" pitchFamily="18" charset="0"/>
              </a:rPr>
              <a:t>Пример 1. </a:t>
            </a:r>
            <a:r>
              <a:rPr lang="ru-RU" sz="2800">
                <a:latin typeface="Corbel" pitchFamily="34" charset="0"/>
                <a:ea typeface="Calibri" pitchFamily="34" charset="0"/>
                <a:cs typeface="Times New Roman" pitchFamily="18" charset="0"/>
              </a:rPr>
              <a:t>Решить систему уравнений</a:t>
            </a:r>
            <a:endParaRPr lang="ru-RU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24581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2501900"/>
            <a:ext cx="4176713" cy="263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8997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Решение систем двух уравнений с двумя переменными методами умножения и деления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25603" name="Прямоугольник 3"/>
          <p:cNvSpPr>
            <a:spLocks noChangeArrowheads="1"/>
          </p:cNvSpPr>
          <p:nvPr/>
        </p:nvSpPr>
        <p:spPr bwMode="auto">
          <a:xfrm>
            <a:off x="1331913" y="1858963"/>
            <a:ext cx="7272337" cy="440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800" b="1">
                <a:latin typeface="Corbel" pitchFamily="34" charset="0"/>
              </a:rPr>
              <a:t>Решение. </a:t>
            </a:r>
            <a:r>
              <a:rPr lang="ru-RU" sz="2800">
                <a:latin typeface="Corbel" pitchFamily="34" charset="0"/>
              </a:rPr>
              <a:t>Рассмотрим первое уравнение. Левая его часть обращается в </a:t>
            </a:r>
            <a:r>
              <a:rPr lang="ru-RU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0</a:t>
            </a:r>
            <a:r>
              <a:rPr lang="ru-RU" sz="2800">
                <a:latin typeface="Corbel" pitchFamily="34" charset="0"/>
              </a:rPr>
              <a:t>. Если </a:t>
            </a:r>
            <a:r>
              <a:rPr lang="en-US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y</a:t>
            </a:r>
            <a:r>
              <a:rPr lang="ru-RU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 = 0</a:t>
            </a:r>
            <a:r>
              <a:rPr lang="ru-RU" sz="2800">
                <a:latin typeface="Corbel" pitchFamily="34" charset="0"/>
              </a:rPr>
              <a:t>, то правая часть обращается в 0 при </a:t>
            </a:r>
            <a:r>
              <a:rPr lang="en-US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x</a:t>
            </a:r>
            <a:r>
              <a:rPr lang="ru-RU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 = 0</a:t>
            </a:r>
            <a:r>
              <a:rPr lang="ru-RU" sz="2800">
                <a:latin typeface="Corbel" pitchFamily="34" charset="0"/>
              </a:rPr>
              <a:t>. Но при </a:t>
            </a:r>
            <a:r>
              <a:rPr lang="en-US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x</a:t>
            </a:r>
            <a:r>
              <a:rPr lang="ru-RU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 = 0 </a:t>
            </a:r>
            <a:r>
              <a:rPr lang="ru-RU" sz="2800">
                <a:latin typeface="Corbel" pitchFamily="34" charset="0"/>
              </a:rPr>
              <a:t>левая часть не имеет смысла. Значит, нет таких пар </a:t>
            </a:r>
            <a:r>
              <a:rPr lang="ru-RU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(</a:t>
            </a:r>
            <a:r>
              <a:rPr lang="en-US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x</a:t>
            </a:r>
            <a:r>
              <a:rPr lang="ru-RU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; </a:t>
            </a:r>
            <a:r>
              <a:rPr lang="en-US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y</a:t>
            </a:r>
            <a:r>
              <a:rPr lang="ru-RU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)</a:t>
            </a:r>
            <a:r>
              <a:rPr lang="ru-RU" sz="2800">
                <a:latin typeface="Corbel" pitchFamily="34" charset="0"/>
              </a:rPr>
              <a:t>, при которых обе части первого уравнения системы обращаются в </a:t>
            </a:r>
            <a:r>
              <a:rPr lang="ru-RU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0</a:t>
            </a:r>
            <a:r>
              <a:rPr lang="ru-RU" sz="2800">
                <a:latin typeface="Corbel" pitchFamily="34" charset="0"/>
              </a:rPr>
              <a:t>. Поэтому можно заменить первое уравнение произведением обоих уравнений системы, оставив второе уравнение системы без изменений. </a:t>
            </a:r>
          </a:p>
        </p:txBody>
      </p:sp>
    </p:spTree>
    <p:extLst>
      <p:ext uri="{BB962C8B-B14F-4D97-AF65-F5344CB8AC3E}">
        <p14:creationId xmlns:p14="http://schemas.microsoft.com/office/powerpoint/2010/main" val="3316044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Решение систем двух уравнений с двумя переменными методами умножения и деления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26627" name="Содержимое 3" descr="Безымянный1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2988" y="1773238"/>
            <a:ext cx="7138987" cy="2674937"/>
          </a:xfrm>
        </p:spPr>
      </p:pic>
      <p:sp>
        <p:nvSpPr>
          <p:cNvPr id="26628" name="Прямоугольник 15"/>
          <p:cNvSpPr>
            <a:spLocks noChangeArrowheads="1"/>
          </p:cNvSpPr>
          <p:nvPr/>
        </p:nvSpPr>
        <p:spPr bwMode="auto">
          <a:xfrm>
            <a:off x="1547813" y="4292600"/>
            <a:ext cx="65532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800">
                <a:latin typeface="Corbel" pitchFamily="34" charset="0"/>
              </a:rPr>
              <a:t>Преобразовав первое уравнение этой системы, получим</a:t>
            </a:r>
          </a:p>
        </p:txBody>
      </p:sp>
      <p:sp>
        <p:nvSpPr>
          <p:cNvPr id="26629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26630" name="Picture 1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4797425"/>
            <a:ext cx="26193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1" name="Прямоугольник 23"/>
          <p:cNvSpPr>
            <a:spLocks noChangeArrowheads="1"/>
          </p:cNvSpPr>
          <p:nvPr/>
        </p:nvSpPr>
        <p:spPr bwMode="auto">
          <a:xfrm>
            <a:off x="1547813" y="5157788"/>
            <a:ext cx="76041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800">
                <a:latin typeface="Corbel" pitchFamily="34" charset="0"/>
              </a:rPr>
              <a:t>т.е. </a:t>
            </a:r>
          </a:p>
        </p:txBody>
      </p:sp>
      <p:sp>
        <p:nvSpPr>
          <p:cNvPr id="26632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26633" name="Picture 2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5229225"/>
            <a:ext cx="6762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4" name="Прямоугольник 26"/>
          <p:cNvSpPr>
            <a:spLocks noChangeArrowheads="1"/>
          </p:cNvSpPr>
          <p:nvPr/>
        </p:nvSpPr>
        <p:spPr bwMode="auto">
          <a:xfrm>
            <a:off x="2771775" y="5157788"/>
            <a:ext cx="24606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800">
                <a:latin typeface="Corbe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09663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Решение систем двух уравнений с двумя переменными методами умножения и деления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27651" name="Прямоугольник 3"/>
          <p:cNvSpPr>
            <a:spLocks noChangeArrowheads="1"/>
          </p:cNvSpPr>
          <p:nvPr/>
        </p:nvSpPr>
        <p:spPr bwMode="auto">
          <a:xfrm>
            <a:off x="1258888" y="1916113"/>
            <a:ext cx="520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800">
                <a:latin typeface="Corbel" pitchFamily="34" charset="0"/>
              </a:rPr>
              <a:t>Подставив найденное значение </a:t>
            </a:r>
          </a:p>
        </p:txBody>
      </p:sp>
      <p:sp>
        <p:nvSpPr>
          <p:cNvPr id="2765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27653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1989138"/>
            <a:ext cx="1619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4" name="Rectangle 3"/>
          <p:cNvSpPr>
            <a:spLocks noChangeArrowheads="1"/>
          </p:cNvSpPr>
          <p:nvPr/>
        </p:nvSpPr>
        <p:spPr bwMode="auto">
          <a:xfrm>
            <a:off x="1258888" y="2276475"/>
            <a:ext cx="63103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ru-RU" sz="2800">
                <a:latin typeface="Corbel" pitchFamily="34" charset="0"/>
                <a:cs typeface="Times New Roman" pitchFamily="18" charset="0"/>
              </a:rPr>
              <a:t>во второе уравнение системы, получим</a:t>
            </a:r>
            <a:endParaRPr lang="ru-RU" sz="2800"/>
          </a:p>
        </p:txBody>
      </p:sp>
      <p:sp>
        <p:nvSpPr>
          <p:cNvPr id="2765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27656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2924175"/>
            <a:ext cx="2876550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7" name="TextBox 10"/>
          <p:cNvSpPr txBox="1">
            <a:spLocks noChangeArrowheads="1"/>
          </p:cNvSpPr>
          <p:nvPr/>
        </p:nvSpPr>
        <p:spPr bwMode="auto">
          <a:xfrm>
            <a:off x="7380288" y="3141663"/>
            <a:ext cx="56038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r>
              <a:rPr lang="ru-RU" sz="2800"/>
              <a:t>(1)</a:t>
            </a:r>
          </a:p>
        </p:txBody>
      </p:sp>
      <p:sp>
        <p:nvSpPr>
          <p:cNvPr id="27658" name="Rectangle 7"/>
          <p:cNvSpPr>
            <a:spLocks noChangeArrowheads="1"/>
          </p:cNvSpPr>
          <p:nvPr/>
        </p:nvSpPr>
        <p:spPr bwMode="auto">
          <a:xfrm>
            <a:off x="1042988" y="4076700"/>
            <a:ext cx="8101012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ru-RU" sz="2800">
                <a:latin typeface="Corbel" pitchFamily="34" charset="0"/>
                <a:ea typeface="Calibri" pitchFamily="34" charset="0"/>
                <a:cs typeface="Times New Roman" pitchFamily="18" charset="0"/>
              </a:rPr>
              <a:t>Решим это иррациональное уравнение. Имеем последовательно</a:t>
            </a:r>
            <a:endParaRPr lang="ru-RU" sz="240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765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27660" name="Picture 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5157788"/>
            <a:ext cx="3667125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4568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Решение систем двух уравнений с двумя переменными методом подстановки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0243" name="Rectangle 2"/>
          <p:cNvSpPr>
            <a:spLocks noChangeArrowheads="1"/>
          </p:cNvSpPr>
          <p:nvPr/>
        </p:nvSpPr>
        <p:spPr bwMode="auto">
          <a:xfrm>
            <a:off x="1187450" y="1989138"/>
            <a:ext cx="593248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kk-KZ" sz="2800" b="1">
                <a:latin typeface="Corbel" pitchFamily="34" charset="0"/>
                <a:ea typeface="Calibri" pitchFamily="34" charset="0"/>
                <a:cs typeface="Times New Roman" pitchFamily="18" charset="0"/>
              </a:rPr>
              <a:t>Пример</a:t>
            </a:r>
            <a:r>
              <a:rPr lang="ru-RU" sz="2800" b="1">
                <a:latin typeface="Corbel" pitchFamily="34" charset="0"/>
                <a:ea typeface="Calibri" pitchFamily="34" charset="0"/>
                <a:cs typeface="Times New Roman" pitchFamily="18" charset="0"/>
              </a:rPr>
              <a:t>. </a:t>
            </a:r>
            <a:r>
              <a:rPr lang="ru-RU" sz="2800">
                <a:latin typeface="Corbel" pitchFamily="34" charset="0"/>
                <a:ea typeface="Calibri" pitchFamily="34" charset="0"/>
                <a:cs typeface="Times New Roman" pitchFamily="18" charset="0"/>
              </a:rPr>
              <a:t>Решить систему уравнений.</a:t>
            </a:r>
          </a:p>
          <a:p>
            <a:pPr eaLnBrk="0" hangingPunct="0"/>
            <a:endParaRPr lang="ru-RU" sz="2800">
              <a:latin typeface="Corbe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0244" name="Rectangle 3"/>
          <p:cNvSpPr>
            <a:spLocks noChangeArrowheads="1"/>
          </p:cNvSpPr>
          <p:nvPr/>
        </p:nvSpPr>
        <p:spPr bwMode="auto">
          <a:xfrm>
            <a:off x="1187450" y="3573463"/>
            <a:ext cx="7561263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kk-KZ" sz="2800" b="1">
                <a:latin typeface="Corbel" pitchFamily="34" charset="0"/>
                <a:cs typeface="Times New Roman" pitchFamily="18" charset="0"/>
              </a:rPr>
              <a:t>Решение</a:t>
            </a:r>
            <a:r>
              <a:rPr lang="ru-RU" sz="2800" b="1">
                <a:latin typeface="Corbel" pitchFamily="34" charset="0"/>
                <a:cs typeface="Times New Roman" pitchFamily="18" charset="0"/>
              </a:rPr>
              <a:t>. </a:t>
            </a:r>
            <a:r>
              <a:rPr lang="kk-KZ" sz="2800">
                <a:latin typeface="Corbel" pitchFamily="34" charset="0"/>
                <a:cs typeface="Times New Roman" pitchFamily="18" charset="0"/>
              </a:rPr>
              <a:t>Из первого уравнения находим </a:t>
            </a:r>
            <a:r>
              <a:rPr lang="en-US" sz="2800"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x</a:t>
            </a:r>
            <a:r>
              <a:rPr lang="ru-RU" sz="2800"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 = 3</a:t>
            </a:r>
            <a:r>
              <a:rPr lang="en-US" sz="2800"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y</a:t>
            </a:r>
            <a:r>
              <a:rPr lang="ru-RU" sz="2800"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 + 10</a:t>
            </a:r>
            <a:r>
              <a:rPr lang="ru-RU" sz="2800">
                <a:latin typeface="Corbel" pitchFamily="34" charset="0"/>
                <a:cs typeface="Times New Roman" pitchFamily="18" charset="0"/>
              </a:rPr>
              <a:t>. </a:t>
            </a:r>
            <a:r>
              <a:rPr lang="kk-KZ" sz="2800">
                <a:latin typeface="Corbel" pitchFamily="34" charset="0"/>
                <a:cs typeface="Times New Roman" pitchFamily="18" charset="0"/>
              </a:rPr>
              <a:t>Подставим выражение </a:t>
            </a:r>
            <a:r>
              <a:rPr lang="ru-RU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3</a:t>
            </a:r>
            <a:r>
              <a:rPr lang="en-US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y</a:t>
            </a:r>
            <a:r>
              <a:rPr lang="ru-RU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 + 10 </a:t>
            </a:r>
            <a:r>
              <a:rPr lang="kk-KZ" sz="2800">
                <a:latin typeface="Corbel" pitchFamily="34" charset="0"/>
                <a:cs typeface="Times New Roman" pitchFamily="18" charset="0"/>
              </a:rPr>
              <a:t>вместо </a:t>
            </a:r>
            <a:r>
              <a:rPr lang="en-US" sz="2800">
                <a:latin typeface="Gill Sans MT" pitchFamily="34" charset="0"/>
                <a:cs typeface="Times New Roman" pitchFamily="18" charset="0"/>
              </a:rPr>
              <a:t>x </a:t>
            </a:r>
            <a:r>
              <a:rPr lang="kk-KZ" sz="2800">
                <a:latin typeface="Corbel" pitchFamily="34" charset="0"/>
                <a:cs typeface="Times New Roman" pitchFamily="18" charset="0"/>
              </a:rPr>
              <a:t>во второе уравнение системы</a:t>
            </a:r>
            <a:r>
              <a:rPr lang="ru-RU" sz="2800">
                <a:latin typeface="Corbel" pitchFamily="34" charset="0"/>
                <a:cs typeface="Times New Roman" pitchFamily="18" charset="0"/>
              </a:rPr>
              <a:t>. Получим </a:t>
            </a:r>
            <a:r>
              <a:rPr lang="ru-RU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(3</a:t>
            </a:r>
            <a:r>
              <a:rPr lang="en-US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y</a:t>
            </a:r>
            <a:r>
              <a:rPr lang="ru-RU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 + 10)</a:t>
            </a:r>
            <a:r>
              <a:rPr lang="en-US" sz="2800" baseline="300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 2</a:t>
            </a:r>
            <a:r>
              <a:rPr lang="ru-RU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 – 24</a:t>
            </a:r>
            <a:r>
              <a:rPr lang="en-US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y</a:t>
            </a:r>
            <a:r>
              <a:rPr lang="ru-RU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 = 100</a:t>
            </a:r>
            <a:r>
              <a:rPr lang="ru-RU" sz="2800">
                <a:latin typeface="Corbel" pitchFamily="34" charset="0"/>
                <a:cs typeface="Times New Roman" pitchFamily="18" charset="0"/>
              </a:rPr>
              <a:t>, </a:t>
            </a:r>
            <a:r>
              <a:rPr lang="kk-KZ" sz="2800">
                <a:latin typeface="Corbel" pitchFamily="34" charset="0"/>
                <a:cs typeface="Times New Roman" pitchFamily="18" charset="0"/>
              </a:rPr>
              <a:t>откуда находим </a:t>
            </a:r>
            <a:r>
              <a:rPr lang="en-US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y</a:t>
            </a:r>
            <a:r>
              <a:rPr lang="en-US" sz="2800" baseline="-250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1</a:t>
            </a:r>
            <a:r>
              <a:rPr lang="ru-RU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 = 0, </a:t>
            </a:r>
            <a:r>
              <a:rPr lang="en-US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y</a:t>
            </a:r>
            <a:r>
              <a:rPr lang="en-US" sz="2800" baseline="-250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2</a:t>
            </a:r>
            <a:r>
              <a:rPr lang="ru-RU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 = -4, </a:t>
            </a:r>
            <a:r>
              <a:rPr lang="kk-KZ" sz="2800">
                <a:latin typeface="Corbel" pitchFamily="34" charset="0"/>
                <a:cs typeface="Times New Roman" pitchFamily="18" charset="0"/>
              </a:rPr>
              <a:t>то </a:t>
            </a:r>
            <a:r>
              <a:rPr lang="en-US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x</a:t>
            </a:r>
            <a:r>
              <a:rPr lang="ru-RU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 = -2</a:t>
            </a:r>
            <a:r>
              <a:rPr lang="kk-KZ" sz="2800">
                <a:latin typeface="Corbel" pitchFamily="34" charset="0"/>
                <a:cs typeface="Times New Roman" pitchFamily="18" charset="0"/>
              </a:rPr>
              <a:t>. Итак, система имеет два решения: (</a:t>
            </a:r>
            <a:r>
              <a:rPr lang="en-US" sz="2800">
                <a:latin typeface="Gill Sans MT" pitchFamily="34" charset="0"/>
                <a:cs typeface="Times New Roman" pitchFamily="18" charset="0"/>
              </a:rPr>
              <a:t>-2; -4) </a:t>
            </a:r>
            <a:r>
              <a:rPr lang="ru-RU" sz="2800">
                <a:latin typeface="Corbel" pitchFamily="34" charset="0"/>
                <a:cs typeface="Times New Roman" pitchFamily="18" charset="0"/>
              </a:rPr>
              <a:t>и (10</a:t>
            </a:r>
            <a:r>
              <a:rPr lang="en-US" sz="2800">
                <a:latin typeface="Gill Sans MT" pitchFamily="34" charset="0"/>
                <a:cs typeface="Times New Roman" pitchFamily="18" charset="0"/>
              </a:rPr>
              <a:t>; 0).</a:t>
            </a:r>
            <a:endParaRPr lang="en-US" sz="2800">
              <a:latin typeface="Gill Sans MT" pitchFamily="34" charset="0"/>
            </a:endParaRP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10246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2636838"/>
            <a:ext cx="258127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9355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Решение систем двух уравнений с двумя переменными методами умножения и деления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1916113"/>
            <a:ext cx="362902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2781300"/>
            <a:ext cx="197167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3429000"/>
            <a:ext cx="2209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8679" name="Rectangle 5"/>
          <p:cNvSpPr>
            <a:spLocks noChangeArrowheads="1"/>
          </p:cNvSpPr>
          <p:nvPr/>
        </p:nvSpPr>
        <p:spPr bwMode="auto">
          <a:xfrm>
            <a:off x="0" y="11334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8680" name="Rectangle 6"/>
          <p:cNvSpPr>
            <a:spLocks noChangeArrowheads="1"/>
          </p:cNvSpPr>
          <p:nvPr/>
        </p:nvSpPr>
        <p:spPr bwMode="auto">
          <a:xfrm>
            <a:off x="0" y="16002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8681" name="Rectangle 7"/>
          <p:cNvSpPr>
            <a:spLocks noChangeArrowheads="1"/>
          </p:cNvSpPr>
          <p:nvPr/>
        </p:nvSpPr>
        <p:spPr bwMode="auto">
          <a:xfrm>
            <a:off x="0" y="19812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8682" name="Rectangle 8"/>
          <p:cNvSpPr>
            <a:spLocks noChangeArrowheads="1"/>
          </p:cNvSpPr>
          <p:nvPr/>
        </p:nvSpPr>
        <p:spPr bwMode="auto">
          <a:xfrm>
            <a:off x="3348038" y="3789363"/>
            <a:ext cx="3116262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sz="2200">
                <a:latin typeface="Cambria Math" pitchFamily="18" charset="0"/>
                <a:ea typeface="Calibri" pitchFamily="34" charset="0"/>
                <a:cs typeface="Times New Roman" pitchFamily="18" charset="0"/>
              </a:rPr>
              <a:t>x</a:t>
            </a:r>
            <a:r>
              <a:rPr lang="en-US" sz="2400" baseline="30000">
                <a:latin typeface="Cambria Math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en-US" sz="2200">
                <a:latin typeface="Cambria Math" pitchFamily="18" charset="0"/>
                <a:ea typeface="Calibri" pitchFamily="34" charset="0"/>
                <a:cs typeface="Times New Roman" pitchFamily="18" charset="0"/>
              </a:rPr>
              <a:t> = 25,</a:t>
            </a:r>
            <a:r>
              <a:rPr lang="ru-RU" sz="2200">
                <a:latin typeface="Cambria Math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lang="en-US" sz="2200">
                <a:latin typeface="Cambria Math" pitchFamily="18" charset="0"/>
                <a:ea typeface="Calibri" pitchFamily="34" charset="0"/>
                <a:cs typeface="Times New Roman" pitchFamily="18" charset="0"/>
              </a:rPr>
              <a:t>x</a:t>
            </a:r>
            <a:r>
              <a:rPr lang="en-US" sz="2200" baseline="-30000">
                <a:latin typeface="Cambria Math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lang="en-US" sz="2200">
                <a:latin typeface="Cambria Math" pitchFamily="18" charset="0"/>
                <a:ea typeface="Calibri" pitchFamily="34" charset="0"/>
                <a:cs typeface="Times New Roman" pitchFamily="18" charset="0"/>
              </a:rPr>
              <a:t> = 5,</a:t>
            </a:r>
            <a:r>
              <a:rPr lang="ru-RU" sz="2200">
                <a:latin typeface="Cambria Math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lang="en-US" sz="2200">
                <a:latin typeface="Cambria Math" pitchFamily="18" charset="0"/>
                <a:ea typeface="Calibri" pitchFamily="34" charset="0"/>
                <a:cs typeface="Times New Roman" pitchFamily="18" charset="0"/>
              </a:rPr>
              <a:t>x</a:t>
            </a:r>
            <a:r>
              <a:rPr lang="en-US" sz="2200" baseline="-30000">
                <a:latin typeface="Cambria Math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en-US" sz="2200">
                <a:latin typeface="Cambria Math" pitchFamily="18" charset="0"/>
                <a:ea typeface="Calibri" pitchFamily="34" charset="0"/>
                <a:cs typeface="Times New Roman" pitchFamily="18" charset="0"/>
              </a:rPr>
              <a:t> = -5</a:t>
            </a:r>
            <a:endParaRPr lang="en-US"/>
          </a:p>
        </p:txBody>
      </p:sp>
      <p:sp>
        <p:nvSpPr>
          <p:cNvPr id="28683" name="Rectangle 9"/>
          <p:cNvSpPr>
            <a:spLocks noChangeArrowheads="1"/>
          </p:cNvSpPr>
          <p:nvPr/>
        </p:nvSpPr>
        <p:spPr bwMode="auto">
          <a:xfrm>
            <a:off x="1331913" y="4357688"/>
            <a:ext cx="7596187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ru-RU" sz="2800">
                <a:latin typeface="Corbel" pitchFamily="34" charset="0"/>
                <a:ea typeface="Calibri" pitchFamily="34" charset="0"/>
                <a:cs typeface="Times New Roman" pitchFamily="18" charset="0"/>
              </a:rPr>
              <a:t>Второе значение не удовлетворяет уравнению (1), т.е. является посторонним корнем. Значит, система имеет одно решение (5</a:t>
            </a:r>
            <a:r>
              <a:rPr lang="en-US" sz="2800">
                <a:latin typeface="Corbel" pitchFamily="34" charset="0"/>
                <a:ea typeface="Calibri" pitchFamily="34" charset="0"/>
                <a:cs typeface="Times New Roman" pitchFamily="18" charset="0"/>
              </a:rPr>
              <a:t>; 4).</a:t>
            </a:r>
            <a:endParaRPr lang="ru-RU" sz="2800">
              <a:latin typeface="Corbel" pitchFamily="34" charset="0"/>
              <a:ea typeface="Calibri" pitchFamily="34" charset="0"/>
              <a:cs typeface="Times New Roman" pitchFamily="18" charset="0"/>
            </a:endParaRPr>
          </a:p>
          <a:p>
            <a:endParaRPr lang="ru-RU" sz="2800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800" b="1">
                <a:latin typeface="Corbel" pitchFamily="34" charset="0"/>
                <a:ea typeface="Calibri" pitchFamily="34" charset="0"/>
                <a:cs typeface="Times New Roman" pitchFamily="18" charset="0"/>
              </a:rPr>
              <a:t>Ответ: </a:t>
            </a:r>
            <a:r>
              <a:rPr lang="ru-RU" sz="2800">
                <a:latin typeface="Corbel" pitchFamily="34" charset="0"/>
                <a:ea typeface="Calibri" pitchFamily="34" charset="0"/>
                <a:cs typeface="Times New Roman" pitchFamily="18" charset="0"/>
              </a:rPr>
              <a:t>(5</a:t>
            </a:r>
            <a:r>
              <a:rPr lang="en-US" sz="2800">
                <a:latin typeface="Corbel" pitchFamily="34" charset="0"/>
                <a:ea typeface="Calibri" pitchFamily="34" charset="0"/>
                <a:cs typeface="Times New Roman" pitchFamily="18" charset="0"/>
              </a:rPr>
              <a:t>; 4).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325704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Решение систем двух уравнений с двумя переменными методами умножения и деления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29699" name="Rectangle 1"/>
          <p:cNvSpPr>
            <a:spLocks noChangeArrowheads="1"/>
          </p:cNvSpPr>
          <p:nvPr/>
        </p:nvSpPr>
        <p:spPr bwMode="auto">
          <a:xfrm>
            <a:off x="1258888" y="1916113"/>
            <a:ext cx="60436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ru-RU" sz="2800" b="1">
                <a:latin typeface="Corbel" pitchFamily="34" charset="0"/>
                <a:ea typeface="Calibri" pitchFamily="34" charset="0"/>
                <a:cs typeface="Times New Roman" pitchFamily="18" charset="0"/>
              </a:rPr>
              <a:t>Пример 2. </a:t>
            </a:r>
            <a:r>
              <a:rPr lang="ru-RU" sz="2800">
                <a:latin typeface="Corbel" pitchFamily="34" charset="0"/>
                <a:ea typeface="Calibri" pitchFamily="34" charset="0"/>
                <a:cs typeface="Times New Roman" pitchFamily="18" charset="0"/>
              </a:rPr>
              <a:t>Решить систему уравнений</a:t>
            </a:r>
            <a:endParaRPr lang="ru-RU" sz="280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9700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29701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2565400"/>
            <a:ext cx="21907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2" name="Rectangle 4"/>
          <p:cNvSpPr>
            <a:spLocks noChangeArrowheads="1"/>
          </p:cNvSpPr>
          <p:nvPr/>
        </p:nvSpPr>
        <p:spPr bwMode="auto">
          <a:xfrm>
            <a:off x="1258888" y="3357563"/>
            <a:ext cx="7561262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ru-RU" sz="2800" b="1">
                <a:latin typeface="Corbel" pitchFamily="34" charset="0"/>
                <a:cs typeface="Times New Roman" pitchFamily="18" charset="0"/>
              </a:rPr>
              <a:t>Решение. </a:t>
            </a:r>
            <a:r>
              <a:rPr lang="ru-RU" sz="2800">
                <a:latin typeface="Corbel" pitchFamily="34" charset="0"/>
                <a:cs typeface="Times New Roman" pitchFamily="18" charset="0"/>
              </a:rPr>
              <a:t>Ни при каких значениях </a:t>
            </a:r>
            <a:r>
              <a:rPr lang="ru-RU" sz="2800"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(</a:t>
            </a:r>
            <a:r>
              <a:rPr lang="en-US" sz="2800"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x</a:t>
            </a:r>
            <a:r>
              <a:rPr lang="ru-RU" sz="2800"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; </a:t>
            </a:r>
            <a:r>
              <a:rPr lang="en-US" sz="2800"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y</a:t>
            </a:r>
            <a:r>
              <a:rPr lang="ru-RU" sz="2800"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) </a:t>
            </a:r>
            <a:r>
              <a:rPr lang="ru-RU" sz="2800">
                <a:latin typeface="Corbel" pitchFamily="34" charset="0"/>
                <a:cs typeface="Times New Roman" pitchFamily="18" charset="0"/>
              </a:rPr>
              <a:t>обе части второго уравнения не обращаются в </a:t>
            </a:r>
            <a:r>
              <a:rPr lang="ru-RU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0</a:t>
            </a:r>
            <a:r>
              <a:rPr lang="ru-RU" sz="2800">
                <a:latin typeface="Corbel" pitchFamily="34" charset="0"/>
                <a:cs typeface="Times New Roman" pitchFamily="18" charset="0"/>
              </a:rPr>
              <a:t> одновременно. Значит, можно применить метод деления, перейдя от заданной системы к системе</a:t>
            </a:r>
            <a:endParaRPr lang="ru-RU" sz="2800"/>
          </a:p>
        </p:txBody>
      </p:sp>
      <p:sp>
        <p:nvSpPr>
          <p:cNvPr id="2970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29704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5445125"/>
            <a:ext cx="2247900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79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Решение систем двух уравнений с двумя переменными методами умножения и деления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0723" name="Rectangle 1"/>
          <p:cNvSpPr>
            <a:spLocks noChangeArrowheads="1"/>
          </p:cNvSpPr>
          <p:nvPr/>
        </p:nvSpPr>
        <p:spPr bwMode="auto">
          <a:xfrm>
            <a:off x="1258888" y="1844675"/>
            <a:ext cx="7002462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ru-RU" sz="2800">
                <a:latin typeface="Corbel" pitchFamily="34" charset="0"/>
                <a:cs typeface="Times New Roman" pitchFamily="18" charset="0"/>
              </a:rPr>
              <a:t>Из второго уравнения этой системы находим, что</a:t>
            </a:r>
            <a:endParaRPr lang="ru-RU" sz="2800"/>
          </a:p>
        </p:txBody>
      </p:sp>
      <p:sp>
        <p:nvSpPr>
          <p:cNvPr id="30724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30725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2781300"/>
            <a:ext cx="599122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6" name="Rectangle 4"/>
          <p:cNvSpPr>
            <a:spLocks noChangeArrowheads="1"/>
          </p:cNvSpPr>
          <p:nvPr/>
        </p:nvSpPr>
        <p:spPr bwMode="auto">
          <a:xfrm>
            <a:off x="1187450" y="3429000"/>
            <a:ext cx="7272338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ru-RU" sz="2800">
                <a:latin typeface="Corbel" pitchFamily="34" charset="0"/>
                <a:cs typeface="Times New Roman" pitchFamily="18" charset="0"/>
              </a:rPr>
              <a:t>Подставив найденное выражение </a:t>
            </a:r>
            <a:r>
              <a:rPr lang="en-US" sz="2800">
                <a:latin typeface="Corbel" pitchFamily="34" charset="0"/>
                <a:cs typeface="Times New Roman" pitchFamily="18" charset="0"/>
              </a:rPr>
              <a:t>y </a:t>
            </a:r>
            <a:r>
              <a:rPr lang="ru-RU" sz="2800">
                <a:latin typeface="Corbel" pitchFamily="34" charset="0"/>
                <a:cs typeface="Times New Roman" pitchFamily="18" charset="0"/>
              </a:rPr>
              <a:t>через </a:t>
            </a:r>
            <a:r>
              <a:rPr lang="en-US" sz="2800">
                <a:latin typeface="Corbel" pitchFamily="34" charset="0"/>
                <a:cs typeface="Times New Roman" pitchFamily="18" charset="0"/>
              </a:rPr>
              <a:t>x </a:t>
            </a:r>
            <a:r>
              <a:rPr lang="ru-RU" sz="2800">
                <a:latin typeface="Corbel" pitchFamily="34" charset="0"/>
                <a:cs typeface="Times New Roman" pitchFamily="18" charset="0"/>
              </a:rPr>
              <a:t>в первое уравнение системы, получим </a:t>
            </a:r>
            <a:endParaRPr lang="ru-RU" sz="2800"/>
          </a:p>
        </p:txBody>
      </p:sp>
      <p:sp>
        <p:nvSpPr>
          <p:cNvPr id="3072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30728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4437063"/>
            <a:ext cx="2838450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9" name="Прямоугольник 9"/>
          <p:cNvSpPr>
            <a:spLocks noChangeArrowheads="1"/>
          </p:cNvSpPr>
          <p:nvPr/>
        </p:nvSpPr>
        <p:spPr bwMode="auto">
          <a:xfrm>
            <a:off x="3924300" y="5229225"/>
            <a:ext cx="14509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800">
                <a:latin typeface="Corbel" pitchFamily="34" charset="0"/>
              </a:rPr>
              <a:t>и далее </a:t>
            </a:r>
          </a:p>
        </p:txBody>
      </p:sp>
      <p:sp>
        <p:nvSpPr>
          <p:cNvPr id="3073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30731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5732463"/>
            <a:ext cx="34480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7725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Решение систем двух уравнений с двумя переменными методами умножения и деления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1747" name="Прямоугольник 3"/>
          <p:cNvSpPr>
            <a:spLocks noChangeArrowheads="1"/>
          </p:cNvSpPr>
          <p:nvPr/>
        </p:nvSpPr>
        <p:spPr bwMode="auto">
          <a:xfrm>
            <a:off x="1331913" y="2133600"/>
            <a:ext cx="23844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800">
                <a:latin typeface="Corbel" pitchFamily="34" charset="0"/>
              </a:rPr>
              <a:t>Из уравнения </a:t>
            </a:r>
          </a:p>
        </p:txBody>
      </p:sp>
      <p:sp>
        <p:nvSpPr>
          <p:cNvPr id="31748" name="Rectangle 2"/>
          <p:cNvSpPr>
            <a:spLocks noChangeArrowheads="1"/>
          </p:cNvSpPr>
          <p:nvPr/>
        </p:nvSpPr>
        <p:spPr bwMode="auto">
          <a:xfrm>
            <a:off x="-144463" y="0"/>
            <a:ext cx="9144001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31749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2060575"/>
            <a:ext cx="88582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0" name="Прямоугольник 6"/>
          <p:cNvSpPr>
            <a:spLocks noChangeArrowheads="1"/>
          </p:cNvSpPr>
          <p:nvPr/>
        </p:nvSpPr>
        <p:spPr bwMode="auto">
          <a:xfrm>
            <a:off x="4643438" y="2133600"/>
            <a:ext cx="30130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800">
                <a:latin typeface="Corbel" pitchFamily="34" charset="0"/>
              </a:rPr>
              <a:t>находим, что если</a:t>
            </a:r>
          </a:p>
        </p:txBody>
      </p:sp>
      <p:sp>
        <p:nvSpPr>
          <p:cNvPr id="31751" name="Прямоугольник 7"/>
          <p:cNvSpPr>
            <a:spLocks noChangeArrowheads="1"/>
          </p:cNvSpPr>
          <p:nvPr/>
        </p:nvSpPr>
        <p:spPr bwMode="auto">
          <a:xfrm>
            <a:off x="1403350" y="2708275"/>
            <a:ext cx="24542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x</a:t>
            </a:r>
            <a:r>
              <a:rPr lang="ru-RU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 = 5, </a:t>
            </a:r>
            <a:r>
              <a:rPr lang="ru-RU" sz="2800">
                <a:latin typeface="Corbel" pitchFamily="34" charset="0"/>
              </a:rPr>
              <a:t>то </a:t>
            </a:r>
            <a:r>
              <a:rPr lang="en-US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y</a:t>
            </a:r>
            <a:r>
              <a:rPr lang="ru-RU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 = 3</a:t>
            </a:r>
            <a:r>
              <a:rPr lang="ru-RU" sz="2800">
                <a:latin typeface="Corbel" pitchFamily="34" charset="0"/>
              </a:rPr>
              <a:t>.</a:t>
            </a:r>
          </a:p>
        </p:txBody>
      </p:sp>
      <p:sp>
        <p:nvSpPr>
          <p:cNvPr id="31752" name="Rectangle 3"/>
          <p:cNvSpPr>
            <a:spLocks noChangeArrowheads="1"/>
          </p:cNvSpPr>
          <p:nvPr/>
        </p:nvSpPr>
        <p:spPr bwMode="auto">
          <a:xfrm>
            <a:off x="1331913" y="3213100"/>
            <a:ext cx="49942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ru-RU" sz="2800">
                <a:latin typeface="Corbel" pitchFamily="34" charset="0"/>
                <a:cs typeface="Times New Roman" pitchFamily="18" charset="0"/>
              </a:rPr>
              <a:t>Итак, (5; 3) </a:t>
            </a:r>
            <a:r>
              <a:rPr lang="ru-RU" sz="2800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2800">
                <a:latin typeface="Corbel" pitchFamily="34" charset="0"/>
                <a:cs typeface="Times New Roman" pitchFamily="18" charset="0"/>
              </a:rPr>
              <a:t> решение системы.</a:t>
            </a:r>
            <a:endParaRPr lang="ru-RU" sz="2400"/>
          </a:p>
        </p:txBody>
      </p:sp>
    </p:spTree>
    <p:extLst>
      <p:ext uri="{BB962C8B-B14F-4D97-AF65-F5344CB8AC3E}">
        <p14:creationId xmlns:p14="http://schemas.microsoft.com/office/powerpoint/2010/main" val="819195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Системы показательных и логарифмических уравнений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2771" name="Содержимое 2"/>
          <p:cNvSpPr>
            <a:spLocks noGrp="1"/>
          </p:cNvSpPr>
          <p:nvPr>
            <p:ph idx="1"/>
          </p:nvPr>
        </p:nvSpPr>
        <p:spPr>
          <a:xfrm>
            <a:off x="827088" y="1557338"/>
            <a:ext cx="7499350" cy="48006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	Решение систем показательных и логарифмических уравнений не содержит каких-либо принципиально новых моментов. Используются обычные приемы решения логарифмических и показательных уравнений и обычные приемы решения систем уравнений.</a:t>
            </a:r>
          </a:p>
        </p:txBody>
      </p:sp>
    </p:spTree>
    <p:extLst>
      <p:ext uri="{BB962C8B-B14F-4D97-AF65-F5344CB8AC3E}">
        <p14:creationId xmlns:p14="http://schemas.microsoft.com/office/powerpoint/2010/main" val="123110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Системы показательных и логарифмических уравнений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3795" name="Rectangle 2"/>
          <p:cNvSpPr>
            <a:spLocks noChangeArrowheads="1"/>
          </p:cNvSpPr>
          <p:nvPr/>
        </p:nvSpPr>
        <p:spPr bwMode="auto">
          <a:xfrm>
            <a:off x="1187450" y="1595438"/>
            <a:ext cx="58372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ru-RU" sz="2800" b="1">
                <a:latin typeface="Corbel" pitchFamily="34" charset="0"/>
                <a:ea typeface="Calibri" pitchFamily="34" charset="0"/>
                <a:cs typeface="Times New Roman" pitchFamily="18" charset="0"/>
              </a:rPr>
              <a:t>Пример. </a:t>
            </a:r>
            <a:r>
              <a:rPr lang="ru-RU" sz="2800">
                <a:latin typeface="Corbel" pitchFamily="34" charset="0"/>
                <a:ea typeface="Calibri" pitchFamily="34" charset="0"/>
                <a:cs typeface="Times New Roman" pitchFamily="18" charset="0"/>
              </a:rPr>
              <a:t>Решить систему уравнений</a:t>
            </a:r>
            <a:endParaRPr lang="ru-RU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33797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2205038"/>
            <a:ext cx="301942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8" name="Прямоугольник 7"/>
          <p:cNvSpPr>
            <a:spLocks noChangeArrowheads="1"/>
          </p:cNvSpPr>
          <p:nvPr/>
        </p:nvSpPr>
        <p:spPr bwMode="auto">
          <a:xfrm>
            <a:off x="1187450" y="3213100"/>
            <a:ext cx="78486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800" b="1">
                <a:latin typeface="Corbel" pitchFamily="34" charset="0"/>
              </a:rPr>
              <a:t>Решение. </a:t>
            </a:r>
            <a:r>
              <a:rPr lang="ru-RU" sz="2800">
                <a:latin typeface="Corbel" pitchFamily="34" charset="0"/>
              </a:rPr>
              <a:t>Рассмотрим первое уравнение системы. Воспользуемся тем что</a:t>
            </a:r>
          </a:p>
        </p:txBody>
      </p:sp>
      <p:sp>
        <p:nvSpPr>
          <p:cNvPr id="33799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33800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4221163"/>
            <a:ext cx="40862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1" name="Прямоугольник 10"/>
          <p:cNvSpPr>
            <a:spLocks noChangeArrowheads="1"/>
          </p:cNvSpPr>
          <p:nvPr/>
        </p:nvSpPr>
        <p:spPr bwMode="auto">
          <a:xfrm>
            <a:off x="6875463" y="4221163"/>
            <a:ext cx="3524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800">
                <a:latin typeface="Corbel" pitchFamily="34" charset="0"/>
              </a:rPr>
              <a:t>. </a:t>
            </a:r>
          </a:p>
        </p:txBody>
      </p:sp>
      <p:sp>
        <p:nvSpPr>
          <p:cNvPr id="33802" name="Прямоугольник 11"/>
          <p:cNvSpPr>
            <a:spLocks noChangeArrowheads="1"/>
          </p:cNvSpPr>
          <p:nvPr/>
        </p:nvSpPr>
        <p:spPr bwMode="auto">
          <a:xfrm>
            <a:off x="1187450" y="4724400"/>
            <a:ext cx="64754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800">
                <a:latin typeface="Corbel" pitchFamily="34" charset="0"/>
              </a:rPr>
              <a:t>Тогда уравнение можно записать в виде </a:t>
            </a:r>
          </a:p>
        </p:txBody>
      </p:sp>
      <p:sp>
        <p:nvSpPr>
          <p:cNvPr id="33803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33804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5445125"/>
            <a:ext cx="30480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5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84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Системы показательных и логарифмических уравнений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4819" name="Прямоугольник 3"/>
          <p:cNvSpPr>
            <a:spLocks noChangeArrowheads="1"/>
          </p:cNvSpPr>
          <p:nvPr/>
        </p:nvSpPr>
        <p:spPr bwMode="auto">
          <a:xfrm>
            <a:off x="1403350" y="1700213"/>
            <a:ext cx="13795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800">
                <a:latin typeface="Corbel" pitchFamily="34" charset="0"/>
              </a:rPr>
              <a:t>и далее</a:t>
            </a:r>
          </a:p>
        </p:txBody>
      </p:sp>
      <p:sp>
        <p:nvSpPr>
          <p:cNvPr id="3482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3482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773238"/>
            <a:ext cx="19335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2" name="Прямоугольник 6"/>
          <p:cNvSpPr>
            <a:spLocks noChangeArrowheads="1"/>
          </p:cNvSpPr>
          <p:nvPr/>
        </p:nvSpPr>
        <p:spPr bwMode="auto">
          <a:xfrm>
            <a:off x="4787900" y="1700213"/>
            <a:ext cx="14811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800">
                <a:latin typeface="Corbel" pitchFamily="34" charset="0"/>
              </a:rPr>
              <a:t>, откуда </a:t>
            </a:r>
          </a:p>
        </p:txBody>
      </p:sp>
      <p:sp>
        <p:nvSpPr>
          <p:cNvPr id="3482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34824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1773238"/>
            <a:ext cx="14001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5" name="Прямоугольник 9"/>
          <p:cNvSpPr>
            <a:spLocks noChangeArrowheads="1"/>
          </p:cNvSpPr>
          <p:nvPr/>
        </p:nvSpPr>
        <p:spPr bwMode="auto">
          <a:xfrm>
            <a:off x="1403350" y="2276475"/>
            <a:ext cx="7604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800">
                <a:latin typeface="Corbel" pitchFamily="34" charset="0"/>
              </a:rPr>
              <a:t>т.е. </a:t>
            </a:r>
          </a:p>
        </p:txBody>
      </p:sp>
      <p:sp>
        <p:nvSpPr>
          <p:cNvPr id="3482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34827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2349500"/>
            <a:ext cx="16287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8" name="Прямоугольник 12"/>
          <p:cNvSpPr>
            <a:spLocks noChangeArrowheads="1"/>
          </p:cNvSpPr>
          <p:nvPr/>
        </p:nvSpPr>
        <p:spPr bwMode="auto">
          <a:xfrm>
            <a:off x="3779838" y="2276475"/>
            <a:ext cx="2587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.</a:t>
            </a:r>
            <a:endParaRPr lang="ru-RU" sz="2800">
              <a:latin typeface="Cambria Math" pitchFamily="18" charset="0"/>
              <a:ea typeface="Cambria Math" pitchFamily="18" charset="0"/>
              <a:cs typeface="Cambria Math" pitchFamily="18" charset="0"/>
            </a:endParaRPr>
          </a:p>
        </p:txBody>
      </p:sp>
      <p:sp>
        <p:nvSpPr>
          <p:cNvPr id="34829" name="Rectangle 7"/>
          <p:cNvSpPr>
            <a:spLocks noChangeArrowheads="1"/>
          </p:cNvSpPr>
          <p:nvPr/>
        </p:nvSpPr>
        <p:spPr bwMode="auto">
          <a:xfrm>
            <a:off x="1403350" y="2781300"/>
            <a:ext cx="763587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ru-RU" sz="2800">
                <a:latin typeface="Corbel" pitchFamily="34" charset="0"/>
                <a:cs typeface="Times New Roman" pitchFamily="18" charset="0"/>
              </a:rPr>
              <a:t>Теперь рассмотрим второе уравнение системы. </a:t>
            </a:r>
          </a:p>
          <a:p>
            <a:r>
              <a:rPr lang="ru-RU" sz="2800">
                <a:latin typeface="Corbel" pitchFamily="34" charset="0"/>
                <a:cs typeface="Times New Roman" pitchFamily="18" charset="0"/>
              </a:rPr>
              <a:t>Имеем:</a:t>
            </a:r>
            <a:endParaRPr lang="ru-RU"/>
          </a:p>
        </p:txBody>
      </p:sp>
      <p:sp>
        <p:nvSpPr>
          <p:cNvPr id="34830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34831" name="Picture 8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3716338"/>
            <a:ext cx="556260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32" name="Rectangle 10"/>
          <p:cNvSpPr>
            <a:spLocks noChangeArrowheads="1"/>
          </p:cNvSpPr>
          <p:nvPr/>
        </p:nvSpPr>
        <p:spPr bwMode="auto">
          <a:xfrm>
            <a:off x="1403350" y="4292600"/>
            <a:ext cx="6275388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ru-RU" sz="2800">
                <a:latin typeface="Corbel" pitchFamily="34" charset="0"/>
                <a:cs typeface="Times New Roman" pitchFamily="18" charset="0"/>
              </a:rPr>
              <a:t>Задача свелась к решению следующей </a:t>
            </a:r>
          </a:p>
          <a:p>
            <a:r>
              <a:rPr lang="ru-RU" sz="2800">
                <a:latin typeface="Corbel" pitchFamily="34" charset="0"/>
                <a:cs typeface="Times New Roman" pitchFamily="18" charset="0"/>
              </a:rPr>
              <a:t>системы уравнений:</a:t>
            </a:r>
            <a:endParaRPr lang="ru-RU"/>
          </a:p>
        </p:txBody>
      </p:sp>
      <p:sp>
        <p:nvSpPr>
          <p:cNvPr id="34833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34834" name="Picture 11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5300663"/>
            <a:ext cx="2190750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417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Системы показательных и логарифмических уравнений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5843" name="Rectangle 1"/>
          <p:cNvSpPr>
            <a:spLocks noChangeArrowheads="1"/>
          </p:cNvSpPr>
          <p:nvPr/>
        </p:nvSpPr>
        <p:spPr bwMode="auto">
          <a:xfrm>
            <a:off x="1258888" y="1916113"/>
            <a:ext cx="621665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ru-RU" sz="2800">
                <a:latin typeface="Corbel" pitchFamily="34" charset="0"/>
                <a:cs typeface="Times New Roman" pitchFamily="18" charset="0"/>
              </a:rPr>
              <a:t>Подставим </a:t>
            </a:r>
            <a:r>
              <a:rPr lang="ru-RU" sz="2800">
                <a:latin typeface="Cambria Math" pitchFamily="18" charset="0"/>
                <a:cs typeface="Times New Roman" pitchFamily="18" charset="0"/>
              </a:rPr>
              <a:t>15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y</a:t>
            </a:r>
            <a:r>
              <a:rPr lang="ru-RU" sz="2800">
                <a:latin typeface="Cambria Math" pitchFamily="18" charset="0"/>
                <a:cs typeface="Times New Roman" pitchFamily="18" charset="0"/>
              </a:rPr>
              <a:t> + 4 </a:t>
            </a:r>
            <a:r>
              <a:rPr lang="ru-RU" sz="2800">
                <a:latin typeface="Corbel" pitchFamily="34" charset="0"/>
                <a:cs typeface="Times New Roman" pitchFamily="18" charset="0"/>
              </a:rPr>
              <a:t>вместо 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x</a:t>
            </a:r>
            <a:r>
              <a:rPr lang="ru-RU" sz="2800" baseline="30000">
                <a:latin typeface="Cambria Math" pitchFamily="18" charset="0"/>
                <a:cs typeface="Times New Roman" pitchFamily="18" charset="0"/>
              </a:rPr>
              <a:t>2</a:t>
            </a:r>
            <a:r>
              <a:rPr lang="ru-RU" sz="2800">
                <a:latin typeface="Corbel" pitchFamily="34" charset="0"/>
                <a:cs typeface="Times New Roman" pitchFamily="18" charset="0"/>
              </a:rPr>
              <a:t> в первое </a:t>
            </a:r>
          </a:p>
          <a:p>
            <a:r>
              <a:rPr lang="ru-RU" sz="2800">
                <a:latin typeface="Corbel" pitchFamily="34" charset="0"/>
                <a:cs typeface="Times New Roman" pitchFamily="18" charset="0"/>
              </a:rPr>
              <a:t>уравнение:</a:t>
            </a:r>
            <a:endParaRPr lang="ru-RU"/>
          </a:p>
        </p:txBody>
      </p:sp>
      <p:sp>
        <p:nvSpPr>
          <p:cNvPr id="35844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35846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4076700"/>
            <a:ext cx="32766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35848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141663"/>
            <a:ext cx="31623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9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35850" name="Picture 1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4797425"/>
            <a:ext cx="2667000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51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35852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35853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70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Системы показательных и логарифмических уравнений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6867" name="Прямоугольник 3"/>
          <p:cNvSpPr>
            <a:spLocks noChangeArrowheads="1"/>
          </p:cNvSpPr>
          <p:nvPr/>
        </p:nvSpPr>
        <p:spPr bwMode="auto">
          <a:xfrm>
            <a:off x="1331913" y="1916113"/>
            <a:ext cx="9969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800">
                <a:latin typeface="Corbel" pitchFamily="34" charset="0"/>
              </a:rPr>
              <a:t>Если </a:t>
            </a:r>
          </a:p>
        </p:txBody>
      </p:sp>
      <p:pic>
        <p:nvPicPr>
          <p:cNvPr id="36868" name="Picture 2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1989138"/>
            <a:ext cx="86677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Прямоугольник 5"/>
          <p:cNvSpPr>
            <a:spLocks noChangeArrowheads="1"/>
          </p:cNvSpPr>
          <p:nvPr/>
        </p:nvSpPr>
        <p:spPr bwMode="auto">
          <a:xfrm>
            <a:off x="3132138" y="1916113"/>
            <a:ext cx="7731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800">
                <a:latin typeface="Corbel" pitchFamily="34" charset="0"/>
              </a:rPr>
              <a:t>, то </a:t>
            </a:r>
          </a:p>
        </p:txBody>
      </p:sp>
      <p:pic>
        <p:nvPicPr>
          <p:cNvPr id="36870" name="Picture 2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2420938"/>
            <a:ext cx="48387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1" name="Прямоугольник 7"/>
          <p:cNvSpPr>
            <a:spLocks noChangeArrowheads="1"/>
          </p:cNvSpPr>
          <p:nvPr/>
        </p:nvSpPr>
        <p:spPr bwMode="auto">
          <a:xfrm>
            <a:off x="1331913" y="2924175"/>
            <a:ext cx="7604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800">
                <a:latin typeface="Corbel" pitchFamily="34" charset="0"/>
              </a:rPr>
              <a:t>т.е. </a:t>
            </a:r>
          </a:p>
        </p:txBody>
      </p:sp>
      <p:sp>
        <p:nvSpPr>
          <p:cNvPr id="3687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36873" name="Picture 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2997200"/>
            <a:ext cx="12287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4" name="Прямоугольник 10"/>
          <p:cNvSpPr>
            <a:spLocks noChangeArrowheads="1"/>
          </p:cNvSpPr>
          <p:nvPr/>
        </p:nvSpPr>
        <p:spPr bwMode="auto">
          <a:xfrm>
            <a:off x="3419475" y="2924175"/>
            <a:ext cx="28971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800">
                <a:latin typeface="Corbel" pitchFamily="34" charset="0"/>
              </a:rPr>
              <a:t>, откуда находим </a:t>
            </a:r>
          </a:p>
        </p:txBody>
      </p:sp>
      <p:sp>
        <p:nvSpPr>
          <p:cNvPr id="3687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36876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3500438"/>
            <a:ext cx="24003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7" name="Прямоугольник 13"/>
          <p:cNvSpPr>
            <a:spLocks noChangeArrowheads="1"/>
          </p:cNvSpPr>
          <p:nvPr/>
        </p:nvSpPr>
        <p:spPr bwMode="auto">
          <a:xfrm>
            <a:off x="3708400" y="3429000"/>
            <a:ext cx="11636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800">
                <a:latin typeface="Corbel" pitchFamily="34" charset="0"/>
              </a:rPr>
              <a:t>. Если </a:t>
            </a:r>
          </a:p>
        </p:txBody>
      </p:sp>
      <p:sp>
        <p:nvSpPr>
          <p:cNvPr id="368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36879" name="Picture 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3284538"/>
            <a:ext cx="1390650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80" name="Прямоугольник 16"/>
          <p:cNvSpPr>
            <a:spLocks noChangeArrowheads="1"/>
          </p:cNvSpPr>
          <p:nvPr/>
        </p:nvSpPr>
        <p:spPr bwMode="auto">
          <a:xfrm>
            <a:off x="6156325" y="3429000"/>
            <a:ext cx="7731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800">
                <a:latin typeface="Corbel" pitchFamily="34" charset="0"/>
              </a:rPr>
              <a:t>, то </a:t>
            </a:r>
          </a:p>
        </p:txBody>
      </p:sp>
      <p:sp>
        <p:nvSpPr>
          <p:cNvPr id="36881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36882" name="Picture 7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4149725"/>
            <a:ext cx="5981700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83" name="Rectangle 9"/>
          <p:cNvSpPr>
            <a:spLocks noChangeArrowheads="1"/>
          </p:cNvSpPr>
          <p:nvPr/>
        </p:nvSpPr>
        <p:spPr bwMode="auto">
          <a:xfrm>
            <a:off x="1258888" y="5013325"/>
            <a:ext cx="5976937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ru-RU" sz="2800">
                <a:latin typeface="Corbel" pitchFamily="34" charset="0"/>
                <a:cs typeface="Times New Roman" pitchFamily="18" charset="0"/>
              </a:rPr>
              <a:t>т.е. 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x</a:t>
            </a:r>
            <a:r>
              <a:rPr lang="ru-RU" sz="2800" baseline="30000">
                <a:latin typeface="Cambria Math" pitchFamily="18" charset="0"/>
                <a:cs typeface="Times New Roman" pitchFamily="18" charset="0"/>
              </a:rPr>
              <a:t>2</a:t>
            </a:r>
            <a:r>
              <a:rPr lang="ru-RU" sz="2800">
                <a:latin typeface="Cambria Math" pitchFamily="18" charset="0"/>
                <a:cs typeface="Times New Roman" pitchFamily="18" charset="0"/>
              </a:rPr>
              <a:t> = 60 </a:t>
            </a:r>
            <a:r>
              <a:rPr lang="ru-RU" sz="2800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2800">
                <a:latin typeface="Cambria Math" pitchFamily="18" charset="0"/>
                <a:cs typeface="Times New Roman" pitchFamily="18" charset="0"/>
              </a:rPr>
              <a:t> </a:t>
            </a:r>
            <a:r>
              <a:rPr lang="ru-RU" sz="2800">
                <a:latin typeface="Corbel" pitchFamily="34" charset="0"/>
                <a:cs typeface="Times New Roman" pitchFamily="18" charset="0"/>
              </a:rPr>
              <a:t>это уравнение не имеет </a:t>
            </a:r>
          </a:p>
          <a:p>
            <a:r>
              <a:rPr lang="ru-RU" sz="2800">
                <a:latin typeface="Corbel" pitchFamily="34" charset="0"/>
                <a:cs typeface="Times New Roman" pitchFamily="18" charset="0"/>
              </a:rPr>
              <a:t>действительных корней.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164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Системы показательных и логарифмических уравнений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7891" name="Rectangle 1"/>
          <p:cNvSpPr>
            <a:spLocks noChangeArrowheads="1"/>
          </p:cNvSpPr>
          <p:nvPr/>
        </p:nvSpPr>
        <p:spPr bwMode="auto">
          <a:xfrm>
            <a:off x="1258888" y="1700213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ru-RU" sz="2800">
                <a:latin typeface="Corbel" pitchFamily="34" charset="0"/>
                <a:cs typeface="Times New Roman" pitchFamily="18" charset="0"/>
              </a:rPr>
              <a:t>Итак, мы нашли две пары значений переменных:</a:t>
            </a:r>
            <a:endParaRPr lang="ru-RU"/>
          </a:p>
        </p:txBody>
      </p:sp>
      <p:pic>
        <p:nvPicPr>
          <p:cNvPr id="37892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2276475"/>
            <a:ext cx="1143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2276475"/>
            <a:ext cx="14097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37895" name="Rectangle 5"/>
          <p:cNvSpPr>
            <a:spLocks noChangeArrowheads="1"/>
          </p:cNvSpPr>
          <p:nvPr/>
        </p:nvSpPr>
        <p:spPr bwMode="auto">
          <a:xfrm>
            <a:off x="0" y="131445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sz="2800" i="1">
                <a:latin typeface="Corbel" pitchFamily="34" charset="0"/>
                <a:cs typeface="Times New Roman" pitchFamily="18" charset="0"/>
              </a:rPr>
              <a:t>		</a:t>
            </a:r>
            <a:endParaRPr lang="en-US"/>
          </a:p>
        </p:txBody>
      </p:sp>
      <p:sp>
        <p:nvSpPr>
          <p:cNvPr id="37896" name="Rectangle 6"/>
          <p:cNvSpPr>
            <a:spLocks noChangeArrowheads="1"/>
          </p:cNvSpPr>
          <p:nvPr/>
        </p:nvSpPr>
        <p:spPr bwMode="auto">
          <a:xfrm>
            <a:off x="0" y="262890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7897" name="Rectangle 7"/>
          <p:cNvSpPr>
            <a:spLocks noChangeArrowheads="1"/>
          </p:cNvSpPr>
          <p:nvPr/>
        </p:nvSpPr>
        <p:spPr bwMode="auto">
          <a:xfrm>
            <a:off x="1258888" y="3213100"/>
            <a:ext cx="7634287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ru-RU" sz="2800">
                <a:latin typeface="Corbel" pitchFamily="34" charset="0"/>
                <a:cs typeface="Times New Roman" pitchFamily="18" charset="0"/>
              </a:rPr>
              <a:t>Так как заданная система содержит выражения 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log</a:t>
            </a:r>
            <a:r>
              <a:rPr lang="ru-RU" sz="2800" baseline="-30000">
                <a:latin typeface="Cambria Math" pitchFamily="18" charset="0"/>
                <a:cs typeface="Times New Roman" pitchFamily="18" charset="0"/>
              </a:rPr>
              <a:t>2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x </a:t>
            </a:r>
            <a:r>
              <a:rPr lang="ru-RU" sz="2800">
                <a:latin typeface="Cambria Math" pitchFamily="18" charset="0"/>
                <a:cs typeface="Times New Roman" pitchFamily="18" charset="0"/>
              </a:rPr>
              <a:t>, 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log</a:t>
            </a:r>
            <a:r>
              <a:rPr lang="ru-RU" sz="2800" baseline="-30000">
                <a:latin typeface="Cambria Math" pitchFamily="18" charset="0"/>
                <a:cs typeface="Times New Roman" pitchFamily="18" charset="0"/>
              </a:rPr>
              <a:t>4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y </a:t>
            </a:r>
            <a:r>
              <a:rPr lang="ru-RU" sz="2800">
                <a:latin typeface="Corbel" pitchFamily="34" charset="0"/>
                <a:cs typeface="Times New Roman" pitchFamily="18" charset="0"/>
              </a:rPr>
              <a:t>,  то должны выполняться условия </a:t>
            </a:r>
            <a:endParaRPr lang="ru-RU"/>
          </a:p>
        </p:txBody>
      </p:sp>
      <p:sp>
        <p:nvSpPr>
          <p:cNvPr id="37898" name="Прямоугольник 11"/>
          <p:cNvSpPr>
            <a:spLocks noChangeArrowheads="1"/>
          </p:cNvSpPr>
          <p:nvPr/>
        </p:nvSpPr>
        <p:spPr bwMode="auto">
          <a:xfrm>
            <a:off x="1331913" y="4221163"/>
            <a:ext cx="44037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x </a:t>
            </a:r>
            <a:r>
              <a:rPr lang="ru-RU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&gt; 0, </a:t>
            </a:r>
            <a:r>
              <a:rPr lang="en-US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y</a:t>
            </a:r>
            <a:r>
              <a:rPr lang="ru-RU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 &gt; 0 </a:t>
            </a:r>
            <a:r>
              <a:rPr lang="ru-RU" sz="2800">
                <a:latin typeface="Corbel" pitchFamily="34" charset="0"/>
              </a:rPr>
              <a:t>. Поэтому пара </a:t>
            </a:r>
          </a:p>
        </p:txBody>
      </p:sp>
      <p:sp>
        <p:nvSpPr>
          <p:cNvPr id="3789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37900" name="Picture 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4149725"/>
            <a:ext cx="14097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901" name="Прямоугольник 14"/>
          <p:cNvSpPr>
            <a:spLocks noChangeArrowheads="1"/>
          </p:cNvSpPr>
          <p:nvPr/>
        </p:nvSpPr>
        <p:spPr bwMode="auto">
          <a:xfrm>
            <a:off x="1258888" y="5013325"/>
            <a:ext cx="59531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800">
                <a:latin typeface="Corbel" pitchFamily="34" charset="0"/>
              </a:rPr>
              <a:t>исходной системе не удовлетворяет. </a:t>
            </a:r>
          </a:p>
        </p:txBody>
      </p:sp>
      <p:sp>
        <p:nvSpPr>
          <p:cNvPr id="37902" name="Rectangle 10"/>
          <p:cNvSpPr>
            <a:spLocks noChangeArrowheads="1"/>
          </p:cNvSpPr>
          <p:nvPr/>
        </p:nvSpPr>
        <p:spPr bwMode="auto">
          <a:xfrm>
            <a:off x="1258888" y="5556250"/>
            <a:ext cx="20526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ru-RU" sz="2800" b="1">
                <a:latin typeface="Corbel" pitchFamily="34" charset="0"/>
                <a:cs typeface="Times New Roman" pitchFamily="18" charset="0"/>
              </a:rPr>
              <a:t>Ответ: </a:t>
            </a:r>
            <a:r>
              <a:rPr lang="ru-RU" sz="2800">
                <a:latin typeface="Corbel" pitchFamily="34" charset="0"/>
                <a:cs typeface="Times New Roman" pitchFamily="18" charset="0"/>
              </a:rPr>
              <a:t>(8; 4)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05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Решение систем двух уравнений с двумя переменными методом сложения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1267" name="Rectangle 11"/>
          <p:cNvSpPr>
            <a:spLocks noChangeArrowheads="1"/>
          </p:cNvSpPr>
          <p:nvPr/>
        </p:nvSpPr>
        <p:spPr bwMode="auto">
          <a:xfrm>
            <a:off x="1258888" y="1884363"/>
            <a:ext cx="583723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ru-RU" sz="2800" b="1">
                <a:latin typeface="Corbel" pitchFamily="34" charset="0"/>
                <a:ea typeface="Calibri" pitchFamily="34" charset="0"/>
                <a:cs typeface="Times New Roman" pitchFamily="18" charset="0"/>
              </a:rPr>
              <a:t>Пример. </a:t>
            </a:r>
            <a:r>
              <a:rPr lang="ru-RU" sz="2800">
                <a:latin typeface="Corbel" pitchFamily="34" charset="0"/>
                <a:ea typeface="Calibri" pitchFamily="34" charset="0"/>
                <a:cs typeface="Times New Roman" pitchFamily="18" charset="0"/>
              </a:rPr>
              <a:t>Решить систему уравнений</a:t>
            </a:r>
            <a:endParaRPr lang="ru-RU">
              <a:latin typeface="Corbel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1268" name="Picture 1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2636838"/>
            <a:ext cx="20193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TextBox 21"/>
          <p:cNvSpPr txBox="1">
            <a:spLocks noChangeArrowheads="1"/>
          </p:cNvSpPr>
          <p:nvPr/>
        </p:nvSpPr>
        <p:spPr bwMode="auto">
          <a:xfrm>
            <a:off x="7812088" y="2781300"/>
            <a:ext cx="4429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r>
              <a:rPr lang="ru-RU">
                <a:latin typeface="Calibri" pitchFamily="34" charset="0"/>
                <a:cs typeface="Times New Roman" pitchFamily="18" charset="0"/>
              </a:rPr>
              <a:t>(1)</a:t>
            </a:r>
            <a:endParaRPr lang="ru-RU" sz="9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1270" name="Rectangle 13"/>
          <p:cNvSpPr>
            <a:spLocks noChangeArrowheads="1"/>
          </p:cNvSpPr>
          <p:nvPr/>
        </p:nvSpPr>
        <p:spPr bwMode="auto">
          <a:xfrm>
            <a:off x="1258888" y="3933825"/>
            <a:ext cx="7273925" cy="166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ru-RU" sz="2800" b="1">
                <a:latin typeface="Corbel" pitchFamily="34" charset="0"/>
                <a:cs typeface="Times New Roman" pitchFamily="18" charset="0"/>
              </a:rPr>
              <a:t>Решение. </a:t>
            </a:r>
            <a:r>
              <a:rPr lang="ru-RU" sz="2800">
                <a:latin typeface="Corbel" pitchFamily="34" charset="0"/>
                <a:cs typeface="Times New Roman" pitchFamily="18" charset="0"/>
              </a:rPr>
              <a:t>Умножив обе части второго уравнения системы на 3, получаем систему</a:t>
            </a:r>
            <a:r>
              <a:rPr lang="ru-RU" sz="2800" i="1">
                <a:latin typeface="Corbel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800" i="1">
                <a:latin typeface="Corbel" pitchFamily="34" charset="0"/>
                <a:ea typeface="Calibri" pitchFamily="34" charset="0"/>
                <a:cs typeface="Times New Roman" pitchFamily="18" charset="0"/>
              </a:rPr>
            </a:br>
            <a:r>
              <a:rPr lang="ru-RU" sz="2800" i="1">
                <a:latin typeface="Corbel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800" i="1">
                <a:latin typeface="Corbel" pitchFamily="34" charset="0"/>
                <a:ea typeface="Calibri" pitchFamily="34" charset="0"/>
                <a:cs typeface="Times New Roman" pitchFamily="18" charset="0"/>
              </a:rPr>
            </a:br>
            <a:endParaRPr lang="ru-RU">
              <a:latin typeface="Corbel" pitchFamily="34" charset="0"/>
            </a:endParaRPr>
          </a:p>
        </p:txBody>
      </p:sp>
      <p:sp>
        <p:nvSpPr>
          <p:cNvPr id="11271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11272" name="Picture 1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5229225"/>
            <a:ext cx="221932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3" name="TextBox 25"/>
          <p:cNvSpPr txBox="1">
            <a:spLocks noChangeArrowheads="1"/>
          </p:cNvSpPr>
          <p:nvPr/>
        </p:nvSpPr>
        <p:spPr bwMode="auto">
          <a:xfrm>
            <a:off x="7812088" y="5373688"/>
            <a:ext cx="4429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r>
              <a:rPr lang="ru-RU">
                <a:latin typeface="Calibri" pitchFamily="34" charset="0"/>
                <a:cs typeface="Times New Roman" pitchFamily="18" charset="0"/>
              </a:rPr>
              <a:t>(2)</a:t>
            </a:r>
            <a:endParaRPr lang="ru-RU" sz="9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687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D:\док\Документы сканера\2blan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04664" y="-1827584"/>
            <a:ext cx="7772400" cy="10691813"/>
          </a:xfrm>
          <a:prstGeom prst="rect">
            <a:avLst/>
          </a:prstGeom>
          <a:noFill/>
          <a:scene3d>
            <a:camera prst="orthographicFront">
              <a:rot lat="0" lon="0" rev="534000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335246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Методы решения тригонометрических уравнений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700" smtClean="0"/>
              <a:t>Решение простейших тригонометрических уравнений</a:t>
            </a:r>
          </a:p>
          <a:p>
            <a:pPr>
              <a:lnSpc>
                <a:spcPct val="90000"/>
              </a:lnSpc>
            </a:pPr>
            <a:r>
              <a:rPr lang="ru-RU" sz="2700" smtClean="0"/>
              <a:t>Метод разложения на множители</a:t>
            </a:r>
          </a:p>
          <a:p>
            <a:pPr>
              <a:lnSpc>
                <a:spcPct val="90000"/>
              </a:lnSpc>
            </a:pPr>
            <a:r>
              <a:rPr lang="ru-RU" sz="2700" smtClean="0"/>
              <a:t>Решение тригонометрических уравнений, левая и правая части которых являются одноименными тригонометрическими функциями</a:t>
            </a:r>
          </a:p>
          <a:p>
            <a:pPr>
              <a:lnSpc>
                <a:spcPct val="90000"/>
              </a:lnSpc>
            </a:pPr>
            <a:r>
              <a:rPr lang="ru-RU" sz="2700" smtClean="0"/>
              <a:t>Метод введения новой переменной</a:t>
            </a:r>
          </a:p>
          <a:p>
            <a:pPr>
              <a:lnSpc>
                <a:spcPct val="90000"/>
              </a:lnSpc>
            </a:pPr>
            <a:r>
              <a:rPr lang="ru-RU" sz="2700" smtClean="0"/>
              <a:t>Метод введения вспомогательного угла</a:t>
            </a:r>
          </a:p>
          <a:p>
            <a:pPr>
              <a:lnSpc>
                <a:spcPct val="90000"/>
              </a:lnSpc>
            </a:pPr>
            <a:r>
              <a:rPr lang="ru-RU" sz="2700" smtClean="0"/>
              <a:t>Решение уравнений с использованием ограниченности функций </a:t>
            </a:r>
            <a:r>
              <a:rPr lang="en-US" sz="2700" smtClean="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y = sinx </a:t>
            </a:r>
            <a:r>
              <a:rPr lang="ru-RU" sz="2700" smtClean="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и </a:t>
            </a:r>
            <a:r>
              <a:rPr lang="en-US" sz="2700" smtClean="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y = cosx</a:t>
            </a:r>
            <a:endParaRPr lang="ru-RU" sz="2700" smtClean="0">
              <a:latin typeface="Cambria Math" pitchFamily="18" charset="0"/>
              <a:ea typeface="Cambria Math" pitchFamily="18" charset="0"/>
              <a:cs typeface="Cambria Math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099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4096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62466" name="Picture 2" descr="D:\док\Документы сканера\1blan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-1611560"/>
            <a:ext cx="6899447" cy="10153128"/>
          </a:xfrm>
          <a:prstGeom prst="rect">
            <a:avLst/>
          </a:prstGeom>
          <a:noFill/>
          <a:scene3d>
            <a:camera prst="orthographicFront">
              <a:rot lat="0" lon="0" rev="540000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852003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Решение систем двух уравнений с двумя переменными методом сложения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2291" name="Прямоугольник 3"/>
          <p:cNvSpPr>
            <a:spLocks noChangeArrowheads="1"/>
          </p:cNvSpPr>
          <p:nvPr/>
        </p:nvSpPr>
        <p:spPr bwMode="auto">
          <a:xfrm>
            <a:off x="1258888" y="2060575"/>
            <a:ext cx="684212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800">
                <a:latin typeface="Corbel" pitchFamily="34" charset="0"/>
              </a:rPr>
              <a:t>Сложим теперь оба уравнения полученной системы. Система</a:t>
            </a:r>
          </a:p>
        </p:txBody>
      </p:sp>
      <p:pic>
        <p:nvPicPr>
          <p:cNvPr id="12292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3213100"/>
            <a:ext cx="5076825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TextBox 6"/>
          <p:cNvSpPr txBox="1">
            <a:spLocks noChangeArrowheads="1"/>
          </p:cNvSpPr>
          <p:nvPr/>
        </p:nvSpPr>
        <p:spPr bwMode="auto">
          <a:xfrm>
            <a:off x="8172450" y="3357563"/>
            <a:ext cx="4270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r>
              <a:rPr lang="ru-RU"/>
              <a:t>(3)</a:t>
            </a:r>
          </a:p>
        </p:txBody>
      </p:sp>
      <p:sp>
        <p:nvSpPr>
          <p:cNvPr id="12294" name="Rectangle 2"/>
          <p:cNvSpPr>
            <a:spLocks noChangeArrowheads="1"/>
          </p:cNvSpPr>
          <p:nvPr/>
        </p:nvSpPr>
        <p:spPr bwMode="auto">
          <a:xfrm>
            <a:off x="1331913" y="4437063"/>
            <a:ext cx="67691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ru-RU" sz="2800">
                <a:latin typeface="Corbel" pitchFamily="34" charset="0"/>
                <a:cs typeface="Times New Roman" pitchFamily="18" charset="0"/>
              </a:rPr>
              <a:t>равносильна системе (2). Система (3), в свою очередь, преобразуется к виду</a:t>
            </a:r>
            <a:endParaRPr lang="ru-RU">
              <a:latin typeface="Corbel" pitchFamily="34" charset="0"/>
            </a:endParaRPr>
          </a:p>
        </p:txBody>
      </p:sp>
      <p:sp>
        <p:nvSpPr>
          <p:cNvPr id="1229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12296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5589588"/>
            <a:ext cx="2028825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543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Решение систем двух уравнений с двумя переменными методом сложения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3315" name="Rectangle 1"/>
          <p:cNvSpPr>
            <a:spLocks noChangeArrowheads="1"/>
          </p:cNvSpPr>
          <p:nvPr/>
        </p:nvSpPr>
        <p:spPr bwMode="auto">
          <a:xfrm>
            <a:off x="1258888" y="1917700"/>
            <a:ext cx="7777162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ru-RU" sz="2800">
                <a:latin typeface="Corbel" pitchFamily="34" charset="0"/>
                <a:cs typeface="Times New Roman" pitchFamily="18" charset="0"/>
              </a:rPr>
              <a:t>Из уравнения </a:t>
            </a:r>
            <a:r>
              <a:rPr lang="ru-RU" sz="2800"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11</a:t>
            </a:r>
            <a:r>
              <a:rPr lang="en-US" sz="2800"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x</a:t>
            </a:r>
            <a:r>
              <a:rPr lang="ru-RU" sz="2800"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 = 55 </a:t>
            </a:r>
            <a:r>
              <a:rPr lang="ru-RU" sz="2800">
                <a:latin typeface="Corbel" pitchFamily="34" charset="0"/>
                <a:cs typeface="Times New Roman" pitchFamily="18" charset="0"/>
              </a:rPr>
              <a:t>находим </a:t>
            </a:r>
            <a:r>
              <a:rPr lang="en-US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x</a:t>
            </a:r>
            <a:r>
              <a:rPr lang="ru-RU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 = 5</a:t>
            </a:r>
            <a:r>
              <a:rPr lang="ru-RU" sz="2800">
                <a:latin typeface="Corbel" pitchFamily="34" charset="0"/>
                <a:cs typeface="Times New Roman" pitchFamily="18" charset="0"/>
              </a:rPr>
              <a:t>. Подставив это значение в уравнение </a:t>
            </a:r>
            <a:r>
              <a:rPr lang="ru-RU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2</a:t>
            </a:r>
            <a:r>
              <a:rPr lang="en-US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x</a:t>
            </a:r>
            <a:r>
              <a:rPr lang="ru-RU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 + 3</a:t>
            </a:r>
            <a:r>
              <a:rPr lang="en-US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y</a:t>
            </a:r>
            <a:r>
              <a:rPr lang="ru-RU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 = 7</a:t>
            </a:r>
            <a:r>
              <a:rPr lang="ru-RU" sz="2800">
                <a:latin typeface="Corbel" pitchFamily="34" charset="0"/>
                <a:cs typeface="Times New Roman" pitchFamily="18" charset="0"/>
              </a:rPr>
              <a:t>, находим </a:t>
            </a:r>
          </a:p>
          <a:p>
            <a:r>
              <a:rPr lang="en-US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y</a:t>
            </a:r>
            <a:r>
              <a:rPr lang="ru-RU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 = -1</a:t>
            </a:r>
            <a:r>
              <a:rPr lang="ru-RU" sz="2800">
                <a:latin typeface="Corbel" pitchFamily="34" charset="0"/>
                <a:cs typeface="Times New Roman" pitchFamily="18" charset="0"/>
              </a:rPr>
              <a:t>.</a:t>
            </a:r>
          </a:p>
          <a:p>
            <a:pPr eaLnBrk="0" hangingPunct="0"/>
            <a:r>
              <a:rPr lang="ru-RU" sz="2800">
                <a:latin typeface="Corbel" pitchFamily="34" charset="0"/>
                <a:cs typeface="Times New Roman" pitchFamily="18" charset="0"/>
              </a:rPr>
              <a:t>Итак, (5; -1) – решение системы (3), а значит, и решение равносильной ей системы (1).</a:t>
            </a:r>
            <a:endParaRPr lang="ru-RU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845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Решение систем двух уравнений с двумя переменными методом сложения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1331913" y="1884363"/>
            <a:ext cx="608806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ru-RU" sz="2800" b="1">
                <a:latin typeface="Corbel" pitchFamily="34" charset="0"/>
                <a:ea typeface="Calibri" pitchFamily="34" charset="0"/>
                <a:cs typeface="Times New Roman" pitchFamily="18" charset="0"/>
              </a:rPr>
              <a:t>Пример 2.</a:t>
            </a:r>
            <a:r>
              <a:rPr lang="ru-RU" sz="2800">
                <a:latin typeface="Corbel" pitchFamily="34" charset="0"/>
                <a:ea typeface="Calibri" pitchFamily="34" charset="0"/>
                <a:cs typeface="Times New Roman" pitchFamily="18" charset="0"/>
              </a:rPr>
              <a:t> Решить систему уравнений</a:t>
            </a:r>
            <a:endParaRPr lang="ru-RU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14341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2492375"/>
            <a:ext cx="442912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Rectangle 5"/>
          <p:cNvSpPr>
            <a:spLocks noChangeArrowheads="1"/>
          </p:cNvSpPr>
          <p:nvPr/>
        </p:nvSpPr>
        <p:spPr bwMode="auto">
          <a:xfrm>
            <a:off x="1331913" y="3429000"/>
            <a:ext cx="7524750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ru-RU" sz="2800" b="1">
                <a:latin typeface="Corbel" pitchFamily="34" charset="0"/>
                <a:cs typeface="Times New Roman" pitchFamily="18" charset="0"/>
              </a:rPr>
              <a:t>Решение. </a:t>
            </a:r>
            <a:r>
              <a:rPr lang="ru-RU" sz="2800">
                <a:latin typeface="Corbel" pitchFamily="34" charset="0"/>
                <a:cs typeface="Times New Roman" pitchFamily="18" charset="0"/>
              </a:rPr>
              <a:t>Если обе части первого уравнения системы умножить на 2 и вычесть полученное уравнение из второго уравнения системы, то взаимно уничтожатся члены, содержащие переменные во второй степени:</a:t>
            </a:r>
            <a:endParaRPr lang="ru-RU"/>
          </a:p>
        </p:txBody>
      </p:sp>
      <p:sp>
        <p:nvSpPr>
          <p:cNvPr id="14343" name="Rectangle 6"/>
          <p:cNvSpPr>
            <a:spLocks noChangeArrowheads="1"/>
          </p:cNvSpPr>
          <p:nvPr/>
        </p:nvSpPr>
        <p:spPr bwMode="auto">
          <a:xfrm>
            <a:off x="755650" y="5732463"/>
            <a:ext cx="85328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sz="2800">
                <a:latin typeface="Cambria Math" pitchFamily="18" charset="0"/>
                <a:cs typeface="Times New Roman" pitchFamily="18" charset="0"/>
              </a:rPr>
              <a:t>(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2x</a:t>
            </a:r>
            <a:r>
              <a:rPr lang="en-US" sz="2800" baseline="30000">
                <a:latin typeface="Cambria Math" pitchFamily="18" charset="0"/>
                <a:cs typeface="Times New Roman" pitchFamily="18" charset="0"/>
              </a:rPr>
              <a:t>2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 + 2y</a:t>
            </a:r>
            <a:r>
              <a:rPr lang="en-US" sz="2800" baseline="30000">
                <a:latin typeface="Cambria Math" pitchFamily="18" charset="0"/>
                <a:cs typeface="Times New Roman" pitchFamily="18" charset="0"/>
              </a:rPr>
              <a:t>2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 + x </a:t>
            </a:r>
            <a:r>
              <a:rPr lang="en-US" sz="2800">
                <a:latin typeface="Calibri" pitchFamily="34" charset="0"/>
                <a:cs typeface="Times New Roman" pitchFamily="18" charset="0"/>
              </a:rPr>
              <a:t>–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 3y </a:t>
            </a:r>
            <a:r>
              <a:rPr lang="en-US" sz="2800">
                <a:latin typeface="Calibri" pitchFamily="34" charset="0"/>
                <a:cs typeface="Times New Roman" pitchFamily="18" charset="0"/>
              </a:rPr>
              <a:t>–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 5) </a:t>
            </a:r>
            <a:r>
              <a:rPr lang="en-US" sz="2800">
                <a:latin typeface="Calibri" pitchFamily="34" charset="0"/>
                <a:cs typeface="Times New Roman" pitchFamily="18" charset="0"/>
              </a:rPr>
              <a:t>–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 (2x</a:t>
            </a:r>
            <a:r>
              <a:rPr lang="en-US" sz="2800" baseline="30000">
                <a:latin typeface="Cambria Math" pitchFamily="18" charset="0"/>
                <a:cs typeface="Times New Roman" pitchFamily="18" charset="0"/>
              </a:rPr>
              <a:t>2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 + 2y</a:t>
            </a:r>
            <a:r>
              <a:rPr lang="en-US" sz="2800" baseline="30000">
                <a:latin typeface="Cambria Math" pitchFamily="18" charset="0"/>
                <a:cs typeface="Times New Roman" pitchFamily="18" charset="0"/>
              </a:rPr>
              <a:t>2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Calibri" pitchFamily="34" charset="0"/>
                <a:cs typeface="Times New Roman" pitchFamily="18" charset="0"/>
              </a:rPr>
              <a:t>–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 4x + 2y) = 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93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Решение систем двух уравнений с двумя переменными методом сложения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5363" name="Rectangle 1"/>
          <p:cNvSpPr>
            <a:spLocks noChangeArrowheads="1"/>
          </p:cNvSpPr>
          <p:nvPr/>
        </p:nvSpPr>
        <p:spPr bwMode="auto">
          <a:xfrm>
            <a:off x="1619250" y="1916113"/>
            <a:ext cx="644525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sz="2800">
                <a:latin typeface="Cambria Math" pitchFamily="18" charset="0"/>
                <a:cs typeface="Times New Roman" pitchFamily="18" charset="0"/>
              </a:rPr>
              <a:t>5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x </a:t>
            </a:r>
            <a:r>
              <a:rPr lang="ru-RU" sz="2800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2800">
                <a:latin typeface="Cambria Math" pitchFamily="18" charset="0"/>
                <a:cs typeface="Times New Roman" pitchFamily="18" charset="0"/>
              </a:rPr>
              <a:t> 5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y </a:t>
            </a:r>
            <a:r>
              <a:rPr lang="ru-RU" sz="2800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2800">
                <a:latin typeface="Cambria Math" pitchFamily="18" charset="0"/>
                <a:cs typeface="Times New Roman" pitchFamily="18" charset="0"/>
              </a:rPr>
              <a:t> 5 = 0</a:t>
            </a:r>
            <a:endParaRPr lang="ru-RU" sz="900"/>
          </a:p>
          <a:p>
            <a:pPr algn="ctr" eaLnBrk="0" hangingPunct="0"/>
            <a:r>
              <a:rPr lang="en-US" sz="2800">
                <a:latin typeface="Cambria Math" pitchFamily="18" charset="0"/>
                <a:cs typeface="Times New Roman" pitchFamily="18" charset="0"/>
              </a:rPr>
              <a:t>x </a:t>
            </a:r>
            <a:r>
              <a:rPr lang="ru-RU" sz="2800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2800">
                <a:latin typeface="Cambria Math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y </a:t>
            </a:r>
            <a:r>
              <a:rPr lang="ru-RU" sz="2800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2800">
                <a:latin typeface="Cambria Math" pitchFamily="18" charset="0"/>
                <a:cs typeface="Times New Roman" pitchFamily="18" charset="0"/>
              </a:rPr>
              <a:t> 1 = 0</a:t>
            </a:r>
            <a:endParaRPr lang="ru-RU"/>
          </a:p>
        </p:txBody>
      </p:sp>
      <p:sp>
        <p:nvSpPr>
          <p:cNvPr id="15364" name="Rectangle 2"/>
          <p:cNvSpPr>
            <a:spLocks noChangeArrowheads="1"/>
          </p:cNvSpPr>
          <p:nvPr/>
        </p:nvSpPr>
        <p:spPr bwMode="auto">
          <a:xfrm>
            <a:off x="1403350" y="2997200"/>
            <a:ext cx="648176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ru-RU" sz="2800">
                <a:latin typeface="Corbel" pitchFamily="34" charset="0"/>
                <a:cs typeface="Times New Roman" pitchFamily="18" charset="0"/>
              </a:rPr>
              <a:t>Мы приходим к более простой системе</a:t>
            </a:r>
            <a:endParaRPr lang="ru-RU"/>
          </a:p>
        </p:txBody>
      </p:sp>
      <p:sp>
        <p:nvSpPr>
          <p:cNvPr id="1536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15366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3789363"/>
            <a:ext cx="341947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7" name="Rectangle 5"/>
          <p:cNvSpPr>
            <a:spLocks noChangeArrowheads="1"/>
          </p:cNvSpPr>
          <p:nvPr/>
        </p:nvSpPr>
        <p:spPr bwMode="auto">
          <a:xfrm>
            <a:off x="1403350" y="4724400"/>
            <a:ext cx="7489825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ru-RU" sz="2800">
                <a:latin typeface="Corbel" pitchFamily="34" charset="0"/>
                <a:cs typeface="Times New Roman" pitchFamily="18" charset="0"/>
              </a:rPr>
              <a:t>которую нетрудно решить методом подстановки. Из второго уравнения находим </a:t>
            </a:r>
          </a:p>
          <a:p>
            <a:r>
              <a:rPr lang="en-US" sz="2800">
                <a:latin typeface="Cambria Math" pitchFamily="18" charset="0"/>
                <a:cs typeface="Times New Roman" pitchFamily="18" charset="0"/>
              </a:rPr>
              <a:t>y</a:t>
            </a:r>
            <a:r>
              <a:rPr lang="ru-RU" sz="2800">
                <a:latin typeface="Cambria Math" pitchFamily="18" charset="0"/>
                <a:cs typeface="Times New Roman" pitchFamily="18" charset="0"/>
              </a:rPr>
              <a:t> = 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x </a:t>
            </a:r>
            <a:r>
              <a:rPr lang="ru-RU" sz="2800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2800">
                <a:latin typeface="Cambria Math" pitchFamily="18" charset="0"/>
                <a:cs typeface="Times New Roman" pitchFamily="18" charset="0"/>
              </a:rPr>
              <a:t> 1</a:t>
            </a:r>
            <a:r>
              <a:rPr lang="ru-RU" sz="2800">
                <a:latin typeface="Corbel" pitchFamily="34" charset="0"/>
                <a:cs typeface="Times New Roman" pitchFamily="18" charset="0"/>
              </a:rPr>
              <a:t>, значит,</a:t>
            </a:r>
            <a:endParaRPr lang="ru-RU" sz="900"/>
          </a:p>
        </p:txBody>
      </p:sp>
      <p:sp>
        <p:nvSpPr>
          <p:cNvPr id="15368" name="Rectangle 6"/>
          <p:cNvSpPr>
            <a:spLocks noChangeArrowheads="1"/>
          </p:cNvSpPr>
          <p:nvPr/>
        </p:nvSpPr>
        <p:spPr bwMode="auto">
          <a:xfrm>
            <a:off x="684213" y="6092825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sz="2800">
                <a:latin typeface="Cambria Math" pitchFamily="18" charset="0"/>
                <a:cs typeface="Times New Roman" pitchFamily="18" charset="0"/>
              </a:rPr>
              <a:t>x</a:t>
            </a:r>
            <a:r>
              <a:rPr lang="en-US" sz="2800" baseline="30000">
                <a:latin typeface="Cambria Math" pitchFamily="18" charset="0"/>
                <a:cs typeface="Times New Roman" pitchFamily="18" charset="0"/>
              </a:rPr>
              <a:t>2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 + (x </a:t>
            </a:r>
            <a:r>
              <a:rPr lang="en-US" sz="2800">
                <a:latin typeface="Calibri" pitchFamily="34" charset="0"/>
                <a:cs typeface="Times New Roman" pitchFamily="18" charset="0"/>
              </a:rPr>
              <a:t>–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 1)</a:t>
            </a:r>
            <a:r>
              <a:rPr lang="en-US" sz="2800" baseline="30000">
                <a:latin typeface="Cambria Math" pitchFamily="18" charset="0"/>
                <a:cs typeface="Times New Roman" pitchFamily="18" charset="0"/>
              </a:rPr>
              <a:t>2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Calibri" pitchFamily="34" charset="0"/>
                <a:cs typeface="Times New Roman" pitchFamily="18" charset="0"/>
              </a:rPr>
              <a:t>–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 2x + (x </a:t>
            </a:r>
            <a:r>
              <a:rPr lang="en-US" sz="2800">
                <a:latin typeface="Calibri" pitchFamily="34" charset="0"/>
                <a:cs typeface="Times New Roman" pitchFamily="18" charset="0"/>
              </a:rPr>
              <a:t>–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 1) = 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096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Решение систем двух уравнений с двумя переменными методом сложения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6387" name="Rectangle 1"/>
          <p:cNvSpPr>
            <a:spLocks noChangeArrowheads="1"/>
          </p:cNvSpPr>
          <p:nvPr/>
        </p:nvSpPr>
        <p:spPr bwMode="auto">
          <a:xfrm>
            <a:off x="323850" y="213360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sz="2800">
                <a:latin typeface="Cambria Math" pitchFamily="18" charset="0"/>
                <a:cs typeface="Times New Roman" pitchFamily="18" charset="0"/>
              </a:rPr>
              <a:t>2x</a:t>
            </a:r>
            <a:r>
              <a:rPr lang="en-US" sz="2800" baseline="30000">
                <a:latin typeface="Cambria Math" pitchFamily="18" charset="0"/>
                <a:cs typeface="Times New Roman" pitchFamily="18" charset="0"/>
              </a:rPr>
              <a:t>2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Calibri" pitchFamily="34" charset="0"/>
                <a:cs typeface="Times New Roman" pitchFamily="18" charset="0"/>
              </a:rPr>
              <a:t>–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 3x = 0</a:t>
            </a:r>
            <a:endParaRPr lang="ru-RU" sz="900"/>
          </a:p>
          <a:p>
            <a:pPr algn="ctr" eaLnBrk="0" hangingPunct="0"/>
            <a:r>
              <a:rPr lang="en-US" sz="2800">
                <a:latin typeface="Cambria Math" pitchFamily="18" charset="0"/>
                <a:cs typeface="Times New Roman" pitchFamily="18" charset="0"/>
              </a:rPr>
              <a:t>x</a:t>
            </a:r>
            <a:r>
              <a:rPr lang="en-US" sz="2800" baseline="-30000">
                <a:latin typeface="Cambria Math" pitchFamily="18" charset="0"/>
                <a:cs typeface="Times New Roman" pitchFamily="18" charset="0"/>
              </a:rPr>
              <a:t>1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 = 0, x</a:t>
            </a:r>
            <a:r>
              <a:rPr lang="en-US" sz="2800" baseline="-30000">
                <a:latin typeface="Cambria Math" pitchFamily="18" charset="0"/>
                <a:cs typeface="Times New Roman" pitchFamily="18" charset="0"/>
              </a:rPr>
              <a:t>2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 = 1,5</a:t>
            </a:r>
            <a:endParaRPr lang="en-US"/>
          </a:p>
        </p:txBody>
      </p:sp>
      <p:sp>
        <p:nvSpPr>
          <p:cNvPr id="16388" name="Rectangle 2"/>
          <p:cNvSpPr>
            <a:spLocks noChangeArrowheads="1"/>
          </p:cNvSpPr>
          <p:nvPr/>
        </p:nvSpPr>
        <p:spPr bwMode="auto">
          <a:xfrm>
            <a:off x="1403350" y="2781300"/>
            <a:ext cx="7235825" cy="152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ru-RU" sz="2800">
                <a:latin typeface="Corbel" pitchFamily="34" charset="0"/>
                <a:cs typeface="Times New Roman" pitchFamily="18" charset="0"/>
              </a:rPr>
              <a:t>Если</a:t>
            </a:r>
            <a:r>
              <a:rPr lang="ru-RU" sz="2800">
                <a:latin typeface="Cambria Math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x</a:t>
            </a:r>
            <a:r>
              <a:rPr lang="ru-RU" sz="2800">
                <a:latin typeface="Cambria Math" pitchFamily="18" charset="0"/>
                <a:cs typeface="Times New Roman" pitchFamily="18" charset="0"/>
              </a:rPr>
              <a:t> = 0</a:t>
            </a:r>
            <a:r>
              <a:rPr lang="ru-RU" sz="2800">
                <a:latin typeface="Corbel" pitchFamily="34" charset="0"/>
                <a:cs typeface="Times New Roman" pitchFamily="18" charset="0"/>
              </a:rPr>
              <a:t>, то</a:t>
            </a:r>
            <a:r>
              <a:rPr lang="ru-RU" sz="2800">
                <a:latin typeface="Cambria Math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y</a:t>
            </a:r>
            <a:r>
              <a:rPr lang="ru-RU" sz="2800">
                <a:latin typeface="Cambria Math" pitchFamily="18" charset="0"/>
                <a:cs typeface="Times New Roman" pitchFamily="18" charset="0"/>
              </a:rPr>
              <a:t> = 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x </a:t>
            </a:r>
            <a:r>
              <a:rPr lang="ru-RU" sz="2800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2800">
                <a:latin typeface="Cambria Math" pitchFamily="18" charset="0"/>
                <a:cs typeface="Times New Roman" pitchFamily="18" charset="0"/>
              </a:rPr>
              <a:t> 1= 0 </a:t>
            </a:r>
            <a:r>
              <a:rPr lang="ru-RU" sz="2800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2800">
                <a:latin typeface="Cambria Math" pitchFamily="18" charset="0"/>
                <a:cs typeface="Times New Roman" pitchFamily="18" charset="0"/>
              </a:rPr>
              <a:t> 1 = -1</a:t>
            </a:r>
            <a:r>
              <a:rPr lang="ru-RU" sz="2800">
                <a:latin typeface="Corbel" pitchFamily="34" charset="0"/>
                <a:cs typeface="Times New Roman" pitchFamily="18" charset="0"/>
              </a:rPr>
              <a:t>; если</a:t>
            </a:r>
            <a:r>
              <a:rPr lang="ru-RU" sz="2800">
                <a:latin typeface="Cambria Math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x</a:t>
            </a:r>
            <a:r>
              <a:rPr lang="ru-RU" sz="2800">
                <a:latin typeface="Cambria Math" pitchFamily="18" charset="0"/>
                <a:cs typeface="Times New Roman" pitchFamily="18" charset="0"/>
              </a:rPr>
              <a:t> = 1,5, </a:t>
            </a:r>
            <a:r>
              <a:rPr lang="ru-RU" sz="2800">
                <a:latin typeface="Corbel" pitchFamily="34" charset="0"/>
                <a:cs typeface="Times New Roman" pitchFamily="18" charset="0"/>
              </a:rPr>
              <a:t>то 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y</a:t>
            </a:r>
            <a:r>
              <a:rPr lang="ru-RU" sz="2800">
                <a:latin typeface="Cambria Math" pitchFamily="18" charset="0"/>
                <a:cs typeface="Times New Roman" pitchFamily="18" charset="0"/>
              </a:rPr>
              <a:t> = 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x </a:t>
            </a:r>
            <a:r>
              <a:rPr lang="ru-RU" sz="2800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2800">
                <a:latin typeface="Cambria Math" pitchFamily="18" charset="0"/>
                <a:cs typeface="Times New Roman" pitchFamily="18" charset="0"/>
              </a:rPr>
              <a:t> 1 = 1,5 </a:t>
            </a:r>
            <a:r>
              <a:rPr lang="ru-RU" sz="2800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2800">
                <a:latin typeface="Cambria Math" pitchFamily="18" charset="0"/>
                <a:cs typeface="Times New Roman" pitchFamily="18" charset="0"/>
              </a:rPr>
              <a:t> 1 = 0,5.</a:t>
            </a:r>
          </a:p>
          <a:p>
            <a:endParaRPr lang="ru-RU" sz="900"/>
          </a:p>
          <a:p>
            <a:pPr eaLnBrk="0" hangingPunct="0"/>
            <a:r>
              <a:rPr lang="ru-RU" sz="2800" b="1">
                <a:latin typeface="Corbel" pitchFamily="34" charset="0"/>
                <a:cs typeface="Times New Roman" pitchFamily="18" charset="0"/>
              </a:rPr>
              <a:t>Ответ:</a:t>
            </a:r>
            <a:r>
              <a:rPr lang="ru-RU" sz="2800">
                <a:latin typeface="Corbel" pitchFamily="34" charset="0"/>
                <a:cs typeface="Times New Roman" pitchFamily="18" charset="0"/>
              </a:rPr>
              <a:t> </a:t>
            </a:r>
            <a:r>
              <a:rPr lang="ru-RU" sz="2800">
                <a:latin typeface="Cambria Math" pitchFamily="18" charset="0"/>
                <a:cs typeface="Times New Roman" pitchFamily="18" charset="0"/>
              </a:rPr>
              <a:t>(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0; -1)</a:t>
            </a:r>
            <a:r>
              <a:rPr lang="en-US" sz="2800">
                <a:latin typeface="Corbel" pitchFamily="34" charset="0"/>
                <a:cs typeface="Times New Roman" pitchFamily="18" charset="0"/>
              </a:rPr>
              <a:t> </a:t>
            </a:r>
            <a:r>
              <a:rPr lang="ru-RU" sz="2800">
                <a:latin typeface="Corbel" pitchFamily="34" charset="0"/>
                <a:cs typeface="Times New Roman" pitchFamily="18" charset="0"/>
              </a:rPr>
              <a:t>и </a:t>
            </a:r>
            <a:r>
              <a:rPr lang="en-US" sz="2800">
                <a:latin typeface="Cambria Math" pitchFamily="18" charset="0"/>
                <a:cs typeface="Times New Roman" pitchFamily="18" charset="0"/>
              </a:rPr>
              <a:t>(1,5; 0,5)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09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Решение систем двух уравнений с двумя переменными методом введения новых переменных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7411" name="Rectangle 1"/>
          <p:cNvSpPr>
            <a:spLocks noChangeArrowheads="1"/>
          </p:cNvSpPr>
          <p:nvPr/>
        </p:nvSpPr>
        <p:spPr bwMode="auto">
          <a:xfrm>
            <a:off x="1331913" y="1916113"/>
            <a:ext cx="43465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ru-RU" sz="2800" b="1">
                <a:latin typeface="Corbel" pitchFamily="34" charset="0"/>
                <a:ea typeface="Calibri" pitchFamily="34" charset="0"/>
                <a:cs typeface="Times New Roman" pitchFamily="18" charset="0"/>
              </a:rPr>
              <a:t>Пример 1.</a:t>
            </a:r>
            <a:r>
              <a:rPr lang="ru-RU" sz="2800">
                <a:latin typeface="Corbel" pitchFamily="34" charset="0"/>
                <a:ea typeface="Calibri" pitchFamily="34" charset="0"/>
                <a:cs typeface="Times New Roman" pitchFamily="18" charset="0"/>
              </a:rPr>
              <a:t> Решить систему</a:t>
            </a:r>
            <a:endParaRPr lang="ru-RU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7412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17413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2636838"/>
            <a:ext cx="1905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Прямоугольник 28"/>
          <p:cNvSpPr>
            <a:spLocks noChangeArrowheads="1"/>
          </p:cNvSpPr>
          <p:nvPr/>
        </p:nvSpPr>
        <p:spPr bwMode="auto">
          <a:xfrm>
            <a:off x="1403350" y="4365625"/>
            <a:ext cx="330041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800" b="1">
                <a:latin typeface="Corbel" pitchFamily="34" charset="0"/>
              </a:rPr>
              <a:t>Решение</a:t>
            </a:r>
            <a:r>
              <a:rPr lang="ru-RU" sz="2800">
                <a:latin typeface="Corbel" pitchFamily="34" charset="0"/>
              </a:rPr>
              <a:t>. Положим </a:t>
            </a:r>
          </a:p>
        </p:txBody>
      </p:sp>
      <p:sp>
        <p:nvSpPr>
          <p:cNvPr id="17415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17416" name="Picture 2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4292600"/>
            <a:ext cx="209550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7" name="Прямоугольник 31"/>
          <p:cNvSpPr>
            <a:spLocks noChangeArrowheads="1"/>
          </p:cNvSpPr>
          <p:nvPr/>
        </p:nvSpPr>
        <p:spPr bwMode="auto">
          <a:xfrm>
            <a:off x="4932363" y="4365625"/>
            <a:ext cx="17843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= </a:t>
            </a:r>
            <a:r>
              <a:rPr lang="en-US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z</a:t>
            </a:r>
            <a:r>
              <a:rPr lang="ru-RU" sz="2800">
                <a:latin typeface="Corbel" pitchFamily="34" charset="0"/>
              </a:rPr>
              <a:t>, тогда </a:t>
            </a:r>
          </a:p>
        </p:txBody>
      </p:sp>
      <p:sp>
        <p:nvSpPr>
          <p:cNvPr id="17418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17419" name="Picture 2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4292600"/>
            <a:ext cx="20955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20" name="Прямоугольник 34"/>
          <p:cNvSpPr>
            <a:spLocks noChangeArrowheads="1"/>
          </p:cNvSpPr>
          <p:nvPr/>
        </p:nvSpPr>
        <p:spPr bwMode="auto">
          <a:xfrm>
            <a:off x="6948488" y="4365625"/>
            <a:ext cx="3683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800">
                <a:latin typeface="Corbel" pitchFamily="34" charset="0"/>
              </a:rPr>
              <a:t>=</a:t>
            </a:r>
          </a:p>
        </p:txBody>
      </p:sp>
      <p:sp>
        <p:nvSpPr>
          <p:cNvPr id="17421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17422" name="Picture 3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4221163"/>
            <a:ext cx="20002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23" name="Прямоугольник 37"/>
          <p:cNvSpPr>
            <a:spLocks noChangeArrowheads="1"/>
          </p:cNvSpPr>
          <p:nvPr/>
        </p:nvSpPr>
        <p:spPr bwMode="auto">
          <a:xfrm>
            <a:off x="1403350" y="5084763"/>
            <a:ext cx="65135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800">
                <a:latin typeface="Corbel" pitchFamily="34" charset="0"/>
              </a:rPr>
              <a:t>и первое уравнение системы примет вид</a:t>
            </a:r>
          </a:p>
        </p:txBody>
      </p:sp>
      <p:sp>
        <p:nvSpPr>
          <p:cNvPr id="17424" name="Прямоугольник 38"/>
          <p:cNvSpPr>
            <a:spLocks noChangeArrowheads="1"/>
          </p:cNvSpPr>
          <p:nvPr/>
        </p:nvSpPr>
        <p:spPr bwMode="auto">
          <a:xfrm>
            <a:off x="4284663" y="5805488"/>
            <a:ext cx="7715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z</a:t>
            </a:r>
            <a:r>
              <a:rPr lang="ru-RU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 + </a:t>
            </a:r>
          </a:p>
        </p:txBody>
      </p:sp>
      <p:sp>
        <p:nvSpPr>
          <p:cNvPr id="17425" name="Rectangle 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17426" name="Picture 3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5661025"/>
            <a:ext cx="20002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27" name="Прямоугольник 41"/>
          <p:cNvSpPr>
            <a:spLocks noChangeArrowheads="1"/>
          </p:cNvSpPr>
          <p:nvPr/>
        </p:nvSpPr>
        <p:spPr bwMode="auto">
          <a:xfrm>
            <a:off x="5148263" y="5805488"/>
            <a:ext cx="45243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80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=</a:t>
            </a:r>
          </a:p>
        </p:txBody>
      </p:sp>
      <p:sp>
        <p:nvSpPr>
          <p:cNvPr id="17428" name="Rectangle 3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17429" name="Picture 3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5661025"/>
            <a:ext cx="390525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944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1389</Words>
  <Application>Microsoft Office PowerPoint</Application>
  <PresentationFormat>Экран (4:3)</PresentationFormat>
  <Paragraphs>156</Paragraphs>
  <Slides>32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Системы двух уравнений с двумя переменными</vt:lpstr>
      <vt:lpstr>Решение систем двух уравнений с двумя переменными методом подстановки</vt:lpstr>
      <vt:lpstr>Решение систем двух уравнений с двумя переменными методом сложения</vt:lpstr>
      <vt:lpstr>Решение систем двух уравнений с двумя переменными методом сложения</vt:lpstr>
      <vt:lpstr>Решение систем двух уравнений с двумя переменными методом сложения</vt:lpstr>
      <vt:lpstr>Решение систем двух уравнений с двумя переменными методом сложения</vt:lpstr>
      <vt:lpstr>Решение систем двух уравнений с двумя переменными методом сложения</vt:lpstr>
      <vt:lpstr>Решение систем двух уравнений с двумя переменными методом сложения</vt:lpstr>
      <vt:lpstr>Решение систем двух уравнений с двумя переменными методом введения новых переменных</vt:lpstr>
      <vt:lpstr>Решение систем двух уравнений с двумя переменными методом введения новых переменных</vt:lpstr>
      <vt:lpstr>Решение систем двух уравнений с двумя переменными методом введения новых переменных</vt:lpstr>
      <vt:lpstr>Решение систем двух уравнений с двумя переменными методом введения новых переменных</vt:lpstr>
      <vt:lpstr>Решение систем двух уравнений с двумя переменными методом введения новых переменных</vt:lpstr>
      <vt:lpstr>Решение систем двух уравнений с двумя переменными методом введения новых переменных</vt:lpstr>
      <vt:lpstr>Решение систем двух уравнений с двумя переменными методом введения новых переменных</vt:lpstr>
      <vt:lpstr>Решение систем двух уравнений с двумя переменными методами умножения и деления</vt:lpstr>
      <vt:lpstr>Решение систем двух уравнений с двумя переменными методами умножения и деления</vt:lpstr>
      <vt:lpstr>Решение систем двух уравнений с двумя переменными методами умножения и деления</vt:lpstr>
      <vt:lpstr>Решение систем двух уравнений с двумя переменными методами умножения и деления</vt:lpstr>
      <vt:lpstr>Решение систем двух уравнений с двумя переменными методами умножения и деления</vt:lpstr>
      <vt:lpstr>Решение систем двух уравнений с двумя переменными методами умножения и деления</vt:lpstr>
      <vt:lpstr>Решение систем двух уравнений с двумя переменными методами умножения и деления</vt:lpstr>
      <vt:lpstr>Решение систем двух уравнений с двумя переменными методами умножения и деления</vt:lpstr>
      <vt:lpstr>Системы показательных и логарифмических уравнений</vt:lpstr>
      <vt:lpstr>Системы показательных и логарифмических уравнений</vt:lpstr>
      <vt:lpstr>Системы показательных и логарифмических уравнений</vt:lpstr>
      <vt:lpstr>Системы показательных и логарифмических уравнений</vt:lpstr>
      <vt:lpstr>Системы показательных и логарифмических уравнений</vt:lpstr>
      <vt:lpstr>Системы показательных и логарифмических уравнений</vt:lpstr>
      <vt:lpstr>Презентация PowerPoint</vt:lpstr>
      <vt:lpstr>Методы решения тригонометрических уравнений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Системы двух уравнений с двумя переменными</dc:title>
  <dc:creator>Computer</dc:creator>
  <cp:lastModifiedBy>Computer</cp:lastModifiedBy>
  <cp:revision>1</cp:revision>
  <dcterms:created xsi:type="dcterms:W3CDTF">2013-02-04T06:56:20Z</dcterms:created>
  <dcterms:modified xsi:type="dcterms:W3CDTF">2013-02-04T06:56:50Z</dcterms:modified>
</cp:coreProperties>
</file>