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B6DBC-471F-4A79-81B1-F6665D433BE4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B5B63-21C3-426E-B008-7424E541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36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B59785-3792-4F78-AF7F-35C9744C36EE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458E04-1BEC-423F-955B-9C0F39726914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0C7966-0092-43A1-990C-CE758031E665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6CB8FE-0D7F-4ED3-B2AE-917F9080852D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9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2">
                    <a:satMod val="130000"/>
                  </a:schemeClr>
                </a:solidFill>
              </a:rPr>
              <a:t>Системы двух уравнений с двумя переменными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Каждая пара значений переменных , образующая в верное равенство каждое уравнение системы, называется решением системы уравнений. Решить систему – значит найти все ее решения или доказать, что их нет.</a:t>
            </a:r>
          </a:p>
        </p:txBody>
      </p:sp>
    </p:spTree>
    <p:extLst>
      <p:ext uri="{BB962C8B-B14F-4D97-AF65-F5344CB8AC3E}">
        <p14:creationId xmlns:p14="http://schemas.microsoft.com/office/powerpoint/2010/main" val="4108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1403350" y="1916113"/>
            <a:ext cx="74898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dirty="0">
                <a:latin typeface="Corbel" pitchFamily="34" charset="0"/>
              </a:rPr>
              <a:t>Решим полученное уравнение относительно новой переменной </a:t>
            </a:r>
            <a:r>
              <a:rPr lang="en-US" sz="2800" dirty="0">
                <a:latin typeface="Gill Sans MT" pitchFamily="34" charset="0"/>
              </a:rPr>
              <a:t>z:</a:t>
            </a:r>
            <a:endParaRPr lang="ru-RU" sz="2800" dirty="0">
              <a:latin typeface="Corbel" pitchFamily="34" charset="0"/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0" y="29241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800" dirty="0">
                <a:latin typeface="Cambria Math" pitchFamily="18" charset="0"/>
                <a:cs typeface="Times New Roman" pitchFamily="18" charset="0"/>
              </a:rPr>
              <a:t>6z</a:t>
            </a:r>
            <a:r>
              <a:rPr lang="en-US" sz="2800" baseline="30000" dirty="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 dirty="0">
                <a:latin typeface="Cambria Math" pitchFamily="18" charset="0"/>
                <a:cs typeface="Times New Roman" pitchFamily="18" charset="0"/>
              </a:rPr>
              <a:t> 13z + 6 = 0</a:t>
            </a:r>
            <a:endParaRPr lang="en-US" dirty="0"/>
          </a:p>
        </p:txBody>
      </p:sp>
      <p:sp>
        <p:nvSpPr>
          <p:cNvPr id="18437" name="Прямоугольник 10"/>
          <p:cNvSpPr>
            <a:spLocks noChangeArrowheads="1"/>
          </p:cNvSpPr>
          <p:nvPr/>
        </p:nvSpPr>
        <p:spPr bwMode="auto">
          <a:xfrm>
            <a:off x="3419475" y="3644900"/>
            <a:ext cx="80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z</a:t>
            </a:r>
            <a:r>
              <a:rPr lang="ru-RU" sz="2800" baseline="-250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</a:t>
            </a:r>
            <a:r>
              <a:rPr lang="ru-RU" sz="2800">
                <a:latin typeface="Corbel" pitchFamily="34" charset="0"/>
              </a:rPr>
              <a:t> = </a:t>
            </a: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500438"/>
            <a:ext cx="2000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Прямоугольник 13"/>
          <p:cNvSpPr>
            <a:spLocks noChangeArrowheads="1"/>
          </p:cNvSpPr>
          <p:nvPr/>
        </p:nvSpPr>
        <p:spPr bwMode="auto">
          <a:xfrm>
            <a:off x="4284663" y="3644900"/>
            <a:ext cx="976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z</a:t>
            </a:r>
            <a:r>
              <a:rPr lang="ru-RU" sz="2800" baseline="-250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2</a:t>
            </a:r>
            <a:r>
              <a:rPr lang="ru-RU" sz="2800">
                <a:latin typeface="Corbel" pitchFamily="34" charset="0"/>
              </a:rPr>
              <a:t> = </a:t>
            </a:r>
          </a:p>
        </p:txBody>
      </p:sp>
      <p:sp>
        <p:nvSpPr>
          <p:cNvPr id="184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42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500438"/>
            <a:ext cx="2000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Прямоугольник 16"/>
          <p:cNvSpPr>
            <a:spLocks noChangeArrowheads="1"/>
          </p:cNvSpPr>
          <p:nvPr/>
        </p:nvSpPr>
        <p:spPr bwMode="auto">
          <a:xfrm>
            <a:off x="5364163" y="3644900"/>
            <a:ext cx="27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.</a:t>
            </a:r>
          </a:p>
        </p:txBody>
      </p:sp>
      <p:sp>
        <p:nvSpPr>
          <p:cNvPr id="18444" name="Прямоугольник 17"/>
          <p:cNvSpPr>
            <a:spLocks noChangeArrowheads="1"/>
          </p:cNvSpPr>
          <p:nvPr/>
        </p:nvSpPr>
        <p:spPr bwMode="auto">
          <a:xfrm>
            <a:off x="1476375" y="4652963"/>
            <a:ext cx="352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Таким образом, либо </a:t>
            </a:r>
          </a:p>
        </p:txBody>
      </p:sp>
      <p:sp>
        <p:nvSpPr>
          <p:cNvPr id="1844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46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581525"/>
            <a:ext cx="2095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Прямоугольник 20"/>
          <p:cNvSpPr>
            <a:spLocks noChangeArrowheads="1"/>
          </p:cNvSpPr>
          <p:nvPr/>
        </p:nvSpPr>
        <p:spPr bwMode="auto">
          <a:xfrm>
            <a:off x="5148263" y="4652963"/>
            <a:ext cx="368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=</a:t>
            </a:r>
          </a:p>
        </p:txBody>
      </p:sp>
      <p:sp>
        <p:nvSpPr>
          <p:cNvPr id="1844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49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508500"/>
            <a:ext cx="2000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0" name="Прямоугольник 23"/>
          <p:cNvSpPr>
            <a:spLocks noChangeArrowheads="1"/>
          </p:cNvSpPr>
          <p:nvPr/>
        </p:nvSpPr>
        <p:spPr bwMode="auto">
          <a:xfrm>
            <a:off x="5651500" y="4652963"/>
            <a:ext cx="1598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т.е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.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 </a:t>
            </a:r>
          </a:p>
        </p:txBody>
      </p:sp>
      <p:sp>
        <p:nvSpPr>
          <p:cNvPr id="1845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52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508500"/>
            <a:ext cx="4000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3" name="Прямоугольник 26"/>
          <p:cNvSpPr>
            <a:spLocks noChangeArrowheads="1"/>
          </p:cNvSpPr>
          <p:nvPr/>
        </p:nvSpPr>
        <p:spPr bwMode="auto">
          <a:xfrm>
            <a:off x="7308850" y="4652963"/>
            <a:ext cx="1116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либо</a:t>
            </a:r>
          </a:p>
        </p:txBody>
      </p:sp>
      <p:sp>
        <p:nvSpPr>
          <p:cNvPr id="1845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55" name="Picture 1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373688"/>
            <a:ext cx="2095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6" name="Прямоугольник 29"/>
          <p:cNvSpPr>
            <a:spLocks noChangeArrowheads="1"/>
          </p:cNvSpPr>
          <p:nvPr/>
        </p:nvSpPr>
        <p:spPr bwMode="auto">
          <a:xfrm>
            <a:off x="1835150" y="5445125"/>
            <a:ext cx="369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=</a:t>
            </a:r>
          </a:p>
        </p:txBody>
      </p:sp>
      <p:sp>
        <p:nvSpPr>
          <p:cNvPr id="18457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58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300663"/>
            <a:ext cx="2000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9" name="Прямоугольник 32"/>
          <p:cNvSpPr>
            <a:spLocks noChangeArrowheads="1"/>
          </p:cNvSpPr>
          <p:nvPr/>
        </p:nvSpPr>
        <p:spPr bwMode="auto">
          <a:xfrm>
            <a:off x="2411413" y="5445125"/>
            <a:ext cx="1533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т.е.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</a:t>
            </a:r>
          </a:p>
        </p:txBody>
      </p:sp>
      <p:sp>
        <p:nvSpPr>
          <p:cNvPr id="1846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61" name="Picture 2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5300663"/>
            <a:ext cx="400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2" name="Прямоугольник 35"/>
          <p:cNvSpPr>
            <a:spLocks noChangeArrowheads="1"/>
          </p:cNvSpPr>
          <p:nvPr/>
        </p:nvSpPr>
        <p:spPr bwMode="auto">
          <a:xfrm>
            <a:off x="4140200" y="5445125"/>
            <a:ext cx="27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579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1331913" y="2060575"/>
            <a:ext cx="741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Итак, первое уравнение заданной системы</a:t>
            </a:r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94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565400"/>
            <a:ext cx="4000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Прямоугольник 6"/>
          <p:cNvSpPr>
            <a:spLocks noChangeArrowheads="1"/>
          </p:cNvSpPr>
          <p:nvPr/>
        </p:nvSpPr>
        <p:spPr bwMode="auto">
          <a:xfrm>
            <a:off x="1331913" y="2708275"/>
            <a:ext cx="5340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распалось на два уравнения: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</a:t>
            </a:r>
            <a:r>
              <a:rPr lang="ru-RU" sz="2800">
                <a:latin typeface="Corbel" pitchFamily="34" charset="0"/>
              </a:rPr>
              <a:t> </a:t>
            </a:r>
          </a:p>
        </p:txBody>
      </p:sp>
      <p:sp>
        <p:nvSpPr>
          <p:cNvPr id="19463" name="Прямоугольник 7"/>
          <p:cNvSpPr>
            <a:spLocks noChangeArrowheads="1"/>
          </p:cNvSpPr>
          <p:nvPr/>
        </p:nvSpPr>
        <p:spPr bwMode="auto">
          <a:xfrm>
            <a:off x="7019925" y="2708275"/>
            <a:ext cx="106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</a:t>
            </a:r>
          </a:p>
        </p:txBody>
      </p:sp>
      <p:sp>
        <p:nvSpPr>
          <p:cNvPr id="194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946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565400"/>
            <a:ext cx="400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Прямоугольник 10"/>
          <p:cNvSpPr>
            <a:spLocks noChangeArrowheads="1"/>
          </p:cNvSpPr>
          <p:nvPr/>
        </p:nvSpPr>
        <p:spPr bwMode="auto">
          <a:xfrm>
            <a:off x="8388350" y="2708275"/>
            <a:ext cx="350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. </a:t>
            </a:r>
          </a:p>
        </p:txBody>
      </p:sp>
      <p:sp>
        <p:nvSpPr>
          <p:cNvPr id="19467" name="Прямоугольник 11"/>
          <p:cNvSpPr>
            <a:spLocks noChangeArrowheads="1"/>
          </p:cNvSpPr>
          <p:nvPr/>
        </p:nvSpPr>
        <p:spPr bwMode="auto">
          <a:xfrm>
            <a:off x="1331913" y="3357563"/>
            <a:ext cx="741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В соответствии с этим нам предстоит теперь решить совокупность двух систем:</a:t>
            </a:r>
          </a:p>
        </p:txBody>
      </p:sp>
      <p:pic>
        <p:nvPicPr>
          <p:cNvPr id="1946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437063"/>
            <a:ext cx="16668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437063"/>
            <a:ext cx="16668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9471" name="Rectangle 8"/>
          <p:cNvSpPr>
            <a:spLocks noChangeArrowheads="1"/>
          </p:cNvSpPr>
          <p:nvPr/>
        </p:nvSpPr>
        <p:spPr bwMode="auto">
          <a:xfrm>
            <a:off x="179388" y="4941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800">
                <a:latin typeface="Corbel" pitchFamily="34" charset="0"/>
                <a:cs typeface="Times New Roman" pitchFamily="18" charset="0"/>
              </a:rPr>
              <a:t>	и	</a:t>
            </a:r>
            <a:endParaRPr lang="ru-RU"/>
          </a:p>
        </p:txBody>
      </p:sp>
      <p:sp>
        <p:nvSpPr>
          <p:cNvPr id="19472" name="Rectangle 9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83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1258888" y="1989138"/>
            <a:ext cx="8064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Из первой системы находим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2,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3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, из второй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3,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2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</a:t>
            </a:r>
            <a:endParaRPr lang="ru-RU" sz="900"/>
          </a:p>
          <a:p>
            <a:pPr eaLnBrk="0" hangingPunct="0"/>
            <a:r>
              <a:rPr lang="ru-RU" sz="2800" b="1">
                <a:latin typeface="Corbel" pitchFamily="34" charset="0"/>
                <a:cs typeface="Times New Roman" pitchFamily="18" charset="0"/>
              </a:rPr>
              <a:t>Ответ: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(2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; 3)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 (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3; 2).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Rectangle 1"/>
          <p:cNvSpPr>
            <a:spLocks noChangeArrowheads="1"/>
          </p:cNvSpPr>
          <p:nvPr/>
        </p:nvSpPr>
        <p:spPr bwMode="auto">
          <a:xfrm>
            <a:off x="1331913" y="1906588"/>
            <a:ext cx="6624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 2.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565400"/>
            <a:ext cx="34194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1331913" y="3502025"/>
            <a:ext cx="70564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b="1">
                <a:latin typeface="Corbel" pitchFamily="34" charset="0"/>
                <a:cs typeface="Times New Roman" pitchFamily="18" charset="0"/>
              </a:rPr>
              <a:t>Решение.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Положим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+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,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 Тогда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+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(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+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)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 система имеет вид</a:t>
            </a:r>
            <a:endParaRPr lang="ru-RU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1512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229225"/>
            <a:ext cx="28289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Box 9"/>
          <p:cNvSpPr txBox="1">
            <a:spLocks noChangeArrowheads="1"/>
          </p:cNvSpPr>
          <p:nvPr/>
        </p:nvSpPr>
        <p:spPr bwMode="auto">
          <a:xfrm>
            <a:off x="7596188" y="5373688"/>
            <a:ext cx="4270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76188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1258888" y="1844675"/>
            <a:ext cx="80295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Полученную систему можно решить методом подстановки. Выразив из второго уравнения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через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получим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26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и, подставив результат в первое уравнение, получим</a:t>
            </a:r>
            <a:endParaRPr lang="ru-RU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395288" y="42211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2v + u = 32</a:t>
            </a:r>
            <a:endParaRPr lang="ru-RU" sz="900"/>
          </a:p>
          <a:p>
            <a:pPr algn="ctr" eaLnBrk="0" hangingPunct="0"/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+ 5u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84 = 0</a:t>
            </a:r>
            <a:endParaRPr lang="ru-RU" sz="900"/>
          </a:p>
          <a:p>
            <a:pPr algn="ctr" eaLnBrk="0" hangingPunct="0"/>
            <a:r>
              <a:rPr lang="en-US" sz="2800">
                <a:latin typeface="Cambria Math" pitchFamily="18" charset="0"/>
                <a:cs typeface="Times New Roman" pitchFamily="18" charset="0"/>
              </a:rPr>
              <a:t>u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1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-12, u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7</a:t>
            </a:r>
            <a:endParaRPr lang="en-US"/>
          </a:p>
        </p:txBody>
      </p:sp>
      <p:sp>
        <p:nvSpPr>
          <p:cNvPr id="22533" name="Rectangle 3"/>
          <p:cNvSpPr>
            <a:spLocks noChangeArrowheads="1"/>
          </p:cNvSpPr>
          <p:nvPr/>
        </p:nvSpPr>
        <p:spPr bwMode="auto">
          <a:xfrm>
            <a:off x="1258888" y="54451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Соответственно находим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1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50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,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v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12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2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5" name="Rectangle 1"/>
          <p:cNvSpPr>
            <a:spLocks noChangeArrowheads="1"/>
          </p:cNvSpPr>
          <p:nvPr/>
        </p:nvSpPr>
        <p:spPr bwMode="auto">
          <a:xfrm>
            <a:off x="1331913" y="1916113"/>
            <a:ext cx="6119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Итак, нашли два решения системы (1):</a:t>
            </a:r>
            <a:endParaRPr lang="ru-RU"/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81300"/>
            <a:ext cx="1619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781300"/>
            <a:ext cx="13430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107950" y="3213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800">
                <a:latin typeface="Corbel" pitchFamily="34" charset="0"/>
                <a:cs typeface="Times New Roman" pitchFamily="18" charset="0"/>
              </a:rPr>
              <a:t>	и	</a:t>
            </a:r>
            <a:endParaRPr lang="ru-RU"/>
          </a:p>
        </p:txBody>
      </p:sp>
      <p:sp>
        <p:nvSpPr>
          <p:cNvPr id="23560" name="Rectangle 6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61" name="Rectangle 7"/>
          <p:cNvSpPr>
            <a:spLocks noChangeArrowheads="1"/>
          </p:cNvSpPr>
          <p:nvPr/>
        </p:nvSpPr>
        <p:spPr bwMode="auto">
          <a:xfrm>
            <a:off x="1331913" y="3789363"/>
            <a:ext cx="7488237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каждую из которых нетрудно решить методом подстановки (выразив, например,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y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через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из первого уравнения). Первая система не имеет действительных решений, а вторая имеет два решения: (3; 4) и (4; 3). Они и будут решениями исходной системы.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99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1258888" y="1916113"/>
            <a:ext cx="6089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 1.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458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501900"/>
            <a:ext cx="4176713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899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3" name="Прямоугольник 3"/>
          <p:cNvSpPr>
            <a:spLocks noChangeArrowheads="1"/>
          </p:cNvSpPr>
          <p:nvPr/>
        </p:nvSpPr>
        <p:spPr bwMode="auto">
          <a:xfrm>
            <a:off x="1331913" y="1858963"/>
            <a:ext cx="7272337" cy="440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latin typeface="Corbel" pitchFamily="34" charset="0"/>
              </a:rPr>
              <a:t>Решение. </a:t>
            </a:r>
            <a:r>
              <a:rPr lang="ru-RU" sz="2800">
                <a:latin typeface="Corbel" pitchFamily="34" charset="0"/>
              </a:rPr>
              <a:t>Рассмотрим первое уравнение. Левая его часть обращается в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0</a:t>
            </a:r>
            <a:r>
              <a:rPr lang="ru-RU" sz="2800">
                <a:latin typeface="Corbel" pitchFamily="34" charset="0"/>
              </a:rPr>
              <a:t>. Если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0</a:t>
            </a:r>
            <a:r>
              <a:rPr lang="ru-RU" sz="2800">
                <a:latin typeface="Corbel" pitchFamily="34" charset="0"/>
              </a:rPr>
              <a:t>, то правая часть обращается в 0 при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0</a:t>
            </a:r>
            <a:r>
              <a:rPr lang="ru-RU" sz="2800">
                <a:latin typeface="Corbel" pitchFamily="34" charset="0"/>
              </a:rPr>
              <a:t>. Но при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0 </a:t>
            </a:r>
            <a:r>
              <a:rPr lang="ru-RU" sz="2800">
                <a:latin typeface="Corbel" pitchFamily="34" charset="0"/>
              </a:rPr>
              <a:t>левая часть не имеет смысла. Значит, нет таких пар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;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)</a:t>
            </a:r>
            <a:r>
              <a:rPr lang="ru-RU" sz="2800">
                <a:latin typeface="Corbel" pitchFamily="34" charset="0"/>
              </a:rPr>
              <a:t>, при которых обе части первого уравнения системы обращаются в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0</a:t>
            </a:r>
            <a:r>
              <a:rPr lang="ru-RU" sz="2800">
                <a:latin typeface="Corbel" pitchFamily="34" charset="0"/>
              </a:rPr>
              <a:t>. Поэтому можно заменить первое уравнение произведением обоих уравнений системы, оставив второе уравнение системы без изменений. </a:t>
            </a:r>
          </a:p>
        </p:txBody>
      </p:sp>
    </p:spTree>
    <p:extLst>
      <p:ext uri="{BB962C8B-B14F-4D97-AF65-F5344CB8AC3E}">
        <p14:creationId xmlns:p14="http://schemas.microsoft.com/office/powerpoint/2010/main" val="331604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6627" name="Содержимое 3" descr="Безымянный1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773238"/>
            <a:ext cx="7138987" cy="2674937"/>
          </a:xfrm>
        </p:spPr>
      </p:pic>
      <p:sp>
        <p:nvSpPr>
          <p:cNvPr id="26628" name="Прямоугольник 15"/>
          <p:cNvSpPr>
            <a:spLocks noChangeArrowheads="1"/>
          </p:cNvSpPr>
          <p:nvPr/>
        </p:nvSpPr>
        <p:spPr bwMode="auto">
          <a:xfrm>
            <a:off x="1547813" y="4292600"/>
            <a:ext cx="6553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Преобразовав первое уравнение этой системы, получим</a:t>
            </a:r>
          </a:p>
        </p:txBody>
      </p:sp>
      <p:sp>
        <p:nvSpPr>
          <p:cNvPr id="2662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6630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797425"/>
            <a:ext cx="26193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Прямоугольник 23"/>
          <p:cNvSpPr>
            <a:spLocks noChangeArrowheads="1"/>
          </p:cNvSpPr>
          <p:nvPr/>
        </p:nvSpPr>
        <p:spPr bwMode="auto">
          <a:xfrm>
            <a:off x="1547813" y="5157788"/>
            <a:ext cx="7604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т.е. </a:t>
            </a:r>
          </a:p>
        </p:txBody>
      </p:sp>
      <p:sp>
        <p:nvSpPr>
          <p:cNvPr id="2663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6633" name="Picture 2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229225"/>
            <a:ext cx="676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4" name="Прямоугольник 26"/>
          <p:cNvSpPr>
            <a:spLocks noChangeArrowheads="1"/>
          </p:cNvSpPr>
          <p:nvPr/>
        </p:nvSpPr>
        <p:spPr bwMode="auto">
          <a:xfrm>
            <a:off x="2771775" y="5157788"/>
            <a:ext cx="2460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966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1258888" y="1916113"/>
            <a:ext cx="5200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Подставив найденное значение </a:t>
            </a:r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76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989138"/>
            <a:ext cx="1619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3"/>
          <p:cNvSpPr>
            <a:spLocks noChangeArrowheads="1"/>
          </p:cNvSpPr>
          <p:nvPr/>
        </p:nvSpPr>
        <p:spPr bwMode="auto">
          <a:xfrm>
            <a:off x="1258888" y="2276475"/>
            <a:ext cx="6310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во второе уравнение системы, получим</a:t>
            </a:r>
            <a:endParaRPr lang="ru-RU" sz="2800"/>
          </a:p>
        </p:txBody>
      </p:sp>
      <p:sp>
        <p:nvSpPr>
          <p:cNvPr id="2765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765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924175"/>
            <a:ext cx="28765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Box 10"/>
          <p:cNvSpPr txBox="1">
            <a:spLocks noChangeArrowheads="1"/>
          </p:cNvSpPr>
          <p:nvPr/>
        </p:nvSpPr>
        <p:spPr bwMode="auto">
          <a:xfrm>
            <a:off x="7380288" y="3141663"/>
            <a:ext cx="560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 sz="2800"/>
              <a:t>(1)</a:t>
            </a:r>
          </a:p>
        </p:txBody>
      </p:sp>
      <p:sp>
        <p:nvSpPr>
          <p:cNvPr id="27658" name="Rectangle 7"/>
          <p:cNvSpPr>
            <a:spLocks noChangeArrowheads="1"/>
          </p:cNvSpPr>
          <p:nvPr/>
        </p:nvSpPr>
        <p:spPr bwMode="auto">
          <a:xfrm>
            <a:off x="1042988" y="4076700"/>
            <a:ext cx="81010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Решим это иррациональное уравнение. Имеем последовательно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65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7660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157788"/>
            <a:ext cx="36671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45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подстановки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187450" y="1989138"/>
            <a:ext cx="59324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kk-KZ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</a:t>
            </a:r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уравнений.</a:t>
            </a:r>
          </a:p>
          <a:p>
            <a:pPr eaLnBrk="0" hangingPunct="0"/>
            <a:endParaRPr lang="ru-RU" sz="2800">
              <a:latin typeface="Corbe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187450" y="3573463"/>
            <a:ext cx="7561263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kk-KZ" sz="2800" b="1">
                <a:latin typeface="Corbel" pitchFamily="34" charset="0"/>
                <a:cs typeface="Times New Roman" pitchFamily="18" charset="0"/>
              </a:rPr>
              <a:t>Решение</a:t>
            </a:r>
            <a:r>
              <a:rPr lang="ru-RU" sz="2800" b="1">
                <a:latin typeface="Corbel" pitchFamily="34" charset="0"/>
                <a:cs typeface="Times New Roman" pitchFamily="18" charset="0"/>
              </a:rPr>
              <a:t>.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Из первого уравнения находим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3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+ 10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Подставим выражение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3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+ 10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вместо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x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во второе уравнение системы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 Получим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(3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+ 10)</a:t>
            </a:r>
            <a:r>
              <a:rPr lang="en-US" sz="2800" baseline="300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2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– 24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100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откуда находим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en-US" sz="2800" baseline="-250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0,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en-US" sz="2800" baseline="-250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2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-4, 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то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-2</a:t>
            </a:r>
            <a:r>
              <a:rPr lang="kk-KZ" sz="2800">
                <a:latin typeface="Corbel" pitchFamily="34" charset="0"/>
                <a:cs typeface="Times New Roman" pitchFamily="18" charset="0"/>
              </a:rPr>
              <a:t>. Итак, система имеет два решения: (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-2; -4)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 (10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; 0).</a:t>
            </a:r>
            <a:endParaRPr lang="en-US" sz="2800">
              <a:latin typeface="Gill Sans MT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024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636838"/>
            <a:ext cx="25812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35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916113"/>
            <a:ext cx="36290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781300"/>
            <a:ext cx="19716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429000"/>
            <a:ext cx="2209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8679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0" name="Rectangle 6"/>
          <p:cNvSpPr>
            <a:spLocks noChangeArrowheads="1"/>
          </p:cNvSpPr>
          <p:nvPr/>
        </p:nvSpPr>
        <p:spPr bwMode="auto">
          <a:xfrm>
            <a:off x="0" y="1600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1" name="Rectangle 7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2" name="Rectangle 8"/>
          <p:cNvSpPr>
            <a:spLocks noChangeArrowheads="1"/>
          </p:cNvSpPr>
          <p:nvPr/>
        </p:nvSpPr>
        <p:spPr bwMode="auto">
          <a:xfrm>
            <a:off x="3348038" y="3789363"/>
            <a:ext cx="311626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30000">
                <a:latin typeface="Cambria Math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 = 25,</a:t>
            </a:r>
            <a:r>
              <a:rPr lang="ru-RU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200" baseline="-30000">
                <a:latin typeface="Cambria Math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 = 5,</a:t>
            </a:r>
            <a:r>
              <a:rPr lang="ru-RU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200" baseline="-30000">
                <a:latin typeface="Cambria Math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200">
                <a:latin typeface="Cambria Math" pitchFamily="18" charset="0"/>
                <a:ea typeface="Calibri" pitchFamily="34" charset="0"/>
                <a:cs typeface="Times New Roman" pitchFamily="18" charset="0"/>
              </a:rPr>
              <a:t> = -5</a:t>
            </a:r>
            <a:endParaRPr lang="en-US"/>
          </a:p>
        </p:txBody>
      </p:sp>
      <p:sp>
        <p:nvSpPr>
          <p:cNvPr id="28683" name="Rectangle 9"/>
          <p:cNvSpPr>
            <a:spLocks noChangeArrowheads="1"/>
          </p:cNvSpPr>
          <p:nvPr/>
        </p:nvSpPr>
        <p:spPr bwMode="auto">
          <a:xfrm>
            <a:off x="1331913" y="4357688"/>
            <a:ext cx="759618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Второе значение не удовлетворяет уравнению (1), т.е. является посторонним корнем. Значит, система имеет одно решение (5</a:t>
            </a:r>
            <a:r>
              <a:rPr lang="en-US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; 4).</a:t>
            </a:r>
            <a:endParaRPr lang="ru-RU" sz="2800">
              <a:latin typeface="Corbel" pitchFamily="34" charset="0"/>
              <a:ea typeface="Calibri" pitchFamily="34" charset="0"/>
              <a:cs typeface="Times New Roman" pitchFamily="18" charset="0"/>
            </a:endParaRPr>
          </a:p>
          <a:p>
            <a:endParaRPr lang="ru-RU" sz="28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Ответ: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(5</a:t>
            </a:r>
            <a:r>
              <a:rPr lang="en-US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; 4).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25704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1258888" y="1916113"/>
            <a:ext cx="6043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 2.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9701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565400"/>
            <a:ext cx="21907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Rectangle 4"/>
          <p:cNvSpPr>
            <a:spLocks noChangeArrowheads="1"/>
          </p:cNvSpPr>
          <p:nvPr/>
        </p:nvSpPr>
        <p:spPr bwMode="auto">
          <a:xfrm>
            <a:off x="1258888" y="3357563"/>
            <a:ext cx="7561262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b="1">
                <a:latin typeface="Corbel" pitchFamily="34" charset="0"/>
                <a:cs typeface="Times New Roman" pitchFamily="18" charset="0"/>
              </a:rPr>
              <a:t>Решение.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Ни при каких значениях 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;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обе части второго уравнения не обращаются в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0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одновременно. Значит, можно применить метод деления, перейдя от заданной системы к системе</a:t>
            </a:r>
            <a:endParaRPr lang="ru-RU" sz="2800"/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9704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5445125"/>
            <a:ext cx="22479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9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3" name="Rectangle 1"/>
          <p:cNvSpPr>
            <a:spLocks noChangeArrowheads="1"/>
          </p:cNvSpPr>
          <p:nvPr/>
        </p:nvSpPr>
        <p:spPr bwMode="auto">
          <a:xfrm>
            <a:off x="1258888" y="1844675"/>
            <a:ext cx="70024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Из второго уравнения этой системы находим, что</a:t>
            </a:r>
            <a:endParaRPr lang="ru-RU" sz="2800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781300"/>
            <a:ext cx="5991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Rectangle 4"/>
          <p:cNvSpPr>
            <a:spLocks noChangeArrowheads="1"/>
          </p:cNvSpPr>
          <p:nvPr/>
        </p:nvSpPr>
        <p:spPr bwMode="auto">
          <a:xfrm>
            <a:off x="1187450" y="3429000"/>
            <a:ext cx="72723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Подставив найденное выражение 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y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через 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x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в первое уравнение системы, получим </a:t>
            </a:r>
            <a:endParaRPr lang="ru-RU" sz="2800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0728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437063"/>
            <a:ext cx="28384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Прямоугольник 9"/>
          <p:cNvSpPr>
            <a:spLocks noChangeArrowheads="1"/>
          </p:cNvSpPr>
          <p:nvPr/>
        </p:nvSpPr>
        <p:spPr bwMode="auto">
          <a:xfrm>
            <a:off x="3924300" y="5229225"/>
            <a:ext cx="1450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 далее </a:t>
            </a:r>
          </a:p>
        </p:txBody>
      </p:sp>
      <p:sp>
        <p:nvSpPr>
          <p:cNvPr id="307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07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5732463"/>
            <a:ext cx="34480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772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методами умножения и деления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7" name="Прямоугольник 3"/>
          <p:cNvSpPr>
            <a:spLocks noChangeArrowheads="1"/>
          </p:cNvSpPr>
          <p:nvPr/>
        </p:nvSpPr>
        <p:spPr bwMode="auto">
          <a:xfrm>
            <a:off x="1331913" y="2133600"/>
            <a:ext cx="23844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Из уравнения </a:t>
            </a:r>
          </a:p>
        </p:txBody>
      </p:sp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-144463" y="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17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060575"/>
            <a:ext cx="8858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Прямоугольник 6"/>
          <p:cNvSpPr>
            <a:spLocks noChangeArrowheads="1"/>
          </p:cNvSpPr>
          <p:nvPr/>
        </p:nvSpPr>
        <p:spPr bwMode="auto">
          <a:xfrm>
            <a:off x="4643438" y="2133600"/>
            <a:ext cx="30130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находим, что если</a:t>
            </a:r>
          </a:p>
        </p:txBody>
      </p:sp>
      <p:sp>
        <p:nvSpPr>
          <p:cNvPr id="31751" name="Прямоугольник 7"/>
          <p:cNvSpPr>
            <a:spLocks noChangeArrowheads="1"/>
          </p:cNvSpPr>
          <p:nvPr/>
        </p:nvSpPr>
        <p:spPr bwMode="auto">
          <a:xfrm>
            <a:off x="1403350" y="2708275"/>
            <a:ext cx="2454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5, </a:t>
            </a:r>
            <a:r>
              <a:rPr lang="ru-RU" sz="2800">
                <a:latin typeface="Corbel" pitchFamily="34" charset="0"/>
              </a:rPr>
              <a:t>то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3</a:t>
            </a:r>
            <a:r>
              <a:rPr lang="ru-RU" sz="2800">
                <a:latin typeface="Corbel" pitchFamily="34" charset="0"/>
              </a:rPr>
              <a:t>.</a:t>
            </a:r>
          </a:p>
        </p:txBody>
      </p:sp>
      <p:sp>
        <p:nvSpPr>
          <p:cNvPr id="31752" name="Rectangle 3"/>
          <p:cNvSpPr>
            <a:spLocks noChangeArrowheads="1"/>
          </p:cNvSpPr>
          <p:nvPr/>
        </p:nvSpPr>
        <p:spPr bwMode="auto">
          <a:xfrm>
            <a:off x="1331913" y="3213100"/>
            <a:ext cx="4994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Итак, (5; 3)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решение системы.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81919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827088" y="1557338"/>
            <a:ext cx="7499350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	Решение систем показательных и логарифмических уравнений не содержит каких-либо принципиально новых моментов. Используются обычные приемы решения логарифмических и показательных уравнений и обычные приемы решения систем уравнений.</a:t>
            </a:r>
          </a:p>
        </p:txBody>
      </p:sp>
    </p:spTree>
    <p:extLst>
      <p:ext uri="{BB962C8B-B14F-4D97-AF65-F5344CB8AC3E}">
        <p14:creationId xmlns:p14="http://schemas.microsoft.com/office/powerpoint/2010/main" val="123110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1187450" y="1595438"/>
            <a:ext cx="5837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379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205038"/>
            <a:ext cx="30194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Прямоугольник 7"/>
          <p:cNvSpPr>
            <a:spLocks noChangeArrowheads="1"/>
          </p:cNvSpPr>
          <p:nvPr/>
        </p:nvSpPr>
        <p:spPr bwMode="auto">
          <a:xfrm>
            <a:off x="1187450" y="32131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latin typeface="Corbel" pitchFamily="34" charset="0"/>
              </a:rPr>
              <a:t>Решение. </a:t>
            </a:r>
            <a:r>
              <a:rPr lang="ru-RU" sz="2800">
                <a:latin typeface="Corbel" pitchFamily="34" charset="0"/>
              </a:rPr>
              <a:t>Рассмотрим первое уравнение системы. Воспользуемся тем что</a:t>
            </a:r>
          </a:p>
        </p:txBody>
      </p:sp>
      <p:sp>
        <p:nvSpPr>
          <p:cNvPr id="337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3800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221163"/>
            <a:ext cx="40862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Прямоугольник 10"/>
          <p:cNvSpPr>
            <a:spLocks noChangeArrowheads="1"/>
          </p:cNvSpPr>
          <p:nvPr/>
        </p:nvSpPr>
        <p:spPr bwMode="auto">
          <a:xfrm>
            <a:off x="6875463" y="4221163"/>
            <a:ext cx="352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. </a:t>
            </a:r>
          </a:p>
        </p:txBody>
      </p:sp>
      <p:sp>
        <p:nvSpPr>
          <p:cNvPr id="33802" name="Прямоугольник 11"/>
          <p:cNvSpPr>
            <a:spLocks noChangeArrowheads="1"/>
          </p:cNvSpPr>
          <p:nvPr/>
        </p:nvSpPr>
        <p:spPr bwMode="auto">
          <a:xfrm>
            <a:off x="1187450" y="4724400"/>
            <a:ext cx="6475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Тогда уравнение можно записать в виде </a:t>
            </a:r>
          </a:p>
        </p:txBody>
      </p:sp>
      <p:sp>
        <p:nvSpPr>
          <p:cNvPr id="3380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3804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445125"/>
            <a:ext cx="30480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84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4819" name="Прямоугольник 3"/>
          <p:cNvSpPr>
            <a:spLocks noChangeArrowheads="1"/>
          </p:cNvSpPr>
          <p:nvPr/>
        </p:nvSpPr>
        <p:spPr bwMode="auto">
          <a:xfrm>
            <a:off x="1403350" y="1700213"/>
            <a:ext cx="1379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 далее</a:t>
            </a:r>
          </a:p>
        </p:txBody>
      </p:sp>
      <p:sp>
        <p:nvSpPr>
          <p:cNvPr id="348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48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773238"/>
            <a:ext cx="1933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Прямоугольник 6"/>
          <p:cNvSpPr>
            <a:spLocks noChangeArrowheads="1"/>
          </p:cNvSpPr>
          <p:nvPr/>
        </p:nvSpPr>
        <p:spPr bwMode="auto">
          <a:xfrm>
            <a:off x="4787900" y="1700213"/>
            <a:ext cx="14811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откуда </a:t>
            </a:r>
          </a:p>
        </p:txBody>
      </p:sp>
      <p:sp>
        <p:nvSpPr>
          <p:cNvPr id="348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482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773238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Прямоугольник 9"/>
          <p:cNvSpPr>
            <a:spLocks noChangeArrowheads="1"/>
          </p:cNvSpPr>
          <p:nvPr/>
        </p:nvSpPr>
        <p:spPr bwMode="auto">
          <a:xfrm>
            <a:off x="1403350" y="2276475"/>
            <a:ext cx="760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т.е. </a:t>
            </a:r>
          </a:p>
        </p:txBody>
      </p:sp>
      <p:sp>
        <p:nvSpPr>
          <p:cNvPr id="348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482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349500"/>
            <a:ext cx="1628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8" name="Прямоугольник 12"/>
          <p:cNvSpPr>
            <a:spLocks noChangeArrowheads="1"/>
          </p:cNvSpPr>
          <p:nvPr/>
        </p:nvSpPr>
        <p:spPr bwMode="auto">
          <a:xfrm>
            <a:off x="3779838" y="2276475"/>
            <a:ext cx="258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.</a:t>
            </a:r>
            <a:endParaRPr lang="ru-RU" sz="2800"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  <p:sp>
        <p:nvSpPr>
          <p:cNvPr id="34829" name="Rectangle 7"/>
          <p:cNvSpPr>
            <a:spLocks noChangeArrowheads="1"/>
          </p:cNvSpPr>
          <p:nvPr/>
        </p:nvSpPr>
        <p:spPr bwMode="auto">
          <a:xfrm>
            <a:off x="1403350" y="2781300"/>
            <a:ext cx="76358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Теперь рассмотрим второе уравнение системы. </a:t>
            </a:r>
          </a:p>
          <a:p>
            <a:r>
              <a:rPr lang="ru-RU" sz="2800">
                <a:latin typeface="Corbel" pitchFamily="34" charset="0"/>
                <a:cs typeface="Times New Roman" pitchFamily="18" charset="0"/>
              </a:rPr>
              <a:t>Имеем:</a:t>
            </a:r>
            <a:endParaRPr lang="ru-RU"/>
          </a:p>
        </p:txBody>
      </p:sp>
      <p:sp>
        <p:nvSpPr>
          <p:cNvPr id="3483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4831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716338"/>
            <a:ext cx="5562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2" name="Rectangle 10"/>
          <p:cNvSpPr>
            <a:spLocks noChangeArrowheads="1"/>
          </p:cNvSpPr>
          <p:nvPr/>
        </p:nvSpPr>
        <p:spPr bwMode="auto">
          <a:xfrm>
            <a:off x="1403350" y="4292600"/>
            <a:ext cx="62753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Задача свелась к решению следующей </a:t>
            </a:r>
          </a:p>
          <a:p>
            <a:r>
              <a:rPr lang="ru-RU" sz="2800">
                <a:latin typeface="Corbel" pitchFamily="34" charset="0"/>
                <a:cs typeface="Times New Roman" pitchFamily="18" charset="0"/>
              </a:rPr>
              <a:t>системы уравнений:</a:t>
            </a:r>
            <a:endParaRPr lang="ru-RU"/>
          </a:p>
        </p:txBody>
      </p:sp>
      <p:sp>
        <p:nvSpPr>
          <p:cNvPr id="3483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4834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5300663"/>
            <a:ext cx="21907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17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5843" name="Rectangle 1"/>
          <p:cNvSpPr>
            <a:spLocks noChangeArrowheads="1"/>
          </p:cNvSpPr>
          <p:nvPr/>
        </p:nvSpPr>
        <p:spPr bwMode="auto">
          <a:xfrm>
            <a:off x="1258888" y="1916113"/>
            <a:ext cx="62166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Подставим 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15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+ 4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вместо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в первое </a:t>
            </a:r>
          </a:p>
          <a:p>
            <a:r>
              <a:rPr lang="ru-RU" sz="2800">
                <a:latin typeface="Corbel" pitchFamily="34" charset="0"/>
                <a:cs typeface="Times New Roman" pitchFamily="18" charset="0"/>
              </a:rPr>
              <a:t>уравнение:</a:t>
            </a:r>
            <a:endParaRPr lang="ru-RU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584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4076700"/>
            <a:ext cx="3276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5848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141663"/>
            <a:ext cx="3162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5850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97425"/>
            <a:ext cx="26670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5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5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0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6867" name="Прямоугольник 3"/>
          <p:cNvSpPr>
            <a:spLocks noChangeArrowheads="1"/>
          </p:cNvSpPr>
          <p:nvPr/>
        </p:nvSpPr>
        <p:spPr bwMode="auto">
          <a:xfrm>
            <a:off x="1331913" y="1916113"/>
            <a:ext cx="996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Если </a:t>
            </a:r>
          </a:p>
        </p:txBody>
      </p:sp>
      <p:pic>
        <p:nvPicPr>
          <p:cNvPr id="36868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866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Прямоугольник 5"/>
          <p:cNvSpPr>
            <a:spLocks noChangeArrowheads="1"/>
          </p:cNvSpPr>
          <p:nvPr/>
        </p:nvSpPr>
        <p:spPr bwMode="auto">
          <a:xfrm>
            <a:off x="3132138" y="1916113"/>
            <a:ext cx="773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то </a:t>
            </a:r>
          </a:p>
        </p:txBody>
      </p:sp>
      <p:pic>
        <p:nvPicPr>
          <p:cNvPr id="36870" name="Picture 2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420938"/>
            <a:ext cx="4838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Прямоугольник 7"/>
          <p:cNvSpPr>
            <a:spLocks noChangeArrowheads="1"/>
          </p:cNvSpPr>
          <p:nvPr/>
        </p:nvSpPr>
        <p:spPr bwMode="auto">
          <a:xfrm>
            <a:off x="1331913" y="2924175"/>
            <a:ext cx="760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т.е. </a:t>
            </a:r>
          </a:p>
        </p:txBody>
      </p:sp>
      <p:sp>
        <p:nvSpPr>
          <p:cNvPr id="368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687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997200"/>
            <a:ext cx="1228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4" name="Прямоугольник 10"/>
          <p:cNvSpPr>
            <a:spLocks noChangeArrowheads="1"/>
          </p:cNvSpPr>
          <p:nvPr/>
        </p:nvSpPr>
        <p:spPr bwMode="auto">
          <a:xfrm>
            <a:off x="3419475" y="2924175"/>
            <a:ext cx="2897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откуда находим </a:t>
            </a:r>
          </a:p>
        </p:txBody>
      </p:sp>
      <p:sp>
        <p:nvSpPr>
          <p:cNvPr id="368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6876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500438"/>
            <a:ext cx="2400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7" name="Прямоугольник 13"/>
          <p:cNvSpPr>
            <a:spLocks noChangeArrowheads="1"/>
          </p:cNvSpPr>
          <p:nvPr/>
        </p:nvSpPr>
        <p:spPr bwMode="auto">
          <a:xfrm>
            <a:off x="3708400" y="3429000"/>
            <a:ext cx="1163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. Если </a:t>
            </a:r>
          </a:p>
        </p:txBody>
      </p:sp>
      <p:sp>
        <p:nvSpPr>
          <p:cNvPr id="368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687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284538"/>
            <a:ext cx="1390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0" name="Прямоугольник 16"/>
          <p:cNvSpPr>
            <a:spLocks noChangeArrowheads="1"/>
          </p:cNvSpPr>
          <p:nvPr/>
        </p:nvSpPr>
        <p:spPr bwMode="auto">
          <a:xfrm>
            <a:off x="6156325" y="3429000"/>
            <a:ext cx="773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, то </a:t>
            </a:r>
          </a:p>
        </p:txBody>
      </p:sp>
      <p:sp>
        <p:nvSpPr>
          <p:cNvPr id="3688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6882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149725"/>
            <a:ext cx="59817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3" name="Rectangle 9"/>
          <p:cNvSpPr>
            <a:spLocks noChangeArrowheads="1"/>
          </p:cNvSpPr>
          <p:nvPr/>
        </p:nvSpPr>
        <p:spPr bwMode="auto">
          <a:xfrm>
            <a:off x="1258888" y="5013325"/>
            <a:ext cx="59769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т.е.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60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это уравнение не имеет </a:t>
            </a:r>
          </a:p>
          <a:p>
            <a:r>
              <a:rPr lang="ru-RU" sz="2800">
                <a:latin typeface="Corbel" pitchFamily="34" charset="0"/>
                <a:cs typeface="Times New Roman" pitchFamily="18" charset="0"/>
              </a:rPr>
              <a:t>действительных корней.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16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Системы показательных и логарифмических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7891" name="Rectangle 1"/>
          <p:cNvSpPr>
            <a:spLocks noChangeArrowheads="1"/>
          </p:cNvSpPr>
          <p:nvPr/>
        </p:nvSpPr>
        <p:spPr bwMode="auto">
          <a:xfrm>
            <a:off x="1258888" y="17002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Итак, мы нашли две пары значений переменных:</a:t>
            </a:r>
            <a:endParaRPr lang="ru-RU"/>
          </a:p>
        </p:txBody>
      </p:sp>
      <p:pic>
        <p:nvPicPr>
          <p:cNvPr id="3789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276475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276475"/>
            <a:ext cx="1409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5" name="Rectangle 5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800" i="1">
                <a:latin typeface="Corbel" pitchFamily="34" charset="0"/>
                <a:cs typeface="Times New Roman" pitchFamily="18" charset="0"/>
              </a:rPr>
              <a:t>		</a:t>
            </a:r>
            <a:endParaRPr lang="en-US"/>
          </a:p>
        </p:txBody>
      </p:sp>
      <p:sp>
        <p:nvSpPr>
          <p:cNvPr id="37896" name="Rectangle 6"/>
          <p:cNvSpPr>
            <a:spLocks noChangeArrowheads="1"/>
          </p:cNvSpPr>
          <p:nvPr/>
        </p:nvSpPr>
        <p:spPr bwMode="auto">
          <a:xfrm>
            <a:off x="0" y="26289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7"/>
          <p:cNvSpPr>
            <a:spLocks noChangeArrowheads="1"/>
          </p:cNvSpPr>
          <p:nvPr/>
        </p:nvSpPr>
        <p:spPr bwMode="auto">
          <a:xfrm>
            <a:off x="1258888" y="3213100"/>
            <a:ext cx="76342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Так как заданная система содержит выражения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log</a:t>
            </a:r>
            <a:r>
              <a:rPr lang="ru-RU" sz="2800" baseline="-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,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log</a:t>
            </a:r>
            <a:r>
              <a:rPr lang="ru-RU" sz="2800" baseline="-30000">
                <a:latin typeface="Cambria Math" pitchFamily="18" charset="0"/>
                <a:cs typeface="Times New Roman" pitchFamily="18" charset="0"/>
              </a:rPr>
              <a:t>4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 то должны выполняться условия </a:t>
            </a:r>
            <a:endParaRPr lang="ru-RU"/>
          </a:p>
        </p:txBody>
      </p:sp>
      <p:sp>
        <p:nvSpPr>
          <p:cNvPr id="37898" name="Прямоугольник 11"/>
          <p:cNvSpPr>
            <a:spLocks noChangeArrowheads="1"/>
          </p:cNvSpPr>
          <p:nvPr/>
        </p:nvSpPr>
        <p:spPr bwMode="auto">
          <a:xfrm>
            <a:off x="1331913" y="4221163"/>
            <a:ext cx="440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&gt; 0,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&gt; 0 </a:t>
            </a:r>
            <a:r>
              <a:rPr lang="ru-RU" sz="2800">
                <a:latin typeface="Corbel" pitchFamily="34" charset="0"/>
              </a:rPr>
              <a:t>. Поэтому пара </a:t>
            </a:r>
          </a:p>
        </p:txBody>
      </p:sp>
      <p:sp>
        <p:nvSpPr>
          <p:cNvPr id="3789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790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49725"/>
            <a:ext cx="1409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1" name="Прямоугольник 14"/>
          <p:cNvSpPr>
            <a:spLocks noChangeArrowheads="1"/>
          </p:cNvSpPr>
          <p:nvPr/>
        </p:nvSpPr>
        <p:spPr bwMode="auto">
          <a:xfrm>
            <a:off x="1258888" y="5013325"/>
            <a:ext cx="5953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исходной системе не удовлетворяет. </a:t>
            </a:r>
          </a:p>
        </p:txBody>
      </p:sp>
      <p:sp>
        <p:nvSpPr>
          <p:cNvPr id="37902" name="Rectangle 10"/>
          <p:cNvSpPr>
            <a:spLocks noChangeArrowheads="1"/>
          </p:cNvSpPr>
          <p:nvPr/>
        </p:nvSpPr>
        <p:spPr bwMode="auto">
          <a:xfrm>
            <a:off x="1258888" y="5556250"/>
            <a:ext cx="2052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cs typeface="Times New Roman" pitchFamily="18" charset="0"/>
              </a:rPr>
              <a:t>Ответ: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(8; 4)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05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Rectangle 11"/>
          <p:cNvSpPr>
            <a:spLocks noChangeArrowheads="1"/>
          </p:cNvSpPr>
          <p:nvPr/>
        </p:nvSpPr>
        <p:spPr bwMode="auto">
          <a:xfrm>
            <a:off x="1258888" y="1884363"/>
            <a:ext cx="58372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Пример. 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Решить систему уравнений</a:t>
            </a:r>
            <a:endParaRPr lang="ru-RU">
              <a:latin typeface="Corbel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1268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36838"/>
            <a:ext cx="20193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21"/>
          <p:cNvSpPr txBox="1">
            <a:spLocks noChangeArrowheads="1"/>
          </p:cNvSpPr>
          <p:nvPr/>
        </p:nvSpPr>
        <p:spPr bwMode="auto">
          <a:xfrm>
            <a:off x="7812088" y="2781300"/>
            <a:ext cx="442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>
                <a:latin typeface="Calibri" pitchFamily="34" charset="0"/>
                <a:cs typeface="Times New Roman" pitchFamily="18" charset="0"/>
              </a:rPr>
              <a:t>(1)</a:t>
            </a:r>
            <a:endParaRPr lang="ru-RU" sz="9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1258888" y="3933825"/>
            <a:ext cx="7273925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b="1">
                <a:latin typeface="Corbel" pitchFamily="34" charset="0"/>
                <a:cs typeface="Times New Roman" pitchFamily="18" charset="0"/>
              </a:rPr>
              <a:t>Решение.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Умножив обе части второго уравнения системы на 3, получаем систему</a:t>
            </a:r>
            <a:r>
              <a:rPr lang="ru-RU" sz="2800" i="1">
                <a:latin typeface="Corbe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i="1">
                <a:latin typeface="Corbel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800" i="1">
                <a:latin typeface="Corbe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i="1">
                <a:latin typeface="Corbel" pitchFamily="34" charset="0"/>
                <a:ea typeface="Calibri" pitchFamily="34" charset="0"/>
                <a:cs typeface="Times New Roman" pitchFamily="18" charset="0"/>
              </a:rPr>
            </a:br>
            <a:endParaRPr lang="ru-RU">
              <a:latin typeface="Corbel" pitchFamily="34" charset="0"/>
            </a:endParaRPr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1272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5229225"/>
            <a:ext cx="22193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Box 25"/>
          <p:cNvSpPr txBox="1">
            <a:spLocks noChangeArrowheads="1"/>
          </p:cNvSpPr>
          <p:nvPr/>
        </p:nvSpPr>
        <p:spPr bwMode="auto">
          <a:xfrm>
            <a:off x="7812088" y="5373688"/>
            <a:ext cx="442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>
                <a:latin typeface="Calibri" pitchFamily="34" charset="0"/>
                <a:cs typeface="Times New Roman" pitchFamily="18" charset="0"/>
              </a:rPr>
              <a:t>(2)</a:t>
            </a:r>
            <a:endParaRPr lang="ru-RU" sz="9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8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D:\док\Документы сканера\2bla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-1827584"/>
            <a:ext cx="7772400" cy="10691813"/>
          </a:xfrm>
          <a:prstGeom prst="rect">
            <a:avLst/>
          </a:prstGeom>
          <a:noFill/>
          <a:scene3d>
            <a:camera prst="orthographicFront">
              <a:rot lat="0" lon="0" rev="534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3352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Методы решения тригонометрических уравнений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700" smtClean="0"/>
              <a:t>Решение простейших тригонометрических уравнений</a:t>
            </a:r>
          </a:p>
          <a:p>
            <a:pPr>
              <a:lnSpc>
                <a:spcPct val="90000"/>
              </a:lnSpc>
            </a:pPr>
            <a:r>
              <a:rPr lang="ru-RU" sz="2700" smtClean="0"/>
              <a:t>Метод разложения на множители</a:t>
            </a:r>
          </a:p>
          <a:p>
            <a:pPr>
              <a:lnSpc>
                <a:spcPct val="90000"/>
              </a:lnSpc>
            </a:pPr>
            <a:r>
              <a:rPr lang="ru-RU" sz="2700" smtClean="0"/>
              <a:t>Решение тригонометрических уравнений, левая и правая части которых являются одноименными тригонометрическими функциями</a:t>
            </a:r>
          </a:p>
          <a:p>
            <a:pPr>
              <a:lnSpc>
                <a:spcPct val="90000"/>
              </a:lnSpc>
            </a:pPr>
            <a:r>
              <a:rPr lang="ru-RU" sz="2700" smtClean="0"/>
              <a:t>Метод введения новой переменной</a:t>
            </a:r>
          </a:p>
          <a:p>
            <a:pPr>
              <a:lnSpc>
                <a:spcPct val="90000"/>
              </a:lnSpc>
            </a:pPr>
            <a:r>
              <a:rPr lang="ru-RU" sz="2700" smtClean="0"/>
              <a:t>Метод введения вспомогательного угла</a:t>
            </a:r>
          </a:p>
          <a:p>
            <a:pPr>
              <a:lnSpc>
                <a:spcPct val="90000"/>
              </a:lnSpc>
            </a:pPr>
            <a:r>
              <a:rPr lang="ru-RU" sz="2700" smtClean="0"/>
              <a:t>Решение уравнений с использованием ограниченности функций </a:t>
            </a:r>
            <a:r>
              <a:rPr lang="en-US" sz="270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 = sinx </a:t>
            </a:r>
            <a:r>
              <a:rPr lang="ru-RU" sz="270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и </a:t>
            </a:r>
            <a:r>
              <a:rPr lang="en-US" sz="270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 = cosx</a:t>
            </a:r>
            <a:endParaRPr lang="ru-RU" sz="2700" smtClean="0"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09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62466" name="Picture 2" descr="D:\док\Документы сканера\1bla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-1611560"/>
            <a:ext cx="6899447" cy="10153128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85200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Прямоугольник 3"/>
          <p:cNvSpPr>
            <a:spLocks noChangeArrowheads="1"/>
          </p:cNvSpPr>
          <p:nvPr/>
        </p:nvSpPr>
        <p:spPr bwMode="auto">
          <a:xfrm>
            <a:off x="1258888" y="2060575"/>
            <a:ext cx="68421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Сложим теперь оба уравнения полученной системы. Система</a:t>
            </a:r>
          </a:p>
        </p:txBody>
      </p:sp>
      <p:pic>
        <p:nvPicPr>
          <p:cNvPr id="1229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213100"/>
            <a:ext cx="50768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8172450" y="3357563"/>
            <a:ext cx="427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/>
              <a:t>(3)</a:t>
            </a:r>
          </a:p>
        </p:txBody>
      </p:sp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1331913" y="4437063"/>
            <a:ext cx="67691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равносильна системе (2). Система (3), в свою очередь, преобразуется к виду</a:t>
            </a:r>
            <a:endParaRPr lang="ru-RU">
              <a:latin typeface="Corbel" pitchFamily="34" charset="0"/>
            </a:endParaRPr>
          </a:p>
        </p:txBody>
      </p:sp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5589588"/>
            <a:ext cx="20288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54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1258888" y="1917700"/>
            <a:ext cx="77771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Из уравнения 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11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55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находим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5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 Подставив это значение в уравнение 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2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x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+ 3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7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находим </a:t>
            </a:r>
          </a:p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y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-1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.</a:t>
            </a:r>
          </a:p>
          <a:p>
            <a:pPr eaLnBrk="0" hangingPunct="0"/>
            <a:r>
              <a:rPr lang="ru-RU" sz="2800">
                <a:latin typeface="Corbel" pitchFamily="34" charset="0"/>
                <a:cs typeface="Times New Roman" pitchFamily="18" charset="0"/>
              </a:rPr>
              <a:t>Итак, (5; -1) – решение системы (3), а значит, и решение равносильной ей системы (1).</a:t>
            </a:r>
            <a:endParaRPr lang="ru-RU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4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1331913" y="1884363"/>
            <a:ext cx="60880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 2.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 Решить систему уравнений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492375"/>
            <a:ext cx="4429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1331913" y="3429000"/>
            <a:ext cx="752475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b="1">
                <a:latin typeface="Corbel" pitchFamily="34" charset="0"/>
                <a:cs typeface="Times New Roman" pitchFamily="18" charset="0"/>
              </a:rPr>
              <a:t>Решение.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Если обе части первого уравнения системы умножить на 2 и вычесть полученное уравнение из второго уравнения системы, то взаимно уничтожатся члены, содержащие переменные во второй степени:</a:t>
            </a:r>
            <a:endParaRPr lang="ru-RU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755650" y="5732463"/>
            <a:ext cx="8532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Cambria Math" pitchFamily="18" charset="0"/>
                <a:cs typeface="Times New Roman" pitchFamily="18" charset="0"/>
              </a:rPr>
              <a:t>(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2x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+ 2y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+ x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3y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5)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(2x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+ 2y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4x + 2y) = 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1619250" y="1916113"/>
            <a:ext cx="64452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Cambria Math" pitchFamily="18" charset="0"/>
                <a:cs typeface="Times New Roman" pitchFamily="18" charset="0"/>
              </a:rPr>
              <a:t>5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5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5 = 0</a:t>
            </a:r>
            <a:endParaRPr lang="ru-RU" sz="900"/>
          </a:p>
          <a:p>
            <a:pPr algn="ctr" eaLnBrk="0" hangingPunct="0"/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 = 0</a:t>
            </a:r>
            <a:endParaRPr lang="ru-RU"/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1403350" y="2997200"/>
            <a:ext cx="64817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Мы приходим к более простой системе</a:t>
            </a:r>
            <a:endParaRPr lang="ru-RU"/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536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89363"/>
            <a:ext cx="34194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Rectangle 5"/>
          <p:cNvSpPr>
            <a:spLocks noChangeArrowheads="1"/>
          </p:cNvSpPr>
          <p:nvPr/>
        </p:nvSpPr>
        <p:spPr bwMode="auto">
          <a:xfrm>
            <a:off x="1403350" y="4724400"/>
            <a:ext cx="748982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которую нетрудно решить методом подстановки. Из второго уравнения находим </a:t>
            </a:r>
          </a:p>
          <a:p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значит,</a:t>
            </a:r>
            <a:endParaRPr lang="ru-RU" sz="900"/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>
            <a:off x="684213" y="60928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+ (x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1)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2x + (x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1) = 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9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сложения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323850" y="2133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800">
                <a:latin typeface="Cambria Math" pitchFamily="18" charset="0"/>
                <a:cs typeface="Times New Roman" pitchFamily="18" charset="0"/>
              </a:rPr>
              <a:t>2x</a:t>
            </a:r>
            <a:r>
              <a:rPr lang="en-US" sz="2800" baseline="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3x = 0</a:t>
            </a:r>
            <a:endParaRPr lang="ru-RU" sz="900"/>
          </a:p>
          <a:p>
            <a:pPr algn="ctr" eaLnBrk="0" hangingPunct="0"/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1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0, x</a:t>
            </a:r>
            <a:r>
              <a:rPr lang="en-US" sz="2800" baseline="-30000">
                <a:latin typeface="Cambria Math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 = 1,5</a:t>
            </a:r>
            <a:endParaRPr lang="en-US"/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1403350" y="2781300"/>
            <a:ext cx="7235825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latin typeface="Corbel" pitchFamily="34" charset="0"/>
                <a:cs typeface="Times New Roman" pitchFamily="18" charset="0"/>
              </a:rPr>
              <a:t>Если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0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, то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1= 0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 = -1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; если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1,5,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то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y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=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x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 = 1,5 </a:t>
            </a:r>
            <a:r>
              <a:rPr lang="ru-RU" sz="28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 1 = 0,5.</a:t>
            </a:r>
          </a:p>
          <a:p>
            <a:endParaRPr lang="ru-RU" sz="900"/>
          </a:p>
          <a:p>
            <a:pPr eaLnBrk="0" hangingPunct="0"/>
            <a:r>
              <a:rPr lang="ru-RU" sz="2800" b="1">
                <a:latin typeface="Corbel" pitchFamily="34" charset="0"/>
                <a:cs typeface="Times New Roman" pitchFamily="18" charset="0"/>
              </a:rPr>
              <a:t>Ответ: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ambria Math" pitchFamily="18" charset="0"/>
                <a:cs typeface="Times New Roman" pitchFamily="18" charset="0"/>
              </a:rPr>
              <a:t>(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0; -1)</a:t>
            </a:r>
            <a:r>
              <a:rPr lang="en-US" sz="2800">
                <a:latin typeface="Corbel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orbel" pitchFamily="34" charset="0"/>
                <a:cs typeface="Times New Roman" pitchFamily="18" charset="0"/>
              </a:rPr>
              <a:t>и </a:t>
            </a:r>
            <a:r>
              <a:rPr lang="en-US" sz="2800">
                <a:latin typeface="Cambria Math" pitchFamily="18" charset="0"/>
                <a:cs typeface="Times New Roman" pitchFamily="18" charset="0"/>
              </a:rPr>
              <a:t>(1,5; 0,5)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9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Решение систем двух уравнений с двумя переменными методом введения новых переменных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1331913" y="1916113"/>
            <a:ext cx="434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800" b="1">
                <a:latin typeface="Corbel" pitchFamily="34" charset="0"/>
                <a:ea typeface="Calibri" pitchFamily="34" charset="0"/>
                <a:cs typeface="Times New Roman" pitchFamily="18" charset="0"/>
              </a:rPr>
              <a:t>Пример 1.</a:t>
            </a:r>
            <a:r>
              <a:rPr lang="ru-RU" sz="2800">
                <a:latin typeface="Corbel" pitchFamily="34" charset="0"/>
                <a:ea typeface="Calibri" pitchFamily="34" charset="0"/>
                <a:cs typeface="Times New Roman" pitchFamily="18" charset="0"/>
              </a:rPr>
              <a:t> Решить систему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636838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Прямоугольник 28"/>
          <p:cNvSpPr>
            <a:spLocks noChangeArrowheads="1"/>
          </p:cNvSpPr>
          <p:nvPr/>
        </p:nvSpPr>
        <p:spPr bwMode="auto">
          <a:xfrm>
            <a:off x="1403350" y="4365625"/>
            <a:ext cx="33004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Corbel" pitchFamily="34" charset="0"/>
              </a:rPr>
              <a:t>Решение</a:t>
            </a:r>
            <a:r>
              <a:rPr lang="ru-RU" sz="2800">
                <a:latin typeface="Corbel" pitchFamily="34" charset="0"/>
              </a:rPr>
              <a:t>. Положим </a:t>
            </a:r>
          </a:p>
        </p:txBody>
      </p:sp>
      <p:sp>
        <p:nvSpPr>
          <p:cNvPr id="1741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16" name="Picture 2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292600"/>
            <a:ext cx="2095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Прямоугольник 31"/>
          <p:cNvSpPr>
            <a:spLocks noChangeArrowheads="1"/>
          </p:cNvSpPr>
          <p:nvPr/>
        </p:nvSpPr>
        <p:spPr bwMode="auto">
          <a:xfrm>
            <a:off x="4932363" y="4365625"/>
            <a:ext cx="1784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= </a:t>
            </a:r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z</a:t>
            </a:r>
            <a:r>
              <a:rPr lang="ru-RU" sz="2800">
                <a:latin typeface="Corbel" pitchFamily="34" charset="0"/>
              </a:rPr>
              <a:t>, тогда </a:t>
            </a:r>
          </a:p>
        </p:txBody>
      </p:sp>
      <p:sp>
        <p:nvSpPr>
          <p:cNvPr id="1741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19" name="Picture 2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292600"/>
            <a:ext cx="2095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Прямоугольник 34"/>
          <p:cNvSpPr>
            <a:spLocks noChangeArrowheads="1"/>
          </p:cNvSpPr>
          <p:nvPr/>
        </p:nvSpPr>
        <p:spPr bwMode="auto">
          <a:xfrm>
            <a:off x="6948488" y="4365625"/>
            <a:ext cx="368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=</a:t>
            </a:r>
          </a:p>
        </p:txBody>
      </p:sp>
      <p:sp>
        <p:nvSpPr>
          <p:cNvPr id="1742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22" name="Picture 3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4221163"/>
            <a:ext cx="2000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3" name="Прямоугольник 37"/>
          <p:cNvSpPr>
            <a:spLocks noChangeArrowheads="1"/>
          </p:cNvSpPr>
          <p:nvPr/>
        </p:nvSpPr>
        <p:spPr bwMode="auto">
          <a:xfrm>
            <a:off x="1403350" y="5084763"/>
            <a:ext cx="6513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orbel" pitchFamily="34" charset="0"/>
              </a:rPr>
              <a:t>и первое уравнение системы примет вид</a:t>
            </a:r>
          </a:p>
        </p:txBody>
      </p:sp>
      <p:sp>
        <p:nvSpPr>
          <p:cNvPr id="17424" name="Прямоугольник 38"/>
          <p:cNvSpPr>
            <a:spLocks noChangeArrowheads="1"/>
          </p:cNvSpPr>
          <p:nvPr/>
        </p:nvSpPr>
        <p:spPr bwMode="auto">
          <a:xfrm>
            <a:off x="4284663" y="5805488"/>
            <a:ext cx="771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z</a:t>
            </a:r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+ </a:t>
            </a:r>
          </a:p>
        </p:txBody>
      </p:sp>
      <p:sp>
        <p:nvSpPr>
          <p:cNvPr id="1742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26" name="Picture 3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5661025"/>
            <a:ext cx="2000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" name="Прямоугольник 41"/>
          <p:cNvSpPr>
            <a:spLocks noChangeArrowheads="1"/>
          </p:cNvSpPr>
          <p:nvPr/>
        </p:nvSpPr>
        <p:spPr bwMode="auto">
          <a:xfrm>
            <a:off x="5148263" y="5805488"/>
            <a:ext cx="4524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=</a:t>
            </a:r>
          </a:p>
        </p:txBody>
      </p:sp>
      <p:sp>
        <p:nvSpPr>
          <p:cNvPr id="1742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7429" name="Picture 3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5661025"/>
            <a:ext cx="390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94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1389</Words>
  <Application>Microsoft Office PowerPoint</Application>
  <PresentationFormat>Экран (4:3)</PresentationFormat>
  <Paragraphs>156</Paragraphs>
  <Slides>32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Системы двух уравнений с двумя переменными</vt:lpstr>
      <vt:lpstr>Решение систем двух уравнений с двумя переменными методом подстановки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сложения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методом введения новых переменных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Решение систем двух уравнений с двумя переменными методами умножения и деления</vt:lpstr>
      <vt:lpstr>Системы показательных и логарифмических уравнений</vt:lpstr>
      <vt:lpstr>Системы показательных и логарифмических уравнений</vt:lpstr>
      <vt:lpstr>Системы показательных и логарифмических уравнений</vt:lpstr>
      <vt:lpstr>Системы показательных и логарифмических уравнений</vt:lpstr>
      <vt:lpstr>Системы показательных и логарифмических уравнений</vt:lpstr>
      <vt:lpstr>Системы показательных и логарифмических уравнений</vt:lpstr>
      <vt:lpstr>Презентация PowerPoint</vt:lpstr>
      <vt:lpstr>Методы решения тригонометрических уравнений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двух уравнений с двумя переменными</dc:title>
  <dc:creator>Computer</dc:creator>
  <cp:lastModifiedBy>Computer</cp:lastModifiedBy>
  <cp:revision>1</cp:revision>
  <dcterms:created xsi:type="dcterms:W3CDTF">2013-02-04T06:56:20Z</dcterms:created>
  <dcterms:modified xsi:type="dcterms:W3CDTF">2013-02-04T06:56:50Z</dcterms:modified>
</cp:coreProperties>
</file>