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>
              <a:gsLst>
                <a:gs pos="25000">
                  <a:srgbClr val="0070C0">
                    <a:alpha val="93000"/>
                  </a:srgbClr>
                </a:gs>
                <a:gs pos="72000">
                  <a:srgbClr val="D2F4FD">
                    <a:lumMod val="90000"/>
                    <a:alpha val="65000"/>
                  </a:srgbClr>
                </a:gs>
              </a:gsLst>
              <a:lin ang="3600000" scaled="0"/>
            </a:gra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4.1666666666666664E-2"/>
                  <c:y val="-6.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583333333333333E-2"/>
                  <c:y val="-4.374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5921803776446964E-2"/>
                  <c:y val="-3.8456014715148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 i="1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88.79</c:v>
                </c:pt>
                <c:pt idx="1">
                  <c:v>91.27</c:v>
                </c:pt>
                <c:pt idx="2">
                  <c:v>74.930000000000007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970944"/>
        <c:axId val="30904704"/>
        <c:axId val="0"/>
      </c:bar3DChart>
      <c:catAx>
        <c:axId val="27970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 b="1" i="1">
                <a:solidFill>
                  <a:srgbClr val="002060"/>
                </a:solidFill>
              </a:defRPr>
            </a:pPr>
            <a:endParaRPr lang="ru-RU"/>
          </a:p>
        </c:txPr>
        <c:crossAx val="30904704"/>
        <c:crosses val="autoZero"/>
        <c:auto val="1"/>
        <c:lblAlgn val="ctr"/>
        <c:lblOffset val="100"/>
        <c:noMultiLvlLbl val="0"/>
      </c:catAx>
      <c:valAx>
        <c:axId val="30904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i="1">
                <a:solidFill>
                  <a:srgbClr val="002060"/>
                </a:solidFill>
              </a:defRPr>
            </a:pPr>
            <a:endParaRPr lang="ru-RU"/>
          </a:p>
        </c:txPr>
        <c:crossAx val="27970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62DDC-D548-4011-90F6-A18CFCA26EFB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FA617-2C94-4A58-A37E-AF11839F3D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188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chemeClr val="tx1">
                <a:alpha val="84000"/>
              </a:schemeClr>
            </a:gs>
            <a:gs pos="25000">
              <a:schemeClr val="bg2">
                <a:lumMod val="20000"/>
                <a:lumOff val="80000"/>
              </a:schemeClr>
            </a:gs>
            <a:gs pos="72000">
              <a:schemeClr val="bg1">
                <a:alpha val="8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18.02.2002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60648"/>
            <a:ext cx="8431088" cy="432048"/>
          </a:xfrm>
        </p:spPr>
        <p:txBody>
          <a:bodyPr>
            <a:no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effectLst/>
              </a:rPr>
              <a:t>Средний балл </a:t>
            </a:r>
            <a:r>
              <a:rPr lang="ru-RU" sz="2000" i="1" dirty="0" smtClean="0">
                <a:solidFill>
                  <a:srgbClr val="002060"/>
                </a:solidFill>
                <a:effectLst/>
              </a:rPr>
              <a:t>ЕНТ  </a:t>
            </a:r>
            <a:r>
              <a:rPr lang="ru-RU" sz="2000" i="1" dirty="0" smtClean="0">
                <a:solidFill>
                  <a:srgbClr val="002060"/>
                </a:solidFill>
                <a:effectLst/>
              </a:rPr>
              <a:t>в разрезе городов и районов</a:t>
            </a:r>
            <a:endParaRPr lang="ru-RU" sz="2000" i="1" dirty="0"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609582"/>
              </p:ext>
            </p:extLst>
          </p:nvPr>
        </p:nvGraphicFramePr>
        <p:xfrm>
          <a:off x="179512" y="1052735"/>
          <a:ext cx="8712967" cy="5027795"/>
        </p:xfrm>
        <a:graphic>
          <a:graphicData uri="http://schemas.openxmlformats.org/drawingml/2006/table">
            <a:tbl>
              <a:tblPr/>
              <a:tblGrid>
                <a:gridCol w="292875"/>
                <a:gridCol w="1537582"/>
                <a:gridCol w="1161975"/>
                <a:gridCol w="1620317"/>
                <a:gridCol w="1244709"/>
                <a:gridCol w="1391146"/>
                <a:gridCol w="1464363"/>
              </a:tblGrid>
              <a:tr h="650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№ 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Район, </a:t>
                      </a:r>
                      <a:endParaRPr lang="ru-RU" sz="1600" b="1" i="1" u="none" strike="noStrike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 rtl="0" fontAlgn="ctr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город 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2010 год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Район, </a:t>
                      </a:r>
                      <a:endParaRPr lang="ru-RU" sz="1600" b="1" i="1" u="none" strike="noStrike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 rtl="0" fontAlgn="ctr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город 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2011 год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Район, </a:t>
                      </a:r>
                      <a:endParaRPr lang="ru-RU" sz="1600" b="1" i="1" u="none" strike="noStrike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 rtl="0" fontAlgn="ctr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город 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2012 год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Областные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111,09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Областные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107,75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Областные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90,34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Павлодар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97,02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Железинский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94,58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Качирский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78,62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Железинский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84,73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Баянаульский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93,69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Аксу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78,62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</a:t>
                      </a:r>
                      <a:r>
                        <a:rPr lang="ru-RU" sz="1400" b="0" i="0" u="none" strike="noStrike" dirty="0" err="1">
                          <a:solidFill>
                            <a:srgbClr val="002060"/>
                          </a:solidFill>
                          <a:latin typeface="+mn-lt"/>
                        </a:rPr>
                        <a:t>Екибастуз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84,48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г. </a:t>
                      </a:r>
                      <a:r>
                        <a:rPr lang="ru-RU" sz="1400" b="0" i="0" u="none" strike="noStrike" dirty="0" err="1">
                          <a:solidFill>
                            <a:srgbClr val="002060"/>
                          </a:solidFill>
                          <a:latin typeface="+mn-lt"/>
                        </a:rPr>
                        <a:t>Екибастуз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93,53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Павлодар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07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Щербактинский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84,15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г. 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Павлодар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92,53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Актогайский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74,57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Успенский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81,45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Качирский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91,04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г. </a:t>
                      </a:r>
                      <a:r>
                        <a:rPr lang="ru-RU" sz="1400" b="0" i="0" u="none" strike="noStrike" dirty="0" err="1">
                          <a:solidFill>
                            <a:srgbClr val="002060"/>
                          </a:solidFill>
                          <a:latin typeface="+mn-lt"/>
                        </a:rPr>
                        <a:t>Екибастуз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72,43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Аксу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80,92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Актогайский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87,77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Железинский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72,08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Иртышский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80,75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Иртышский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85,02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Майский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71,81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Павлодарский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80,57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Майский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82,36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Баянаульский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67,54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63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Баянаульский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80,55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г. 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Аксу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82,23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Щербактинский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66,44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Актогайский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79,51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Павлодарский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81,83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Лебяжинский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66,2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Лебяжинский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78,45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Успенский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80,04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Иртышский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63,44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Качирский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77,55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Щербактинский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78,32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Успенский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63,21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Майский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76,59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Лебяжинский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76,99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Павлодарский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62,52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0828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Средний балл по области 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88,79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91,27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74,93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66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8758" y="-71462"/>
            <a:ext cx="8640960" cy="936104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i="1" dirty="0">
                <a:solidFill>
                  <a:srgbClr val="002060"/>
                </a:solidFill>
                <a:effectLst/>
              </a:rPr>
              <a:t>Сравнительная таблица о количестве выпускников, участвующих в </a:t>
            </a:r>
            <a:r>
              <a:rPr lang="ru-RU" sz="2400" i="1" dirty="0" smtClean="0">
                <a:solidFill>
                  <a:srgbClr val="002060"/>
                </a:solidFill>
                <a:effectLst/>
              </a:rPr>
              <a:t>ЕНТ</a:t>
            </a:r>
            <a:endParaRPr lang="ru-RU" sz="2400" i="1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75694"/>
              </p:ext>
            </p:extLst>
          </p:nvPr>
        </p:nvGraphicFramePr>
        <p:xfrm>
          <a:off x="357158" y="1053900"/>
          <a:ext cx="8429684" cy="5731859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428628"/>
                <a:gridCol w="1643074"/>
                <a:gridCol w="2000264"/>
                <a:gridCol w="1714512"/>
                <a:gridCol w="1440029"/>
                <a:gridCol w="1203177"/>
              </a:tblGrid>
              <a:tr h="319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№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2060"/>
                          </a:solidFill>
                          <a:effectLst/>
                        </a:rPr>
                        <a:t>Район, город</a:t>
                      </a:r>
                      <a:endParaRPr lang="ru-RU" sz="16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2060"/>
                          </a:solidFill>
                          <a:effectLst/>
                        </a:rPr>
                        <a:t>2010 год</a:t>
                      </a:r>
                      <a:endParaRPr lang="ru-RU" sz="16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effectLst/>
                        </a:rPr>
                        <a:t>2011 </a:t>
                      </a:r>
                      <a:r>
                        <a:rPr lang="ru-RU" sz="1600" b="1" i="1" dirty="0">
                          <a:solidFill>
                            <a:srgbClr val="002060"/>
                          </a:solidFill>
                          <a:effectLst/>
                        </a:rPr>
                        <a:t>год</a:t>
                      </a:r>
                      <a:endParaRPr lang="ru-RU" sz="16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effectLst/>
                        </a:rPr>
                        <a:t>2012 год</a:t>
                      </a:r>
                      <a:endParaRPr lang="ru-RU" sz="16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effectLst/>
                        </a:rPr>
                        <a:t>динамика</a:t>
                      </a:r>
                      <a:endParaRPr lang="ru-RU" sz="16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2060"/>
                          </a:solidFill>
                          <a:effectLst/>
                        </a:rPr>
                        <a:t>г. Павлодар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93,00%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93,80%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83,72%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-10,08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2060"/>
                          </a:solidFill>
                          <a:effectLst/>
                        </a:rPr>
                        <a:t>Областные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90,40%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90,50%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89,41%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-1,09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3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2060"/>
                          </a:solidFill>
                          <a:effectLst/>
                        </a:rPr>
                        <a:t>Успенский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78,80%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68,60%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82,93%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14,33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4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2060"/>
                          </a:solidFill>
                          <a:effectLst/>
                        </a:rPr>
                        <a:t>г. </a:t>
                      </a:r>
                      <a:r>
                        <a:rPr lang="ru-RU" sz="1400" b="0" i="0" dirty="0" err="1">
                          <a:solidFill>
                            <a:srgbClr val="002060"/>
                          </a:solidFill>
                          <a:effectLst/>
                        </a:rPr>
                        <a:t>Екибастуз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81,80%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81,60%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81,14%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-0,46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 err="1">
                          <a:solidFill>
                            <a:srgbClr val="002060"/>
                          </a:solidFill>
                          <a:effectLst/>
                        </a:rPr>
                        <a:t>Актогайский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86,00%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81,70%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80,00%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-1,7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6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 err="1">
                          <a:solidFill>
                            <a:srgbClr val="002060"/>
                          </a:solidFill>
                          <a:effectLst/>
                        </a:rPr>
                        <a:t>Лебяжинский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82,30%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80,30%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80,00%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-0,3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 err="1">
                          <a:solidFill>
                            <a:srgbClr val="002060"/>
                          </a:solidFill>
                          <a:effectLst/>
                        </a:rPr>
                        <a:t>Баянаульский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83,70%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82,90%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79,21%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-3,69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8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 err="1">
                          <a:solidFill>
                            <a:srgbClr val="002060"/>
                          </a:solidFill>
                          <a:effectLst/>
                        </a:rPr>
                        <a:t>Качирский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78,90%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81,60%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77,50%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-4,1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9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2060"/>
                          </a:solidFill>
                          <a:effectLst/>
                        </a:rPr>
                        <a:t>Иртышский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81,30%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78,50%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77,22%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-1,28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10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 err="1">
                          <a:solidFill>
                            <a:srgbClr val="002060"/>
                          </a:solidFill>
                          <a:effectLst/>
                        </a:rPr>
                        <a:t>Железинский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81,80%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78,20%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76,57%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-1,63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11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2060"/>
                          </a:solidFill>
                          <a:effectLst/>
                        </a:rPr>
                        <a:t>Майский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81,00%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86,50%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73,86%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-12,64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12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2060"/>
                          </a:solidFill>
                          <a:effectLst/>
                        </a:rPr>
                        <a:t>г. Аксу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77,30%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79,00%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72,69%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-6,31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13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2060"/>
                          </a:solidFill>
                          <a:effectLst/>
                        </a:rPr>
                        <a:t>Павлодарский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63,20%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70,00%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67,83%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-2,17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14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 err="1">
                          <a:solidFill>
                            <a:srgbClr val="002060"/>
                          </a:solidFill>
                          <a:effectLst/>
                        </a:rPr>
                        <a:t>Щербактинский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58,10%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70,20%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66,67%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-3,53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5610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2060"/>
                          </a:solidFill>
                          <a:effectLst/>
                        </a:rPr>
                        <a:t>Средний балл по области</a:t>
                      </a:r>
                      <a:endParaRPr lang="ru-RU" sz="14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b="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83,10%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83,99%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80,29%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-3,7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56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chemeClr val="bg1">
                <a:alpha val="84000"/>
              </a:schemeClr>
            </a:gs>
            <a:gs pos="25000">
              <a:schemeClr val="tx2">
                <a:lumMod val="20000"/>
                <a:lumOff val="80000"/>
              </a:schemeClr>
            </a:gs>
            <a:gs pos="72000">
              <a:schemeClr val="bg1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357166"/>
            <a:ext cx="3243779" cy="50833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+mn-lt"/>
              </a:rPr>
              <a:t>Средний балл ЕНТ</a:t>
            </a:r>
            <a:endParaRPr lang="ru-RU" sz="2400" b="1" i="1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57158" y="928670"/>
          <a:ext cx="8215370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354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chemeClr val="tx1">
                <a:alpha val="84000"/>
              </a:schemeClr>
            </a:gs>
            <a:gs pos="25000">
              <a:schemeClr val="tx2">
                <a:lumMod val="20000"/>
                <a:lumOff val="80000"/>
              </a:schemeClr>
            </a:gs>
            <a:gs pos="72000">
              <a:schemeClr val="bg1">
                <a:alpha val="8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080120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  <a:buNone/>
            </a:pPr>
            <a:r>
              <a:rPr lang="ru-RU" sz="2400" b="1" i="1" dirty="0" smtClean="0">
                <a:solidFill>
                  <a:srgbClr val="002060"/>
                </a:solidFill>
                <a:effectLst/>
                <a:latin typeface="+mn-lt"/>
              </a:rPr>
              <a:t>Количество школ, показавших результаты ниже областного показателя</a:t>
            </a:r>
            <a:endParaRPr lang="ru-RU" sz="2400" b="1" i="1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221442"/>
              </p:ext>
            </p:extLst>
          </p:nvPr>
        </p:nvGraphicFramePr>
        <p:xfrm>
          <a:off x="71437" y="1268755"/>
          <a:ext cx="9001157" cy="5304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145"/>
                <a:gridCol w="1340875"/>
                <a:gridCol w="1609759"/>
                <a:gridCol w="781190"/>
                <a:gridCol w="1617407"/>
                <a:gridCol w="820886"/>
                <a:gridCol w="1781029"/>
                <a:gridCol w="632866"/>
              </a:tblGrid>
              <a:tr h="9457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№</a:t>
                      </a:r>
                      <a:endParaRPr lang="ru-RU" sz="1200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Район, город</a:t>
                      </a:r>
                      <a:endParaRPr lang="ru-RU" sz="1200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количество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школ, показавших результаты ниже областного</a:t>
                      </a:r>
                      <a:endParaRPr lang="ru-RU" sz="1200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в %</a:t>
                      </a:r>
                      <a:endParaRPr lang="ru-RU" sz="1200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количество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школ, показавших результаты ниже областного</a:t>
                      </a:r>
                      <a:endParaRPr lang="ru-RU" sz="1200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в %</a:t>
                      </a:r>
                      <a:endParaRPr lang="ru-RU" sz="1200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количество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школ, показавших результаты ниже областного</a:t>
                      </a:r>
                      <a:endParaRPr lang="ru-RU" sz="1200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2060"/>
                          </a:solidFill>
                          <a:effectLst/>
                        </a:rPr>
                        <a:t>в %</a:t>
                      </a:r>
                      <a:endParaRPr lang="ru-RU" sz="1200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2010 год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2011 год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2012 год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</a:rPr>
                        <a:t>Областные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</a:rPr>
                        <a:t>г. Павлодар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6 из 36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16,60%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14 из 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35,80%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12 из39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30,7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</a:rPr>
                        <a:t>г. Екибастуз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26 из 42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61,90%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17 из 40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42,50%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27 из 39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69,2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</a:rPr>
                        <a:t>Щербактинский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9 из 14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64,28%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16 из 16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100%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13 из15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86,6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</a:rPr>
                        <a:t>Актогайский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14 из 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87,50%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10 из 15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66,60%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8 из 15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53,3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</a:rPr>
                        <a:t>г. Аксу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18 из 21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85,70%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18 из 22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81,80%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8 из 22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36,36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</a:rPr>
                        <a:t>Качирский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20 из 20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100%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9 из 20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45%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7 из 18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38,8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</a:rPr>
                        <a:t>Иртышский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16 из 21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76,19%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16 из 21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76,10%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20 из 22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90,9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</a:rPr>
                        <a:t>Успенский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11 из 15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73%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13 из 15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86,60%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13 из 13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100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10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</a:rPr>
                        <a:t>Железинский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13 из 16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81,20%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5  из 16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31,20%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11 из 16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68,7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11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</a:rPr>
                        <a:t>Майский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12 из 12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100%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9 из 13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69,20%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9 из 12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75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</a:rPr>
                        <a:t>Павлодарский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14 из 18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77,70%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16 из 18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88,80%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17 из 18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94,4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13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</a:rPr>
                        <a:t>Баянаульский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19 из 20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95%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6 из 20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30%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17 из 21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80,9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</a:rPr>
                        <a:t>14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</a:rPr>
                        <a:t>Лебяжинский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8 из 10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80%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13 из 14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2,80%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9 из 12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239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Итого по области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186 из 274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68,10%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186 из 272  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</a:rPr>
                        <a:t>68,30%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174 из 276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63%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56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chemeClr val="tx1">
                <a:alpha val="84000"/>
              </a:schemeClr>
            </a:gs>
            <a:gs pos="25000">
              <a:schemeClr val="tx2">
                <a:lumMod val="20000"/>
                <a:lumOff val="80000"/>
              </a:schemeClr>
            </a:gs>
            <a:gs pos="72000">
              <a:schemeClr val="bg1">
                <a:alpha val="8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71414"/>
            <a:ext cx="5891546" cy="478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i="1" dirty="0" smtClean="0">
                <a:solidFill>
                  <a:srgbClr val="002060"/>
                </a:solidFill>
              </a:rPr>
              <a:t>Образовательные гранты 2012 года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209969"/>
              </p:ext>
            </p:extLst>
          </p:nvPr>
        </p:nvGraphicFramePr>
        <p:xfrm>
          <a:off x="142877" y="737918"/>
          <a:ext cx="8929717" cy="6048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771"/>
                <a:gridCol w="1694270"/>
                <a:gridCol w="1482486"/>
                <a:gridCol w="1244990"/>
                <a:gridCol w="1508199"/>
                <a:gridCol w="588338"/>
                <a:gridCol w="1176528"/>
                <a:gridCol w="847135"/>
              </a:tblGrid>
              <a:tr h="289143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2060"/>
                          </a:solidFill>
                          <a:effectLst/>
                        </a:rPr>
                        <a:t>№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2060"/>
                          </a:solidFill>
                          <a:effectLst/>
                        </a:rPr>
                        <a:t>Город/район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2060"/>
                          </a:solidFill>
                          <a:effectLst/>
                        </a:rPr>
                        <a:t>Всего  образовательных  </a:t>
                      </a:r>
                      <a:r>
                        <a:rPr lang="kk-KZ" sz="1200" b="1" i="1" dirty="0">
                          <a:solidFill>
                            <a:srgbClr val="002060"/>
                          </a:solidFill>
                          <a:effectLst/>
                        </a:rPr>
                        <a:t>грантов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2060"/>
                          </a:solidFill>
                          <a:effectLst/>
                        </a:rPr>
                        <a:t>НУ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002060"/>
                          </a:solidFill>
                          <a:effectLst/>
                        </a:rPr>
                        <a:t>гранты военных  ВУЗов</a:t>
                      </a:r>
                      <a:endParaRPr lang="ru-RU" sz="1200" b="1" i="1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002060"/>
                          </a:solidFill>
                          <a:effectLst/>
                        </a:rPr>
                        <a:t>всего</a:t>
                      </a:r>
                      <a:endParaRPr lang="ru-RU" sz="1200" b="1" i="1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2060"/>
                          </a:solidFill>
                          <a:effectLst/>
                        </a:rPr>
                        <a:t>Всего выпускников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2060"/>
                          </a:solidFill>
                          <a:effectLst/>
                        </a:rPr>
                        <a:t>Кол-во грантов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35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2060"/>
                          </a:solidFill>
                          <a:effectLst/>
                        </a:rPr>
                        <a:t>от  числа всех выпускников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3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 err="1">
                          <a:solidFill>
                            <a:srgbClr val="002060"/>
                          </a:solidFill>
                          <a:effectLst/>
                        </a:rPr>
                        <a:t>Актогайский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170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50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29,4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50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>
                          <a:solidFill>
                            <a:srgbClr val="002060"/>
                          </a:solidFill>
                          <a:effectLst/>
                        </a:rPr>
                        <a:t>Баянаульский</a:t>
                      </a:r>
                      <a:endParaRPr lang="ru-RU" sz="1400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404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79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19,6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85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459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 err="1">
                          <a:solidFill>
                            <a:srgbClr val="002060"/>
                          </a:solidFill>
                          <a:effectLst/>
                        </a:rPr>
                        <a:t>Железинский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175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35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20,0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36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002060"/>
                          </a:solidFill>
                          <a:effectLst/>
                        </a:rPr>
                        <a:t>Иртышский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237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30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12,7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30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 err="1">
                          <a:solidFill>
                            <a:srgbClr val="002060"/>
                          </a:solidFill>
                          <a:effectLst/>
                        </a:rPr>
                        <a:t>Качирский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160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54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33,8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57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 err="1">
                          <a:solidFill>
                            <a:srgbClr val="002060"/>
                          </a:solidFill>
                          <a:effectLst/>
                        </a:rPr>
                        <a:t>Лебяжинский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130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19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14,6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19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332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endParaRPr lang="ru-RU" sz="1200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002060"/>
                          </a:solidFill>
                          <a:effectLst/>
                        </a:rPr>
                        <a:t>Павлодарский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314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33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10,5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34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3332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ru-RU" sz="1200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002060"/>
                          </a:solidFill>
                          <a:effectLst/>
                        </a:rPr>
                        <a:t>Успенский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123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18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14,6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18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endParaRPr lang="ru-RU" sz="1200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 err="1">
                          <a:solidFill>
                            <a:srgbClr val="002060"/>
                          </a:solidFill>
                          <a:effectLst/>
                        </a:rPr>
                        <a:t>Щербактинский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195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29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14,9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30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solidFill>
                            <a:srgbClr val="002060"/>
                          </a:solidFill>
                          <a:effectLst/>
                        </a:rPr>
                        <a:t>10</a:t>
                      </a:r>
                      <a:endParaRPr lang="ru-RU" sz="1200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002060"/>
                          </a:solidFill>
                          <a:effectLst/>
                        </a:rPr>
                        <a:t>Майский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88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19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21,6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11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002060"/>
                          </a:solidFill>
                          <a:effectLst/>
                        </a:rPr>
                        <a:t>Аксу 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455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114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25,1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119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i="0" dirty="0">
                          <a:solidFill>
                            <a:srgbClr val="002060"/>
                          </a:solidFill>
                          <a:effectLst/>
                        </a:rPr>
                        <a:t>Е</a:t>
                      </a:r>
                      <a:r>
                        <a:rPr lang="ru-RU" sz="1400" i="0" dirty="0" err="1">
                          <a:solidFill>
                            <a:srgbClr val="002060"/>
                          </a:solidFill>
                          <a:effectLst/>
                        </a:rPr>
                        <a:t>кибастуз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1232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261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21,2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14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276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13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002060"/>
                          </a:solidFill>
                          <a:effectLst/>
                        </a:rPr>
                        <a:t>Павлодар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2157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603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28,0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17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22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642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 dirty="0">
                          <a:solidFill>
                            <a:srgbClr val="002060"/>
                          </a:solidFill>
                          <a:effectLst/>
                        </a:rPr>
                        <a:t>Всего:</a:t>
                      </a:r>
                      <a:endParaRPr lang="ru-RU" sz="12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5840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1344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23,0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18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54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1416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27537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0">
                          <a:solidFill>
                            <a:srgbClr val="002060"/>
                          </a:solidFill>
                          <a:effectLst/>
                        </a:rPr>
                        <a:t>Итого</a:t>
                      </a:r>
                      <a:endParaRPr lang="ru-RU" sz="1200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>
                          <a:solidFill>
                            <a:srgbClr val="002060"/>
                          </a:solidFill>
                          <a:effectLst/>
                        </a:rPr>
                        <a:t>КТА-607</a:t>
                      </a:r>
                      <a:endParaRPr lang="ru-RU" sz="1600" b="1" i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72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ru-RU" sz="1600" b="1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  <a:tr h="415729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002060"/>
                          </a:solidFill>
                          <a:effectLst/>
                        </a:rPr>
                        <a:t>2023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 i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444" marR="50444" marT="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61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60648"/>
            <a:ext cx="8431088" cy="432048"/>
          </a:xfrm>
        </p:spPr>
        <p:txBody>
          <a:bodyPr>
            <a:no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effectLst/>
              </a:rPr>
              <a:t>Средний балл </a:t>
            </a:r>
            <a:r>
              <a:rPr lang="ru-RU" sz="2000" i="1" dirty="0" smtClean="0">
                <a:solidFill>
                  <a:srgbClr val="002060"/>
                </a:solidFill>
                <a:effectLst/>
              </a:rPr>
              <a:t>ЕНТ  </a:t>
            </a:r>
            <a:r>
              <a:rPr lang="ru-RU" sz="2000" i="1" dirty="0" smtClean="0">
                <a:solidFill>
                  <a:srgbClr val="002060"/>
                </a:solidFill>
                <a:effectLst/>
              </a:rPr>
              <a:t>в разрезе городов и районов</a:t>
            </a:r>
            <a:endParaRPr lang="ru-RU" sz="2000" i="1" dirty="0"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10183"/>
              </p:ext>
            </p:extLst>
          </p:nvPr>
        </p:nvGraphicFramePr>
        <p:xfrm>
          <a:off x="179512" y="1052735"/>
          <a:ext cx="8712967" cy="5039141"/>
        </p:xfrm>
        <a:graphic>
          <a:graphicData uri="http://schemas.openxmlformats.org/drawingml/2006/table">
            <a:tbl>
              <a:tblPr/>
              <a:tblGrid>
                <a:gridCol w="292875"/>
                <a:gridCol w="1537582"/>
                <a:gridCol w="1161975"/>
                <a:gridCol w="1620317"/>
                <a:gridCol w="1244709"/>
                <a:gridCol w="1391146"/>
                <a:gridCol w="1464363"/>
              </a:tblGrid>
              <a:tr h="650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№ 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Район, </a:t>
                      </a:r>
                      <a:endParaRPr lang="ru-RU" sz="1600" b="1" i="1" u="none" strike="noStrike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 rtl="0" fontAlgn="ctr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город 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2010 год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Район, </a:t>
                      </a:r>
                      <a:endParaRPr lang="ru-RU" sz="1600" b="1" i="1" u="none" strike="noStrike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 rtl="0" fontAlgn="ctr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город 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2011 год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Район, </a:t>
                      </a:r>
                      <a:endParaRPr lang="ru-RU" sz="1600" b="1" i="1" u="none" strike="noStrike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 rtl="0" fontAlgn="ctr"/>
                      <a:r>
                        <a:rPr lang="ru-RU" sz="1600" b="1" i="1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город </a:t>
                      </a:r>
                      <a:endParaRPr lang="ru-RU" sz="1600" b="1" i="1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1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2012 год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Областные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111,09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Областные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107,75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Областные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90,34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Павлодар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97,02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Железинский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94,58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Качирский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78,62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Железинский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84,73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Баянаульский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93,69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Аксу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78,62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</a:t>
                      </a:r>
                      <a:r>
                        <a:rPr lang="ru-RU" sz="1400" b="0" i="0" u="none" strike="noStrike" dirty="0" err="1">
                          <a:solidFill>
                            <a:srgbClr val="002060"/>
                          </a:solidFill>
                          <a:latin typeface="+mn-lt"/>
                        </a:rPr>
                        <a:t>Екибастуз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84,48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г. </a:t>
                      </a:r>
                      <a:r>
                        <a:rPr lang="ru-RU" sz="1400" b="0" i="0" u="none" strike="noStrike" dirty="0" err="1">
                          <a:solidFill>
                            <a:srgbClr val="002060"/>
                          </a:solidFill>
                          <a:latin typeface="+mn-lt"/>
                        </a:rPr>
                        <a:t>Екибастуз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93,53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Павлодар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07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Щербактинский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84,15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г. 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Павлодар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92,53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Актогайский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74,57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Успенский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81,45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Качирский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91,04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г. </a:t>
                      </a:r>
                      <a:r>
                        <a:rPr lang="ru-RU" sz="1400" b="0" i="0" u="none" strike="noStrike" dirty="0" err="1">
                          <a:solidFill>
                            <a:srgbClr val="002060"/>
                          </a:solidFill>
                          <a:latin typeface="+mn-lt"/>
                        </a:rPr>
                        <a:t>Екибастуз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72,43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г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. Аксу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80,92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Актогайский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87,77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Железинский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72,08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Иртышский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80,75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Иртышский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85,02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Майский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71,81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Павлодарский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80,57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Майский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82,36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Баянаульский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67,54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156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Баянаульский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80,55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г. 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Аксу 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82,23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Щербактинский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66,44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Актогайский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79,51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Павлодарский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81,83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Лебяжинский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66,2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Лебяжинский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78,45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Успенский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80,04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Иртышский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63,44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Качирский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77,55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Щербактинский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78,32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Успенский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63,21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1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Майский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76,59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</a:t>
                      </a:r>
                      <a:r>
                        <a:rPr lang="ru-RU" sz="1400" b="0" i="0" u="none" strike="noStrike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Лебяжинский</a:t>
                      </a:r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+mn-lt"/>
                        </a:rPr>
                        <a:t>76,99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latin typeface="+mn-lt"/>
                        </a:rPr>
                        <a:t>  Павлодарский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62,52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0828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Средний балл по области </a:t>
                      </a:r>
                    </a:p>
                  </a:txBody>
                  <a:tcPr marL="6855" marR="6855" marT="685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88,79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91,27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2060"/>
                          </a:solidFill>
                          <a:latin typeface="+mn-lt"/>
                        </a:rPr>
                        <a:t>74,93</a:t>
                      </a:r>
                    </a:p>
                  </a:txBody>
                  <a:tcPr marL="6855" marR="6855" marT="6855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49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3">
      <a:dk1>
        <a:srgbClr val="FFFFFF"/>
      </a:dk1>
      <a:lt1>
        <a:sysClr val="window" lastClr="FFFFFF"/>
      </a:lt1>
      <a:dk2>
        <a:srgbClr val="20C8F7"/>
      </a:dk2>
      <a:lt2>
        <a:srgbClr val="DBF5F9"/>
      </a:lt2>
      <a:accent1>
        <a:srgbClr val="0F6FC6"/>
      </a:accent1>
      <a:accent2>
        <a:srgbClr val="A5E9FB"/>
      </a:accent2>
      <a:accent3>
        <a:srgbClr val="D2F4FD"/>
      </a:accent3>
      <a:accent4>
        <a:srgbClr val="D2F4FD"/>
      </a:accent4>
      <a:accent5>
        <a:srgbClr val="D2F4FD"/>
      </a:accent5>
      <a:accent6>
        <a:srgbClr val="D2F4FD"/>
      </a:accent6>
      <a:hlink>
        <a:srgbClr val="D2F4FD"/>
      </a:hlink>
      <a:folHlink>
        <a:srgbClr val="85DFD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</TotalTime>
  <Words>970</Words>
  <Application>Microsoft Office PowerPoint</Application>
  <PresentationFormat>Экран (4:3)</PresentationFormat>
  <Paragraphs>594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Средний балл ЕНТ  в разрезе городов и районов</vt:lpstr>
      <vt:lpstr>Сравнительная таблица о количестве выпускников, участвующих в ЕНТ</vt:lpstr>
      <vt:lpstr>Средний балл ЕНТ</vt:lpstr>
      <vt:lpstr>Количество школ, показавших результаты ниже областного показателя</vt:lpstr>
      <vt:lpstr>Образовательные гранты 2012 года</vt:lpstr>
      <vt:lpstr>Средний балл ЕНТ  в разрезе городов и районов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20</cp:revision>
  <dcterms:modified xsi:type="dcterms:W3CDTF">2002-02-18T03:48:49Z</dcterms:modified>
</cp:coreProperties>
</file>