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62" r:id="rId2"/>
    <p:sldId id="261" r:id="rId3"/>
    <p:sldId id="257" r:id="rId4"/>
    <p:sldId id="258" r:id="rId5"/>
    <p:sldId id="259" r:id="rId6"/>
    <p:sldId id="260"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31.03.2013</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31.03.2013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31.03.2013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31.03.2013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31.03.2013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31.03.2013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31.03.2013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31.03.2013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31.03.2013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31.03.2013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31.03.2013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725C68B6-61C2-468F-89AB-4B9F7531AA68}"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B106E36-FD25-4E2D-B0AA-010F637433A0}" type="datetimeFigureOut">
              <a:rPr lang="ru-RU" smtClean="0"/>
              <a:pPr/>
              <a:t>31.03.2013</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5C68B6-61C2-468F-89AB-4B9F7531AA68}"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395536" y="1916832"/>
            <a:ext cx="8458200" cy="1222375"/>
          </a:xfrm>
        </p:spPr>
        <p:txBody>
          <a:bodyPr>
            <a:normAutofit fontScale="90000"/>
          </a:bodyPr>
          <a:lstStyle/>
          <a:p>
            <a:pPr algn="ctr"/>
            <a:r>
              <a:rPr lang="ru-RU" b="1" dirty="0"/>
              <a:t>ВНЕШНЯЯ ОЦЕНКА УЧЕБНЫХ ДОСТИЖЕНИЙ</a:t>
            </a:r>
            <a:r>
              <a:rPr lang="ru-RU" sz="3600" dirty="0"/>
              <a:t> </a:t>
            </a:r>
          </a:p>
        </p:txBody>
      </p:sp>
      <p:sp>
        <p:nvSpPr>
          <p:cNvPr id="4099" name="Rectangle 3"/>
          <p:cNvSpPr>
            <a:spLocks noGrp="1" noChangeArrowheads="1"/>
          </p:cNvSpPr>
          <p:nvPr>
            <p:ph type="subTitle" idx="1"/>
          </p:nvPr>
        </p:nvSpPr>
        <p:spPr>
          <a:xfrm>
            <a:off x="323528" y="5373216"/>
            <a:ext cx="8458200" cy="914400"/>
          </a:xfrm>
        </p:spPr>
        <p:txBody>
          <a:bodyPr/>
          <a:lstStyle/>
          <a:p>
            <a:pPr algn="ctr"/>
            <a:r>
              <a:rPr lang="ru-RU" b="1" dirty="0" smtClean="0">
                <a:solidFill>
                  <a:schemeClr val="tx2"/>
                </a:solidFill>
              </a:rPr>
              <a:t>ВОУД-2013</a:t>
            </a:r>
            <a:endParaRPr lang="ru-RU" b="1" dirty="0">
              <a:solidFill>
                <a:schemeClr val="tx2"/>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u-RU" b="1" dirty="0" smtClean="0"/>
              <a:t>Технологическая инструкция </a:t>
            </a:r>
            <a:r>
              <a:rPr lang="ru-RU" dirty="0" smtClean="0"/>
              <a:t/>
            </a:r>
            <a:br>
              <a:rPr lang="ru-RU" dirty="0" smtClean="0"/>
            </a:br>
            <a:r>
              <a:rPr lang="ru-RU" b="1" dirty="0" smtClean="0"/>
              <a:t>по организации и проведению внешней оценки учебных достижений учащихся в организациях общего среднего образования Республики Казахстан в 2013 году </a:t>
            </a:r>
            <a:r>
              <a:rPr lang="ru-RU" dirty="0" smtClean="0"/>
              <a:t/>
            </a:r>
            <a:br>
              <a:rPr lang="ru-RU" dirty="0" smtClean="0"/>
            </a:b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683568" y="1628800"/>
            <a:ext cx="7560840" cy="1938992"/>
          </a:xfrm>
          <a:prstGeom prst="rect">
            <a:avLst/>
          </a:prstGeom>
        </p:spPr>
        <p:txBody>
          <a:bodyPr wrap="square">
            <a:spAutoFit/>
          </a:bodyPr>
          <a:lstStyle/>
          <a:p>
            <a:pPr algn="ctr"/>
            <a:r>
              <a:rPr lang="en-US" sz="4000" b="1" dirty="0" err="1" smtClean="0"/>
              <a:t>Проведение</a:t>
            </a:r>
            <a:r>
              <a:rPr lang="en-US" sz="4000" b="1" dirty="0" smtClean="0"/>
              <a:t> </a:t>
            </a:r>
            <a:r>
              <a:rPr lang="kk-KZ" sz="4000" b="1" dirty="0" smtClean="0"/>
              <a:t>ВОУД методом </a:t>
            </a:r>
            <a:r>
              <a:rPr lang="en-US" sz="4000" b="1" dirty="0" err="1" smtClean="0"/>
              <a:t>компьютерного</a:t>
            </a:r>
            <a:r>
              <a:rPr lang="en-US" sz="4000" b="1" dirty="0" smtClean="0"/>
              <a:t> </a:t>
            </a:r>
            <a:r>
              <a:rPr lang="en-US" sz="4000" b="1" dirty="0" err="1" smtClean="0"/>
              <a:t>тестирования</a:t>
            </a:r>
            <a:endParaRPr lang="ru-RU" sz="4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0"/>
            <a:ext cx="8686800" cy="476672"/>
          </a:xfrm>
        </p:spPr>
        <p:txBody>
          <a:bodyPr>
            <a:normAutofit fontScale="90000"/>
          </a:bodyPr>
          <a:lstStyle/>
          <a:p>
            <a:pPr lvl="0" algn="ctr"/>
            <a:r>
              <a:rPr lang="kk-KZ" sz="2000" dirty="0" smtClean="0"/>
              <a:t/>
            </a:r>
            <a:br>
              <a:rPr lang="kk-KZ" sz="2000" dirty="0" smtClean="0"/>
            </a:br>
            <a:r>
              <a:rPr lang="kk-KZ" sz="2000" dirty="0" smtClean="0"/>
              <a:t/>
            </a:r>
            <a:br>
              <a:rPr lang="kk-KZ" sz="2000" dirty="0" smtClean="0"/>
            </a:br>
            <a:endParaRPr lang="ru-RU" dirty="0"/>
          </a:p>
        </p:txBody>
      </p:sp>
      <p:sp>
        <p:nvSpPr>
          <p:cNvPr id="3" name="Содержимое 2"/>
          <p:cNvSpPr>
            <a:spLocks noGrp="1"/>
          </p:cNvSpPr>
          <p:nvPr>
            <p:ph idx="1"/>
          </p:nvPr>
        </p:nvSpPr>
        <p:spPr>
          <a:xfrm>
            <a:off x="0" y="404664"/>
            <a:ext cx="8991600" cy="5675461"/>
          </a:xfrm>
        </p:spPr>
        <p:txBody>
          <a:bodyPr>
            <a:noAutofit/>
          </a:bodyPr>
          <a:lstStyle/>
          <a:p>
            <a:pPr lvl="0"/>
            <a:r>
              <a:rPr lang="ru-RU" sz="1400" dirty="0" smtClean="0"/>
              <a:t>НЦТ </a:t>
            </a:r>
            <a:r>
              <a:rPr lang="ru-RU" sz="1400" dirty="0" smtClean="0"/>
              <a:t>разрабатывает и передает в ППЕНТ на электронных носителях или по телекоммуникационной сети АРМ «Школа (прием заявлении)», «Оператор», «База Учащихся (прием заявлении)»;</a:t>
            </a:r>
          </a:p>
          <a:p>
            <a:pPr lvl="0"/>
            <a:r>
              <a:rPr lang="ru-RU" sz="1400" dirty="0" smtClean="0"/>
              <a:t>ППЕНТ передает АРМ «Школа (прием заявлении)» и АРМ «Оператор» в школы  для установки и заполнения в установленные сроки; </a:t>
            </a:r>
          </a:p>
          <a:p>
            <a:pPr lvl="0"/>
            <a:r>
              <a:rPr lang="ru-RU" sz="1400" dirty="0" smtClean="0"/>
              <a:t>в ППЕНТ осуществляется установка АРМ «База Учащихся (прием заявлении)» и организуется работа по приему данных из школы;</a:t>
            </a:r>
          </a:p>
          <a:p>
            <a:pPr lvl="0"/>
            <a:r>
              <a:rPr lang="ru-RU" sz="1400" dirty="0" smtClean="0"/>
              <a:t>школа определяет ответственного школе  и формирует список учащихся, согласно приложениям 3, 4 к настоящей технологической инструкции, и утверждает в РОО (ГОО);</a:t>
            </a:r>
          </a:p>
          <a:p>
            <a:pPr lvl="0"/>
            <a:r>
              <a:rPr lang="ru-RU" sz="1400" dirty="0" smtClean="0"/>
              <a:t>утвержденные данные учащихся вводятся в АРМ «Оператор»;</a:t>
            </a:r>
          </a:p>
          <a:p>
            <a:pPr lvl="0"/>
            <a:r>
              <a:rPr lang="ru-RU" sz="1400" dirty="0" smtClean="0"/>
              <a:t>с помощью АРМ «Оператор» все данные о тестируемых передаются в АРМ «Школа (прием заявлений)» и формируется БД «Учащихся» из следующих введенных данных: «Область», «Район (город)», «Учебное заведение», «Класс», «Ф.И.О», «Год рождение», «Национальность» (заполняется согласно информационному справочнику), «Пол», «Язык обучения»;</a:t>
            </a:r>
          </a:p>
          <a:p>
            <a:pPr lvl="0"/>
            <a:r>
              <a:rPr lang="ru-RU" sz="1400" dirty="0" smtClean="0"/>
              <a:t>после внесения данных всех учащихся в БД «Учащихся» производится распределение по потокам и составление графика проведения тестирования в пределах установленных сроков; </a:t>
            </a:r>
          </a:p>
          <a:p>
            <a:pPr lvl="0"/>
            <a:r>
              <a:rPr lang="ru-RU" sz="1400" dirty="0" smtClean="0"/>
              <a:t>сформированная при помощи АРМ «Школа (прием заявлении)» БД «Учащихся» передается по телекоммуникационной сети или на носителях в ППЕНТ; </a:t>
            </a:r>
          </a:p>
          <a:p>
            <a:pPr lvl="0"/>
            <a:r>
              <a:rPr lang="ru-RU" sz="1400" dirty="0" err="1" smtClean="0"/>
              <a:t>п</a:t>
            </a:r>
            <a:r>
              <a:rPr lang="kk-KZ" sz="1400" dirty="0" smtClean="0"/>
              <a:t>осле свода данных ППЕНТ производит </a:t>
            </a:r>
            <a:r>
              <a:rPr lang="ru-RU" sz="1400" dirty="0" smtClean="0"/>
              <a:t>передачу данных через телекоммуникационную сеть в НЦТ;</a:t>
            </a:r>
          </a:p>
          <a:p>
            <a:pPr lvl="0"/>
            <a:r>
              <a:rPr lang="ru-RU" sz="1400" dirty="0" smtClean="0"/>
              <a:t>НЦТ формирует  и передает в ППЕНТ на электронных носителях или по телекоммуникационной сети АРМ «Тестируемый», «Компьютерный класс», «Школа (тестирование)», «База Учащихся (тестирование)»;</a:t>
            </a:r>
          </a:p>
          <a:p>
            <a:pPr lvl="0"/>
            <a:r>
              <a:rPr lang="ru-RU" sz="1400" dirty="0" smtClean="0"/>
              <a:t>ППЕНТ передает в школы для установки АРМ «Тестируемый», «Компьютерный класс» и «Школа (тестирование)»;</a:t>
            </a:r>
          </a:p>
          <a:p>
            <a:pPr lvl="0"/>
            <a:r>
              <a:rPr lang="ru-RU" sz="1400" dirty="0" smtClean="0"/>
              <a:t>при помощи АРМ «Компьютерный класс» создается регистрационный файл, с помощью которого регистрируются все компьютеры компьютерного класса;</a:t>
            </a:r>
          </a:p>
          <a:p>
            <a:pPr lvl="0"/>
            <a:r>
              <a:rPr lang="ru-RU" sz="1400" dirty="0" smtClean="0"/>
              <a:t>после регистрации программ формируется аудиторный список и выдается пропуск на тестирование, согласно приложению 5 к настоящей технологической инструкции.</a:t>
            </a:r>
          </a:p>
          <a:p>
            <a:endParaRPr lang="ru-RU" sz="1400" dirty="0"/>
          </a:p>
        </p:txBody>
      </p:sp>
      <p:sp>
        <p:nvSpPr>
          <p:cNvPr id="4" name="Прямоугольник 3"/>
          <p:cNvSpPr/>
          <p:nvPr/>
        </p:nvSpPr>
        <p:spPr>
          <a:xfrm>
            <a:off x="251520" y="0"/>
            <a:ext cx="8568952" cy="646331"/>
          </a:xfrm>
          <a:prstGeom prst="rect">
            <a:avLst/>
          </a:prstGeom>
        </p:spPr>
        <p:txBody>
          <a:bodyPr wrap="square">
            <a:spAutoFit/>
          </a:bodyPr>
          <a:lstStyle/>
          <a:p>
            <a:pPr algn="ctr"/>
            <a:r>
              <a:rPr lang="kk-KZ" b="1" dirty="0" smtClean="0">
                <a:solidFill>
                  <a:schemeClr val="tx1">
                    <a:lumMod val="95000"/>
                    <a:lumOff val="5000"/>
                  </a:schemeClr>
                </a:solidFill>
              </a:rPr>
              <a:t>Этап подготовки к проведению тестирования:</a:t>
            </a:r>
            <a:r>
              <a:rPr lang="ru-RU" b="1" dirty="0" smtClean="0">
                <a:solidFill>
                  <a:schemeClr val="tx1">
                    <a:lumMod val="95000"/>
                    <a:lumOff val="5000"/>
                  </a:schemeClr>
                </a:solidFill>
              </a:rPr>
              <a:t/>
            </a:r>
            <a:br>
              <a:rPr lang="ru-RU" b="1" dirty="0" smtClean="0">
                <a:solidFill>
                  <a:schemeClr val="tx1">
                    <a:lumMod val="95000"/>
                    <a:lumOff val="5000"/>
                  </a:schemeClr>
                </a:solidFill>
              </a:rPr>
            </a:br>
            <a:endParaRPr lang="ru-RU" b="1"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0"/>
            <a:ext cx="8686800" cy="548680"/>
          </a:xfrm>
        </p:spPr>
        <p:txBody>
          <a:bodyPr>
            <a:normAutofit fontScale="90000"/>
          </a:bodyPr>
          <a:lstStyle/>
          <a:p>
            <a:pPr lvl="0" algn="ctr"/>
            <a:r>
              <a:rPr lang="kk-KZ" sz="2000" b="1" dirty="0" smtClean="0">
                <a:solidFill>
                  <a:schemeClr val="tx1">
                    <a:lumMod val="95000"/>
                    <a:lumOff val="5000"/>
                  </a:schemeClr>
                </a:solidFill>
              </a:rPr>
              <a:t>Этап проведения тестирования:</a:t>
            </a:r>
            <a:r>
              <a:rPr lang="ru-RU" sz="2000" b="1" dirty="0" smtClean="0">
                <a:solidFill>
                  <a:schemeClr val="tx1">
                    <a:lumMod val="95000"/>
                    <a:lumOff val="5000"/>
                  </a:schemeClr>
                </a:solidFill>
              </a:rPr>
              <a:t/>
            </a:r>
            <a:br>
              <a:rPr lang="ru-RU" sz="2000" b="1" dirty="0" smtClean="0">
                <a:solidFill>
                  <a:schemeClr val="tx1">
                    <a:lumMod val="95000"/>
                    <a:lumOff val="5000"/>
                  </a:schemeClr>
                </a:solidFill>
              </a:rPr>
            </a:br>
            <a:endParaRPr lang="ru-RU" sz="2000" b="1" dirty="0">
              <a:solidFill>
                <a:schemeClr val="tx1">
                  <a:lumMod val="95000"/>
                  <a:lumOff val="5000"/>
                </a:schemeClr>
              </a:solidFill>
            </a:endParaRPr>
          </a:p>
        </p:txBody>
      </p:sp>
      <p:sp>
        <p:nvSpPr>
          <p:cNvPr id="3" name="Содержимое 2"/>
          <p:cNvSpPr>
            <a:spLocks noGrp="1"/>
          </p:cNvSpPr>
          <p:nvPr>
            <p:ph idx="1"/>
          </p:nvPr>
        </p:nvSpPr>
        <p:spPr>
          <a:xfrm>
            <a:off x="304800" y="332656"/>
            <a:ext cx="8686800" cy="6264696"/>
          </a:xfrm>
        </p:spPr>
        <p:txBody>
          <a:bodyPr>
            <a:normAutofit fontScale="32500" lnSpcReduction="20000"/>
          </a:bodyPr>
          <a:lstStyle/>
          <a:p>
            <a:pPr lvl="0"/>
            <a:r>
              <a:rPr lang="kk-KZ" sz="4300" dirty="0" smtClean="0">
                <a:latin typeface="+mj-lt"/>
                <a:cs typeface="Times New Roman" pitchFamily="18" charset="0"/>
              </a:rPr>
              <a:t>у</a:t>
            </a:r>
            <a:r>
              <a:rPr lang="ru-RU" sz="4300" dirty="0" err="1" smtClean="0">
                <a:latin typeface="+mj-lt"/>
                <a:cs typeface="Times New Roman" pitchFamily="18" charset="0"/>
              </a:rPr>
              <a:t>чащиеся</a:t>
            </a:r>
            <a:r>
              <a:rPr lang="ru-RU" sz="4300" dirty="0" smtClean="0">
                <a:latin typeface="+mj-lt"/>
                <a:cs typeface="Times New Roman" pitchFamily="18" charset="0"/>
              </a:rPr>
              <a:t> запускаются в компьютерный класс по пропуску на основании аудиторного списка и без посторонних предметов</a:t>
            </a:r>
            <a:r>
              <a:rPr lang="kk-KZ" sz="4300" dirty="0" smtClean="0">
                <a:latin typeface="+mj-lt"/>
                <a:cs typeface="Times New Roman" pitchFamily="18" charset="0"/>
              </a:rPr>
              <a:t>;</a:t>
            </a:r>
            <a:endParaRPr lang="ru-RU" sz="4300" dirty="0" smtClean="0">
              <a:latin typeface="+mj-lt"/>
              <a:cs typeface="Times New Roman" pitchFamily="18" charset="0"/>
            </a:endParaRPr>
          </a:p>
          <a:p>
            <a:pPr lvl="0"/>
            <a:r>
              <a:rPr lang="kk-KZ" sz="4300" dirty="0" smtClean="0">
                <a:latin typeface="+mj-lt"/>
                <a:cs typeface="Times New Roman" pitchFamily="18" charset="0"/>
              </a:rPr>
              <a:t>у</a:t>
            </a:r>
            <a:r>
              <a:rPr lang="ru-RU" sz="4300" dirty="0" err="1" smtClean="0">
                <a:latin typeface="+mj-lt"/>
                <a:cs typeface="Times New Roman" pitchFamily="18" charset="0"/>
              </a:rPr>
              <a:t>чащийся</a:t>
            </a:r>
            <a:r>
              <a:rPr lang="ru-RU" sz="4300" dirty="0" smtClean="0">
                <a:latin typeface="+mj-lt"/>
                <a:cs typeface="Times New Roman" pitchFamily="18" charset="0"/>
              </a:rPr>
              <a:t> занимает любой свободный компьютер в компьютерном классе. </a:t>
            </a:r>
          </a:p>
          <a:p>
            <a:pPr lvl="0"/>
            <a:r>
              <a:rPr lang="kk-KZ" sz="4300" dirty="0" smtClean="0">
                <a:latin typeface="+mj-lt"/>
                <a:cs typeface="Times New Roman" pitchFamily="18" charset="0"/>
              </a:rPr>
              <a:t>з</a:t>
            </a:r>
            <a:r>
              <a:rPr lang="ru-RU" sz="4300" dirty="0" err="1" smtClean="0">
                <a:latin typeface="+mj-lt"/>
                <a:cs typeface="Times New Roman" pitchFamily="18" charset="0"/>
              </a:rPr>
              <a:t>апуск</a:t>
            </a:r>
            <a:r>
              <a:rPr lang="ru-RU" sz="4300" dirty="0" smtClean="0">
                <a:latin typeface="+mj-lt"/>
                <a:cs typeface="Times New Roman" pitchFamily="18" charset="0"/>
              </a:rPr>
              <a:t> учащихся заканчивается с момента объявления начала тестирования</a:t>
            </a:r>
            <a:r>
              <a:rPr lang="kk-KZ" sz="4300" dirty="0" smtClean="0">
                <a:latin typeface="+mj-lt"/>
                <a:cs typeface="Times New Roman" pitchFamily="18" charset="0"/>
              </a:rPr>
              <a:t>;</a:t>
            </a:r>
            <a:endParaRPr lang="ru-RU" sz="4300" dirty="0" smtClean="0">
              <a:latin typeface="+mj-lt"/>
              <a:cs typeface="Times New Roman" pitchFamily="18" charset="0"/>
            </a:endParaRPr>
          </a:p>
          <a:p>
            <a:pPr lvl="0"/>
            <a:r>
              <a:rPr lang="kk-KZ" sz="4300" dirty="0" smtClean="0">
                <a:latin typeface="+mj-lt"/>
                <a:cs typeface="Times New Roman" pitchFamily="18" charset="0"/>
              </a:rPr>
              <a:t>у</a:t>
            </a:r>
            <a:r>
              <a:rPr lang="ru-RU" sz="4300" dirty="0" err="1" smtClean="0">
                <a:latin typeface="+mj-lt"/>
                <a:cs typeface="Times New Roman" pitchFamily="18" charset="0"/>
              </a:rPr>
              <a:t>чащемуся</a:t>
            </a:r>
            <a:r>
              <a:rPr lang="ru-RU" sz="4300" dirty="0" smtClean="0">
                <a:latin typeface="+mj-lt"/>
                <a:cs typeface="Times New Roman" pitchFamily="18" charset="0"/>
              </a:rPr>
              <a:t> следует соблюдать правила поведения учащихся на тестировании согласно пункту 27, главы</a:t>
            </a:r>
            <a:r>
              <a:rPr lang="kk-KZ" sz="4300" dirty="0" smtClean="0">
                <a:latin typeface="+mj-lt"/>
                <a:cs typeface="Times New Roman" pitchFamily="18" charset="0"/>
              </a:rPr>
              <a:t> 9</a:t>
            </a:r>
            <a:r>
              <a:rPr lang="ru-RU" sz="4300" dirty="0" smtClean="0">
                <a:latin typeface="+mj-lt"/>
                <a:cs typeface="Times New Roman" pitchFamily="18" charset="0"/>
              </a:rPr>
              <a:t> настоящей технологической инструкции и внимательно работать с программой;</a:t>
            </a:r>
          </a:p>
          <a:p>
            <a:pPr lvl="0"/>
            <a:r>
              <a:rPr lang="kk-KZ" sz="4300" dirty="0" smtClean="0">
                <a:latin typeface="+mj-lt"/>
                <a:cs typeface="Times New Roman" pitchFamily="18" charset="0"/>
              </a:rPr>
              <a:t>п</a:t>
            </a:r>
            <a:r>
              <a:rPr lang="ru-RU" sz="4300" dirty="0" err="1" smtClean="0">
                <a:latin typeface="+mj-lt"/>
                <a:cs typeface="Times New Roman" pitchFamily="18" charset="0"/>
              </a:rPr>
              <a:t>орядок</a:t>
            </a:r>
            <a:r>
              <a:rPr lang="ru-RU" sz="4300" dirty="0" smtClean="0">
                <a:latin typeface="+mj-lt"/>
                <a:cs typeface="Times New Roman" pitchFamily="18" charset="0"/>
              </a:rPr>
              <a:t> выполнения работ учащегося с АРМ «Тестируемый»:</a:t>
            </a:r>
          </a:p>
          <a:p>
            <a:r>
              <a:rPr lang="ru-RU" sz="4300" dirty="0" smtClean="0">
                <a:latin typeface="+mj-lt"/>
                <a:cs typeface="Times New Roman" pitchFamily="18" charset="0"/>
              </a:rPr>
              <a:t>запускается программа и выбирается из списка фамилия, имя, отчество учащегося;</a:t>
            </a:r>
          </a:p>
          <a:p>
            <a:r>
              <a:rPr lang="ru-RU" sz="4300" dirty="0" smtClean="0">
                <a:latin typeface="+mj-lt"/>
                <a:cs typeface="Times New Roman" pitchFamily="18" charset="0"/>
              </a:rPr>
              <a:t>нажимается кнопка «Начать тестирование». В появившемся окне вводится пароль, который указан на пропуске. Пароль для каждого тестируемого индивидуальный</a:t>
            </a:r>
            <a:r>
              <a:rPr lang="kk-KZ" sz="4300" dirty="0" smtClean="0">
                <a:latin typeface="+mj-lt"/>
                <a:cs typeface="Times New Roman" pitchFamily="18" charset="0"/>
              </a:rPr>
              <a:t>;</a:t>
            </a:r>
            <a:endParaRPr lang="ru-RU" sz="4300" dirty="0" smtClean="0">
              <a:latin typeface="+mj-lt"/>
              <a:cs typeface="Times New Roman" pitchFamily="18" charset="0"/>
            </a:endParaRPr>
          </a:p>
          <a:p>
            <a:r>
              <a:rPr lang="ru-RU" sz="4300" dirty="0" smtClean="0">
                <a:latin typeface="+mj-lt"/>
                <a:cs typeface="Times New Roman" pitchFamily="18" charset="0"/>
              </a:rPr>
              <a:t>вводится код тестирования общий для всех участников, записанный на доске ответственным по школе;</a:t>
            </a:r>
          </a:p>
          <a:p>
            <a:r>
              <a:rPr lang="ru-RU" sz="4300" dirty="0" smtClean="0">
                <a:latin typeface="+mj-lt"/>
                <a:cs typeface="Times New Roman" pitchFamily="18" charset="0"/>
              </a:rPr>
              <a:t>откроется форма тестирования для одного предмета. Порядок выбора предмета тестирования согласно по списку идентичен для всех участников. Тестовые задания считываются с монитора компьютера</a:t>
            </a:r>
            <a:r>
              <a:rPr lang="kk-KZ" sz="4300" dirty="0" smtClean="0">
                <a:latin typeface="+mj-lt"/>
                <a:cs typeface="Times New Roman" pitchFamily="18" charset="0"/>
              </a:rPr>
              <a:t>;</a:t>
            </a:r>
            <a:endParaRPr lang="ru-RU" sz="4300" dirty="0" smtClean="0">
              <a:latin typeface="+mj-lt"/>
              <a:cs typeface="Times New Roman" pitchFamily="18" charset="0"/>
            </a:endParaRPr>
          </a:p>
          <a:p>
            <a:r>
              <a:rPr lang="ru-RU" sz="4300" dirty="0" smtClean="0">
                <a:latin typeface="+mj-lt"/>
                <a:cs typeface="Times New Roman" pitchFamily="18" charset="0"/>
              </a:rPr>
              <a:t>в правом верхнем углу рабочего окна отображается «Время отведенное для каждого предмета». После начала тестирования начинается автоматический отсчет времени. Время тестирования 120 минут (2 часа). После каждые 30 минут работы на компьютере учащиеся выходят на 10 минутный перерыв. За это время программа автоматический останавливается, время перерыва не входит на чистое время тестирования</a:t>
            </a:r>
            <a:r>
              <a:rPr lang="kk-KZ" sz="4300" dirty="0" smtClean="0">
                <a:latin typeface="+mj-lt"/>
                <a:cs typeface="Times New Roman" pitchFamily="18" charset="0"/>
              </a:rPr>
              <a:t>;</a:t>
            </a:r>
            <a:endParaRPr lang="ru-RU" sz="4300" dirty="0" smtClean="0">
              <a:latin typeface="+mj-lt"/>
              <a:cs typeface="Times New Roman" pitchFamily="18" charset="0"/>
            </a:endParaRPr>
          </a:p>
          <a:p>
            <a:r>
              <a:rPr lang="ru-RU" sz="4300" dirty="0" smtClean="0">
                <a:latin typeface="+mj-lt"/>
                <a:cs typeface="Times New Roman" pitchFamily="18" charset="0"/>
              </a:rPr>
              <a:t>после перерыва учащимся занимается любой компьютер в компьютерном классе;</a:t>
            </a:r>
          </a:p>
          <a:p>
            <a:r>
              <a:rPr lang="ru-RU" sz="4300" dirty="0" smtClean="0">
                <a:latin typeface="+mj-lt"/>
                <a:cs typeface="Times New Roman" pitchFamily="18" charset="0"/>
              </a:rPr>
              <a:t>для начало тестирования следующего предмета, заново вводится пароль, указанный на пропуске и </a:t>
            </a:r>
            <a:r>
              <a:rPr lang="kk-KZ" sz="4300" dirty="0" smtClean="0">
                <a:latin typeface="+mj-lt"/>
                <a:cs typeface="Times New Roman" pitchFamily="18" charset="0"/>
              </a:rPr>
              <a:t>код тестирования;</a:t>
            </a:r>
            <a:endParaRPr lang="ru-RU" sz="4300" dirty="0" smtClean="0">
              <a:latin typeface="+mj-lt"/>
              <a:cs typeface="Times New Roman" pitchFamily="18" charset="0"/>
            </a:endParaRPr>
          </a:p>
          <a:p>
            <a:pPr lvl="0"/>
            <a:r>
              <a:rPr lang="ru-RU" sz="4300" dirty="0" err="1" smtClean="0">
                <a:latin typeface="+mj-lt"/>
                <a:cs typeface="Times New Roman" pitchFamily="18" charset="0"/>
              </a:rPr>
              <a:t>п</a:t>
            </a:r>
            <a:r>
              <a:rPr lang="kk-KZ" sz="4300" dirty="0" smtClean="0">
                <a:latin typeface="+mj-lt"/>
                <a:cs typeface="Times New Roman" pitchFamily="18" charset="0"/>
              </a:rPr>
              <a:t>осле окончания тестирования каждого предмета по сети или с помощью электронного носителя результаты тестирования каждого учащегося передаются в АРМ «Компьютерный класс»;</a:t>
            </a:r>
            <a:endParaRPr lang="ru-RU" sz="4300" dirty="0" smtClean="0">
              <a:latin typeface="+mj-lt"/>
              <a:cs typeface="Times New Roman" pitchFamily="18" charset="0"/>
            </a:endParaRPr>
          </a:p>
          <a:p>
            <a:pPr lvl="0"/>
            <a:r>
              <a:rPr lang="ru-RU" sz="4300" dirty="0" smtClean="0">
                <a:latin typeface="+mj-lt"/>
                <a:cs typeface="Times New Roman" pitchFamily="18" charset="0"/>
              </a:rPr>
              <a:t>после сбора всех результатов в АРМ «Компьютерный класс» передается аудиторный список на следующий предмет в АРМ «Тестируемый»;</a:t>
            </a:r>
          </a:p>
          <a:p>
            <a:pPr lvl="0"/>
            <a:r>
              <a:rPr lang="ru-RU" sz="4300" dirty="0" smtClean="0">
                <a:latin typeface="+mj-lt"/>
                <a:cs typeface="Times New Roman" pitchFamily="18" charset="0"/>
              </a:rPr>
              <a:t>после дня тестирования, ответственным по школе осуществляется передача результатов тестирования в ППЕНТ. </a:t>
            </a:r>
          </a:p>
          <a:p>
            <a:endParaRPr lang="ru-RU" dirty="0">
              <a:latin typeface="+mj-l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0"/>
            <a:ext cx="8686800" cy="620688"/>
          </a:xfrm>
        </p:spPr>
        <p:txBody>
          <a:bodyPr>
            <a:normAutofit fontScale="90000"/>
          </a:bodyPr>
          <a:lstStyle/>
          <a:p>
            <a:pPr lvl="0" algn="ctr"/>
            <a:r>
              <a:rPr lang="kk-KZ" sz="2000" b="1" dirty="0" smtClean="0">
                <a:solidFill>
                  <a:schemeClr val="tx1">
                    <a:lumMod val="95000"/>
                    <a:lumOff val="5000"/>
                  </a:schemeClr>
                </a:solidFill>
              </a:rPr>
              <a:t>Этап обработки результатов компьютерного тестирования:</a:t>
            </a:r>
            <a:r>
              <a:rPr lang="ru-RU" sz="2000" b="1" dirty="0" smtClean="0">
                <a:solidFill>
                  <a:schemeClr val="tx1">
                    <a:lumMod val="95000"/>
                    <a:lumOff val="5000"/>
                  </a:schemeClr>
                </a:solidFill>
              </a:rPr>
              <a:t/>
            </a:r>
            <a:br>
              <a:rPr lang="ru-RU" sz="2000" b="1" dirty="0" smtClean="0">
                <a:solidFill>
                  <a:schemeClr val="tx1">
                    <a:lumMod val="95000"/>
                    <a:lumOff val="5000"/>
                  </a:schemeClr>
                </a:solidFill>
              </a:rPr>
            </a:br>
            <a:endParaRPr lang="ru-RU" sz="2000" b="1" dirty="0">
              <a:solidFill>
                <a:schemeClr val="tx1">
                  <a:lumMod val="95000"/>
                  <a:lumOff val="5000"/>
                </a:schemeClr>
              </a:solidFill>
            </a:endParaRPr>
          </a:p>
        </p:txBody>
      </p:sp>
      <p:sp>
        <p:nvSpPr>
          <p:cNvPr id="3" name="Содержимое 2"/>
          <p:cNvSpPr>
            <a:spLocks noGrp="1"/>
          </p:cNvSpPr>
          <p:nvPr>
            <p:ph idx="1"/>
          </p:nvPr>
        </p:nvSpPr>
        <p:spPr>
          <a:xfrm>
            <a:off x="304800" y="404664"/>
            <a:ext cx="8686800" cy="6120680"/>
          </a:xfrm>
        </p:spPr>
        <p:txBody>
          <a:bodyPr>
            <a:normAutofit fontScale="77500" lnSpcReduction="20000"/>
          </a:bodyPr>
          <a:lstStyle/>
          <a:p>
            <a:pPr lvl="0"/>
            <a:r>
              <a:rPr lang="ru-RU" dirty="0" smtClean="0"/>
              <a:t>ответственный по школе передает в ППЕНТ файл, сформированный после окончания тестирования с помощью </a:t>
            </a:r>
            <a:r>
              <a:rPr lang="en-US" dirty="0" smtClean="0"/>
              <a:t>АРМ «</a:t>
            </a:r>
            <a:r>
              <a:rPr lang="ru-RU" dirty="0" smtClean="0"/>
              <a:t>Компьютерный класс</a:t>
            </a:r>
            <a:r>
              <a:rPr lang="en-US" dirty="0" smtClean="0"/>
              <a:t>»;</a:t>
            </a:r>
            <a:endParaRPr lang="ru-RU" dirty="0" smtClean="0"/>
          </a:p>
          <a:p>
            <a:pPr lvl="0"/>
            <a:r>
              <a:rPr lang="ru-RU" dirty="0" smtClean="0"/>
              <a:t>ППЕНТ сообщает в НЦТ об окончании тестирования потока;</a:t>
            </a:r>
          </a:p>
          <a:p>
            <a:pPr lvl="0"/>
            <a:r>
              <a:rPr lang="ru-RU" dirty="0" smtClean="0"/>
              <a:t>с помощью программы АРМ «База Учащихся (тестирование)» производится оценка работ и выдается экзаменационная ведомость тестирования в разрезе школы в </a:t>
            </a:r>
            <a:r>
              <a:rPr lang="kk-KZ" dirty="0" smtClean="0"/>
              <a:t>4</a:t>
            </a:r>
            <a:r>
              <a:rPr lang="ru-RU" dirty="0" smtClean="0"/>
              <a:t>-</a:t>
            </a:r>
            <a:r>
              <a:rPr lang="ru-RU" dirty="0" err="1" smtClean="0"/>
              <a:t>х</a:t>
            </a:r>
            <a:r>
              <a:rPr lang="ru-RU" dirty="0" smtClean="0"/>
              <a:t> экземплярах (для администрации школы, РОО или ГОО, представителя Министерства и ППЕНТ);</a:t>
            </a:r>
          </a:p>
          <a:p>
            <a:pPr lvl="0"/>
            <a:r>
              <a:rPr lang="ru-RU" dirty="0" smtClean="0"/>
              <a:t>экзаменационная ведомость подписывается руководителем ППЕНТ, представителем Министерства, представителем ДКСО и заверяется печатью ППЕНТ;</a:t>
            </a:r>
          </a:p>
          <a:p>
            <a:pPr lvl="0"/>
            <a:r>
              <a:rPr lang="kk-KZ" dirty="0" smtClean="0"/>
              <a:t>после завершения всех потоков дня тестирования НЦТ по </a:t>
            </a:r>
            <a:r>
              <a:rPr lang="ru-RU" dirty="0" smtClean="0"/>
              <a:t>телекоммуникационной сети высылает файл кодов правильных ответов;</a:t>
            </a:r>
          </a:p>
          <a:p>
            <a:pPr lvl="0"/>
            <a:r>
              <a:rPr lang="kk-KZ" dirty="0" smtClean="0"/>
              <a:t>ППЕНТ статистические данные по окончанию каждого потока передает в НЦТ по телекоммуникационной сети;</a:t>
            </a:r>
            <a:endParaRPr lang="ru-RU" dirty="0" smtClean="0"/>
          </a:p>
          <a:p>
            <a:pPr lvl="0"/>
            <a:r>
              <a:rPr lang="kk-KZ" dirty="0" smtClean="0"/>
              <a:t>сообщение результатов ВОУД производится в течение трех дней после завершения тестирования всех потоков;</a:t>
            </a:r>
            <a:endParaRPr lang="ru-RU" dirty="0" smtClean="0"/>
          </a:p>
          <a:p>
            <a:pPr lvl="0"/>
            <a:r>
              <a:rPr lang="kk-KZ" dirty="0" smtClean="0"/>
              <a:t>по завершению тестирования всех потоков в НЦТ по телекоммуникационной сети передается итоговый файл.</a:t>
            </a:r>
            <a:endParaRPr lang="ru-RU" dirty="0" smtClean="0"/>
          </a:p>
          <a:p>
            <a:r>
              <a:rPr lang="kk-KZ" dirty="0" smtClean="0"/>
              <a:t> </a:t>
            </a:r>
            <a:endParaRPr lang="ru-RU" dirty="0" smtClean="0"/>
          </a:p>
          <a:p>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TotalTime>
  <Words>795</Words>
  <Application>Microsoft Office PowerPoint</Application>
  <PresentationFormat>Экран (4:3)</PresentationFormat>
  <Paragraphs>45</Paragraphs>
  <Slides>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Поток</vt:lpstr>
      <vt:lpstr>ВНЕШНЯЯ ОЦЕНКА УЧЕБНЫХ ДОСТИЖЕНИЙ </vt:lpstr>
      <vt:lpstr>Слайд 2</vt:lpstr>
      <vt:lpstr>Слайд 3</vt:lpstr>
      <vt:lpstr>  </vt:lpstr>
      <vt:lpstr>Этап проведения тестирования: </vt:lpstr>
      <vt:lpstr>Этап обработки результатов компьютерного тестирования: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Технологическая инструкция  по организации и проведению внешней оценки учебных достижений учащихся в организациях общего среднего образования Республики Казахстан в 2013 году</dc:title>
  <dc:creator>1</dc:creator>
  <cp:lastModifiedBy>1</cp:lastModifiedBy>
  <cp:revision>3</cp:revision>
  <dcterms:created xsi:type="dcterms:W3CDTF">2013-03-31T07:09:55Z</dcterms:created>
  <dcterms:modified xsi:type="dcterms:W3CDTF">2013-03-31T07:29:24Z</dcterms:modified>
</cp:coreProperties>
</file>