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embeddings/oleObject1.bin" ContentType="application/vnd.openxmlformats-officedocument.oleObject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legacyDiagramTex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69" r:id="rId3"/>
    <p:sldId id="273" r:id="rId4"/>
    <p:sldId id="278" r:id="rId5"/>
    <p:sldId id="274" r:id="rId6"/>
    <p:sldId id="275" r:id="rId7"/>
    <p:sldId id="279" r:id="rId8"/>
    <p:sldId id="259" r:id="rId9"/>
    <p:sldId id="280" r:id="rId10"/>
    <p:sldId id="271" r:id="rId11"/>
    <p:sldId id="276" r:id="rId12"/>
    <p:sldId id="281" r:id="rId13"/>
    <p:sldId id="277" r:id="rId14"/>
    <p:sldId id="282" r:id="rId15"/>
    <p:sldId id="261" r:id="rId16"/>
    <p:sldId id="289" r:id="rId17"/>
    <p:sldId id="290" r:id="rId18"/>
    <p:sldId id="296" r:id="rId19"/>
    <p:sldId id="291" r:id="rId20"/>
    <p:sldId id="292" r:id="rId21"/>
    <p:sldId id="293" r:id="rId22"/>
    <p:sldId id="294" r:id="rId23"/>
    <p:sldId id="295" r:id="rId24"/>
    <p:sldId id="262" r:id="rId25"/>
    <p:sldId id="285" r:id="rId26"/>
    <p:sldId id="286" r:id="rId27"/>
    <p:sldId id="287" r:id="rId28"/>
    <p:sldId id="288" r:id="rId29"/>
    <p:sldId id="272" r:id="rId30"/>
    <p:sldId id="283" r:id="rId31"/>
    <p:sldId id="284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31" autoAdjust="0"/>
  </p:normalViewPr>
  <p:slideViewPr>
    <p:cSldViewPr>
      <p:cViewPr varScale="1">
        <p:scale>
          <a:sx n="74" d="100"/>
          <a:sy n="74" d="100"/>
        </p:scale>
        <p:origin x="-105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microsoft.com/office/2006/relationships/legacyDocTextInfo" Target="legacyDocTextInfo.bin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8.bin"/><Relationship Id="rId3" Type="http://schemas.microsoft.com/office/2006/relationships/legacyDiagramText" Target="legacyDiagramText3.bin"/><Relationship Id="rId7" Type="http://schemas.microsoft.com/office/2006/relationships/legacyDiagramText" Target="legacyDiagramText7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730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73731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32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33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34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35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36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37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38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39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40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41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42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43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44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45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46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47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48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49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50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51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52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53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54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55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56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57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58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59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60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61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62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3763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64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3765" name="Rectangle 3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3766" name="Rectangle 3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3767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3768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3769" name="Rectangle 4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99C06F2-6912-4FC7-B36C-98D1AFFF2CB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D8D877-808F-41AE-A545-1299F647EB3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D1FA69-C68F-42A1-8657-E35AEB9B850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785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40AC139-7BDF-4EDF-9BAB-D752ED7A86E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785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4B0F9AE-DEC8-45EC-90AF-E8536103294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785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9559391-EA07-4D2F-8355-58149E708AD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39B4EA-21BE-4F8A-9DF2-4A013676D27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6B357F-60E8-472D-A415-551D8A6CEEC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145D84-7365-432E-9C6D-AE15E839B9C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B2F21-8B85-4100-B973-D119A904CED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14AFD4-651C-4C44-80F4-8DF54A1AC57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603945-E71D-401C-B9A1-0092B4FA388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D7C2BE-7D8D-4965-8267-D6B5F993B7D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044415-D05E-491A-8A27-F8E2B79F560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06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72707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08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09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10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11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12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13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14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15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16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17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18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19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20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21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22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23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24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25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26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27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28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29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30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31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32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33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34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35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36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37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38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739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40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741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2742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2743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72744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ru-RU"/>
          </a:p>
        </p:txBody>
      </p:sp>
      <p:sp>
        <p:nvSpPr>
          <p:cNvPr id="72745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6B94E82-F8E8-49B3-9ADA-E8FD53A4E99D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www.gripp.ru/about-gripp/types.asp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http://www.gripp.ru/about-gripp/img/about.2.jp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http://www.gripp.ru/about-gripp/img/about.1.gif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http://www.gripp.ru/about-gripp/img/about.26.gif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27088" y="1773238"/>
            <a:ext cx="7870825" cy="1943100"/>
          </a:xfrm>
        </p:spPr>
        <p:txBody>
          <a:bodyPr/>
          <a:lstStyle/>
          <a:p>
            <a:r>
              <a:rPr lang="ru-RU" sz="9600" b="1" i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Вирусы.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0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60" name="Picture 4"/>
          <p:cNvPicPr>
            <a:picLocks noChangeAspect="1" noChangeArrowheads="1"/>
          </p:cNvPicPr>
          <p:nvPr/>
        </p:nvPicPr>
        <p:blipFill>
          <a:blip r:embed="rId2" cstate="print"/>
          <a:srcRect l="33000" t="12500" r="15979"/>
          <a:stretch>
            <a:fillRect/>
          </a:stretch>
        </p:blipFill>
        <p:spPr bwMode="auto">
          <a:xfrm>
            <a:off x="1908175" y="1268413"/>
            <a:ext cx="5688013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6261" name="Text Box 5"/>
          <p:cNvSpPr txBox="1">
            <a:spLocks noChangeArrowheads="1"/>
          </p:cNvSpPr>
          <p:nvPr/>
        </p:nvSpPr>
        <p:spPr bwMode="auto">
          <a:xfrm>
            <a:off x="2700338" y="404813"/>
            <a:ext cx="47005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990000"/>
                </a:solidFill>
              </a:rPr>
              <a:t>Строение бактериофага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4" name="Rectangle 4"/>
          <p:cNvSpPr>
            <a:spLocks noChangeArrowheads="1"/>
          </p:cNvSpPr>
          <p:nvPr/>
        </p:nvSpPr>
        <p:spPr bwMode="auto">
          <a:xfrm>
            <a:off x="323850" y="0"/>
            <a:ext cx="8018463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>
                <a:effectLst/>
              </a:rPr>
              <a:t>   </a:t>
            </a:r>
          </a:p>
          <a:p>
            <a:pPr algn="just"/>
            <a:r>
              <a:rPr lang="ru-RU" sz="2000">
                <a:effectLst/>
              </a:rPr>
              <a:t> Размеры вирусов колеблются от 20 до 300 нм. В среднем они в 50 раз меньше бактерий. Их нельзя увидеть в световой микроскоп, так как их длины меньше длины световой волны</a:t>
            </a:r>
            <a:r>
              <a:rPr lang="ru-RU">
                <a:effectLst/>
              </a:rPr>
              <a:t>.  </a:t>
            </a:r>
          </a:p>
          <a:p>
            <a:pPr algn="just" eaLnBrk="0" hangingPunct="0"/>
            <a:r>
              <a:rPr lang="ru-RU">
                <a:effectLst/>
              </a:rPr>
              <a:t> </a:t>
            </a:r>
          </a:p>
        </p:txBody>
      </p:sp>
      <p:sp>
        <p:nvSpPr>
          <p:cNvPr id="199685" name="Rectangle 5"/>
          <p:cNvSpPr>
            <a:spLocks noChangeArrowheads="1"/>
          </p:cNvSpPr>
          <p:nvPr/>
        </p:nvSpPr>
        <p:spPr bwMode="auto">
          <a:xfrm>
            <a:off x="395288" y="1628775"/>
            <a:ext cx="15065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b="1">
                <a:effectLst/>
              </a:rPr>
              <a:t>Строение.</a:t>
            </a:r>
          </a:p>
        </p:txBody>
      </p:sp>
      <p:pic>
        <p:nvPicPr>
          <p:cNvPr id="19968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2017713"/>
            <a:ext cx="3641725" cy="457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968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2062163"/>
            <a:ext cx="3709987" cy="453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64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4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99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4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99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4" grpId="0"/>
      <p:bldP spid="19968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Вирусы  имеют  различную  форму</a:t>
            </a:r>
            <a:endParaRPr lang="ru-RU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37" y="1428086"/>
            <a:ext cx="7722401" cy="3495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4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8229600" cy="1512888"/>
          </a:xfrm>
        </p:spPr>
        <p:txBody>
          <a:bodyPr/>
          <a:lstStyle/>
          <a:p>
            <a:r>
              <a:rPr lang="ru-RU"/>
              <a:t>Размножение вирусов </a:t>
            </a:r>
          </a:p>
        </p:txBody>
      </p:sp>
      <p:sp>
        <p:nvSpPr>
          <p:cNvPr id="270342" name="Rectangle 6"/>
          <p:cNvSpPr>
            <a:spLocks noChangeArrowheads="1"/>
          </p:cNvSpPr>
          <p:nvPr/>
        </p:nvSpPr>
        <p:spPr bwMode="auto">
          <a:xfrm>
            <a:off x="250825" y="2105789"/>
            <a:ext cx="8893175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000" b="1" dirty="0">
                <a:effectLst/>
              </a:rPr>
              <a:t>Вирусная частица</a:t>
            </a:r>
            <a:r>
              <a:rPr lang="ru-RU" sz="2000" dirty="0">
                <a:effectLst/>
              </a:rPr>
              <a:t> - это инертная статическая форма вируса. Когда вирионы находятся вне клетки, они не размножаются и в них не происходит никаких метаболических процессов. Все динамические события начинаются лишь тогда, когда вирус проникает в клетку. Даже у многоклеточного хозяина решающие события при вирусной инфекции происходят на клеточном уровне. Распространение вируса совершается в результате повторных циклов взаимодействия вируса с клетками и рассеяния вирионов во внеклеточной среде.</a:t>
            </a:r>
          </a:p>
          <a:p>
            <a:pPr algn="ctr"/>
            <a:r>
              <a:rPr lang="ru-RU" sz="2000" dirty="0" smtClean="0">
                <a:effectLst/>
              </a:rPr>
              <a:t> </a:t>
            </a:r>
            <a:r>
              <a:rPr lang="ru-RU" sz="2000" dirty="0">
                <a:effectLst/>
              </a:rPr>
              <a:t>Возникает новая система - комплекс вирус-клетка. </a:t>
            </a:r>
          </a:p>
        </p:txBody>
      </p:sp>
    </p:spTree>
  </p:cSld>
  <p:clrMapOvr>
    <a:masterClrMapping/>
  </p:clrMapOvr>
  <p:transition advTm="3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0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0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03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0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850"/>
                            </p:stCondLst>
                            <p:childTnLst>
                              <p:par>
                                <p:cTn id="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703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703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703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41" grpId="0"/>
      <p:bldP spid="2703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Проникновение  вируса  в   клетку</a:t>
            </a:r>
            <a:endParaRPr lang="ru-RU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283099"/>
            <a:ext cx="6357982" cy="411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8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323850" y="692150"/>
          <a:ext cx="719138" cy="1296988"/>
        </p:xfrm>
        <a:graphic>
          <a:graphicData uri="http://schemas.openxmlformats.org/presentationml/2006/ole">
            <p:oleObj spid="_x0000_s26628" name="Фотография Photo Editor" r:id="rId3" imgW="495369" imgH="971686" progId="MSPhotoEd.3">
              <p:embed/>
            </p:oleObj>
          </a:graphicData>
        </a:graphic>
      </p:graphicFrame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549275"/>
            <a:ext cx="8229600" cy="1296988"/>
          </a:xfrm>
        </p:spPr>
        <p:txBody>
          <a:bodyPr/>
          <a:lstStyle/>
          <a:p>
            <a:r>
              <a:rPr lang="ru-RU" sz="400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Этапы жизнедеятельности вируса</a:t>
            </a:r>
            <a:br>
              <a:rPr lang="ru-RU" sz="400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4000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2060575"/>
            <a:ext cx="7931150" cy="3700463"/>
          </a:xfrm>
        </p:spPr>
        <p:txBody>
          <a:bodyPr/>
          <a:lstStyle/>
          <a:p>
            <a:pPr marL="571500" indent="-571500">
              <a:buFont typeface="Wingdings" pitchFamily="2" charset="2"/>
              <a:buNone/>
            </a:pPr>
            <a:r>
              <a:rPr lang="ru-RU" sz="2800"/>
              <a:t>1. Прикрепление вируса к клетке –хозяина.</a:t>
            </a:r>
          </a:p>
          <a:p>
            <a:pPr marL="571500" indent="-571500">
              <a:buFont typeface="Wingdings" pitchFamily="2" charset="2"/>
              <a:buNone/>
            </a:pPr>
            <a:r>
              <a:rPr lang="ru-RU" sz="2800"/>
              <a:t>2. Проникновение вируса в клетку.</a:t>
            </a:r>
          </a:p>
          <a:p>
            <a:pPr marL="571500" indent="-571500">
              <a:buFont typeface="Wingdings" pitchFamily="2" charset="2"/>
              <a:buNone/>
            </a:pPr>
            <a:r>
              <a:rPr lang="ru-RU" sz="2800"/>
              <a:t>3. Редупликация вирусного генома.</a:t>
            </a:r>
          </a:p>
          <a:p>
            <a:pPr marL="571500" indent="-571500">
              <a:buFont typeface="Wingdings" pitchFamily="2" charset="2"/>
              <a:buNone/>
            </a:pPr>
            <a:r>
              <a:rPr lang="ru-RU" sz="2800"/>
              <a:t>4. Синтез вирусных белков и самосборка капсида.</a:t>
            </a:r>
          </a:p>
          <a:p>
            <a:pPr marL="571500" indent="-571500">
              <a:buFont typeface="Wingdings" pitchFamily="2" charset="2"/>
              <a:buNone/>
            </a:pPr>
            <a:r>
              <a:rPr lang="ru-RU" sz="2800"/>
              <a:t>5. Выход вируса из клетки.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1331913" y="5373688"/>
            <a:ext cx="66246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990000"/>
                </a:solidFill>
              </a:rPr>
              <a:t>Вирусы –  внутриклеточные паразиты, которые действуют на генетическом уровне.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  <p:bldP spid="266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Вирус  гепатита  В</a:t>
            </a:r>
            <a:endParaRPr lang="ru-RU" sz="2800" dirty="0"/>
          </a:p>
        </p:txBody>
      </p:sp>
      <p:pic>
        <p:nvPicPr>
          <p:cNvPr id="4" name="Содержимое 3" descr="gepati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76600" y="2217261"/>
            <a:ext cx="2590800" cy="329184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Вирус   полиомиелита</a:t>
            </a:r>
            <a:endParaRPr lang="ru-RU" sz="2800" dirty="0"/>
          </a:p>
        </p:txBody>
      </p:sp>
      <p:pic>
        <p:nvPicPr>
          <p:cNvPr id="4" name="Содержимое 3" descr="2005_07_25_polio_viru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29000" y="2712561"/>
            <a:ext cx="2286000" cy="230124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Вирус  паротита</a:t>
            </a:r>
            <a:endParaRPr lang="ru-RU" dirty="0"/>
          </a:p>
        </p:txBody>
      </p:sp>
      <p:pic>
        <p:nvPicPr>
          <p:cNvPr id="4" name="Содержимое 3" descr="08_-_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43174" y="2143116"/>
            <a:ext cx="4150064" cy="285925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Передача  зараженными  шприцами</a:t>
            </a:r>
            <a:endParaRPr lang="ru-RU" sz="2800" dirty="0"/>
          </a:p>
        </p:txBody>
      </p:sp>
      <p:pic>
        <p:nvPicPr>
          <p:cNvPr id="4" name="Содержимое 3" descr="1227100714_nari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1757352"/>
            <a:ext cx="6715172" cy="402910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156575" cy="2951163"/>
          </a:xfrm>
        </p:spPr>
        <p:txBody>
          <a:bodyPr/>
          <a:lstStyle/>
          <a:p>
            <a:r>
              <a:rPr lang="ru-RU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Проблемный вопрос</a:t>
            </a:r>
            <a:r>
              <a:rPr lang="ru-RU" sz="4000"/>
              <a:t>.</a:t>
            </a:r>
            <a:br>
              <a:rPr lang="ru-RU" sz="4000"/>
            </a:br>
            <a:r>
              <a:rPr lang="ru-RU" sz="4000"/>
              <a:t>Почему с вирусами – возбудителями заболеваний трудно вести борьбу и полностью их уничтожить?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4149725"/>
            <a:ext cx="8532813" cy="124618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Цель</a:t>
            </a:r>
            <a:r>
              <a:rPr lang="ru-RU" sz="2800"/>
              <a:t>: знать состав, строение и особенности жизнедеятельности вирусов</a:t>
            </a:r>
          </a:p>
        </p:txBody>
      </p:sp>
      <p:pic>
        <p:nvPicPr>
          <p:cNvPr id="91140" name="Picture 4" descr="image127"/>
          <p:cNvPicPr>
            <a:picLocks noChangeAspect="1" noChangeArrowheads="1" noCro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451725" y="5229225"/>
            <a:ext cx="1428750" cy="12001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7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8" grpId="0"/>
      <p:bldP spid="9113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Внутриутробное  заражение  ВИЧ  от инфицированной  матери</a:t>
            </a:r>
            <a:endParaRPr lang="ru-RU" sz="2800" dirty="0"/>
          </a:p>
        </p:txBody>
      </p:sp>
      <p:pic>
        <p:nvPicPr>
          <p:cNvPr id="8" name="Содержимое 5" descr="31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1820931"/>
            <a:ext cx="5214974" cy="377216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Коревая   сыпь  у человека</a:t>
            </a:r>
            <a:endParaRPr lang="ru-RU" sz="2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35174" y="1600200"/>
            <a:ext cx="347365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Мозаика листьев  огурцов</a:t>
            </a:r>
            <a:endParaRPr lang="ru-RU" sz="28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7" y="1233089"/>
            <a:ext cx="3156192" cy="448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Стрик  листьев  помидор</a:t>
            </a:r>
            <a:endParaRPr lang="ru-RU" sz="28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6666" y="1357298"/>
            <a:ext cx="3382981" cy="4768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8" name="Picture 10"/>
          <p:cNvPicPr>
            <a:picLocks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24075" y="1484313"/>
            <a:ext cx="5184775" cy="4800600"/>
          </a:xfrm>
          <a:noFill/>
          <a:ln/>
        </p:spPr>
      </p:pic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1671638" y="280988"/>
            <a:ext cx="57800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1600200" y="352425"/>
            <a:ext cx="56356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>
                <a:latin typeface="Arial" charset="0"/>
              </a:rPr>
              <a:t>Строение вируса иммунодефицита человека</a:t>
            </a:r>
            <a:r>
              <a:rPr lang="ru-RU" sz="2400">
                <a:latin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6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908050"/>
          </a:xfrm>
        </p:spPr>
        <p:txBody>
          <a:bodyPr/>
          <a:lstStyle/>
          <a:p>
            <a:r>
              <a:rPr lang="ru-RU"/>
              <a:t>Вирус гриппа А </a:t>
            </a:r>
          </a:p>
        </p:txBody>
      </p:sp>
      <p:sp>
        <p:nvSpPr>
          <p:cNvPr id="300044" name="Rectangle 12"/>
          <p:cNvSpPr>
            <a:spLocks noChangeArrowheads="1"/>
          </p:cNvSpPr>
          <p:nvPr/>
        </p:nvSpPr>
        <p:spPr bwMode="auto">
          <a:xfrm>
            <a:off x="4284663" y="973138"/>
            <a:ext cx="4606925" cy="558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b="1">
                <a:effectLst/>
              </a:rPr>
              <a:t>Вирус гриппа А</a:t>
            </a:r>
            <a:r>
              <a:rPr lang="ru-RU">
                <a:effectLst/>
              </a:rPr>
              <a:t> как правило вызывает заболевание средней или сильной тяжести. Поражает как человека, так и некоторых животных (лошадь, свинья, хорек, птицы). Именно вирусы гриппа А ответственны за появление пандемий и тяжелых эпидемий. Известно множество подтипов вируса типа А, которые классифицируются по поверхностным антигенам - гемагглютинину и нейраминидазе: на настоящий момент известно </a:t>
            </a:r>
            <a:r>
              <a:rPr lang="ru-RU">
                <a:effectLst/>
                <a:hlinkClick r:id="rId2"/>
              </a:rPr>
              <a:t>16 типов гемагглютинина и 9 типов нейраминидазы</a:t>
            </a:r>
            <a:r>
              <a:rPr lang="ru-RU">
                <a:effectLst/>
              </a:rPr>
              <a:t>. Вирус видоспецифичен: то есть как правило, вирус птиц не может поражать свинью или человека, и наоборот.</a:t>
            </a:r>
          </a:p>
        </p:txBody>
      </p:sp>
      <p:pic>
        <p:nvPicPr>
          <p:cNvPr id="300045" name="Picture 13" descr="http://www.gripp.ru/about-gripp/img/about.2.jpg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179388" y="1052513"/>
            <a:ext cx="403225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00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00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00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000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000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000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300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036" grpId="0"/>
      <p:bldP spid="30004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/>
          <a:lstStyle/>
          <a:p>
            <a:r>
              <a:rPr lang="ru-RU"/>
              <a:t>Вирус гриппа В </a:t>
            </a:r>
          </a:p>
        </p:txBody>
      </p:sp>
      <p:sp>
        <p:nvSpPr>
          <p:cNvPr id="302086" name="Rectangle 6"/>
          <p:cNvSpPr>
            <a:spLocks noChangeArrowheads="1"/>
          </p:cNvSpPr>
          <p:nvPr/>
        </p:nvSpPr>
        <p:spPr bwMode="auto">
          <a:xfrm>
            <a:off x="-3857625" y="2443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2087" name="Rectangle 7"/>
          <p:cNvSpPr>
            <a:spLocks noChangeArrowheads="1"/>
          </p:cNvSpPr>
          <p:nvPr/>
        </p:nvSpPr>
        <p:spPr bwMode="auto">
          <a:xfrm>
            <a:off x="4140200" y="1268413"/>
            <a:ext cx="4716463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b="1">
                <a:effectLst/>
                <a:latin typeface="Arial" charset="0"/>
                <a:ea typeface="Arial Unicode MS" pitchFamily="34" charset="-128"/>
                <a:cs typeface="Arial" charset="0"/>
              </a:rPr>
              <a:t>Вирус гриппа В</a:t>
            </a:r>
            <a:r>
              <a:rPr lang="ru-RU">
                <a:effectLst/>
                <a:latin typeface="Arial" charset="0"/>
                <a:ea typeface="Arial Unicode MS" pitchFamily="34" charset="-128"/>
                <a:cs typeface="Arial" charset="0"/>
              </a:rPr>
              <a:t> Как и вирус гриппа А, способен изменять свою антигеннуюструктуру. Однако эти процессы выражены менее четко, чем при гриппе типа А. Вирусы типа В не вызывают пандемии и обычно являются причиной локальных вспышек и эпидемий, иногда охватывающих одну или несколько стран. Вспышки гриппа типа В могут совпадать с таковыми гриппа типа А или предшествовать ему. Вирусы гриппа В циркулируют только в человеческой популяции (чаще вызывая заболевание у детей). </a:t>
            </a:r>
          </a:p>
        </p:txBody>
      </p:sp>
      <p:pic>
        <p:nvPicPr>
          <p:cNvPr id="302088" name="Picture 8" descr="http://www.gripp.ru/about-gripp/img/about.1.g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142875" y="1341438"/>
            <a:ext cx="3924300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20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20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20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020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020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020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02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2084" grpId="0"/>
      <p:bldP spid="30208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r>
              <a:rPr lang="ru-RU"/>
              <a:t>Вирус гриппа С </a:t>
            </a:r>
          </a:p>
        </p:txBody>
      </p:sp>
      <p:sp>
        <p:nvSpPr>
          <p:cNvPr id="304133" name="Rectangle 5"/>
          <p:cNvSpPr>
            <a:spLocks noChangeArrowheads="1"/>
          </p:cNvSpPr>
          <p:nvPr/>
        </p:nvSpPr>
        <p:spPr bwMode="auto">
          <a:xfrm>
            <a:off x="3816350" y="1281113"/>
            <a:ext cx="5219700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b="1">
                <a:effectLst/>
              </a:rPr>
              <a:t>Вирус гриппа С</a:t>
            </a:r>
            <a:r>
              <a:rPr lang="ru-RU">
                <a:effectLst/>
              </a:rPr>
              <a:t> достаточно мало изучен. Известно, что в отличие от вирусов А и В, он содержит только 7 фрагментов нуклеиновой кислоты и один поверхностный антиген. Инфицирует только человека. Симптомы болезни обычно очень легкие, либо не проявляются вообще. Он не вызывает эпидемий и не приводит к серьезным последствиям. Является причиной спорадических заболеваний, чаще у детей. Антигеннаяструктура не подвержена таким изменениям , как у вирусов типа А. Заболевания, вызванные вирусом гриппа С, часто совпадают с эпидемией гриппа типа А. Клиническая картина такая же, как при легких и умеренно тяжелых формах гриппа А. </a:t>
            </a:r>
          </a:p>
        </p:txBody>
      </p:sp>
      <p:pic>
        <p:nvPicPr>
          <p:cNvPr id="304134" name="Picture 6" descr="http://www.gripp.ru/about-gripp/img/about.26.g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179388" y="1412875"/>
            <a:ext cx="3529012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41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41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41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04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04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04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04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132" grpId="0"/>
      <p:bldP spid="30413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18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330" name="Group 2"/>
          <p:cNvGraphicFramePr>
            <a:graphicFrameLocks noGrp="1"/>
          </p:cNvGraphicFramePr>
          <p:nvPr>
            <p:ph/>
          </p:nvPr>
        </p:nvGraphicFramePr>
        <p:xfrm>
          <a:off x="457200" y="277813"/>
          <a:ext cx="8229600" cy="6451918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836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3C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Безопасно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8D8D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Опасно!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Очень опасно!!!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3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itchFamily="34" charset="0"/>
                        </a:rPr>
                        <a:t>Укус комара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itchFamily="34" charset="0"/>
                        </a:rPr>
                        <a:t>Прокалывание ушей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itchFamily="34" charset="0"/>
                        </a:rPr>
                        <a:t>Множественные половые связи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6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itchFamily="34" charset="0"/>
                        </a:rPr>
                        <a:t>Пользование общественным туалетом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itchFamily="34" charset="0"/>
                        </a:rPr>
                        <a:t>Нанесение татуировки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itchFamily="34" charset="0"/>
                        </a:rPr>
                        <a:t>Переливание крови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itchFamily="34" charset="0"/>
                        </a:rPr>
                        <a:t>Поцелуй в щеку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itchFamily="34" charset="0"/>
                        </a:rPr>
                        <a:t>Пользование чужой зубной щеткой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5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itchFamily="34" charset="0"/>
                        </a:rPr>
                        <a:t>Уход за больным СПИДом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3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itchFamily="34" charset="0"/>
                        </a:rPr>
                        <a:t>Укус постельного клопа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itchFamily="34" charset="0"/>
                        </a:rPr>
                        <a:t>Плавание в бассейне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itchFamily="34" charset="0"/>
                        </a:rPr>
                        <a:t>Объятия с больным СПИДом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3800" y="3284538"/>
            <a:ext cx="2898775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85" name="Rectangle 5"/>
          <p:cNvSpPr>
            <a:spLocks noChangeArrowheads="1"/>
          </p:cNvSpPr>
          <p:nvPr/>
        </p:nvSpPr>
        <p:spPr bwMode="auto">
          <a:xfrm>
            <a:off x="0" y="731838"/>
            <a:ext cx="860425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400" b="1" u="sng">
                <a:effectLst/>
              </a:rPr>
              <a:t>Вирус</a:t>
            </a:r>
            <a:endParaRPr lang="ru-RU" sz="2400">
              <a:effectLst/>
            </a:endParaRPr>
          </a:p>
          <a:p>
            <a:pPr algn="ctr"/>
            <a:r>
              <a:rPr lang="ru-RU" sz="2400" b="1">
                <a:effectLst/>
              </a:rPr>
              <a:t>   Вирусы</a:t>
            </a:r>
            <a:r>
              <a:rPr lang="ru-RU" sz="2400">
                <a:effectLst/>
              </a:rPr>
              <a:t> – это очень маленькие живые организмы, вызывающие </a:t>
            </a:r>
            <a:r>
              <a:rPr lang="ru-RU" sz="2400" b="1">
                <a:effectLst/>
              </a:rPr>
              <a:t>болезни </a:t>
            </a:r>
            <a:r>
              <a:rPr lang="ru-RU" sz="2400">
                <a:effectLst/>
              </a:rPr>
              <a:t>у </a:t>
            </a:r>
            <a:r>
              <a:rPr lang="ru-RU" sz="2400" b="1">
                <a:effectLst/>
              </a:rPr>
              <a:t>растений </a:t>
            </a:r>
            <a:r>
              <a:rPr lang="ru-RU" sz="2400">
                <a:effectLst/>
              </a:rPr>
              <a:t>и</a:t>
            </a:r>
            <a:r>
              <a:rPr lang="ru-RU" sz="2400" b="1">
                <a:effectLst/>
              </a:rPr>
              <a:t> животных. </a:t>
            </a:r>
            <a:r>
              <a:rPr lang="ru-RU" sz="2400">
                <a:effectLst/>
              </a:rPr>
              <a:t>Вирусы мельче </a:t>
            </a:r>
            <a:r>
              <a:rPr lang="ru-RU" sz="2400" b="1">
                <a:effectLst/>
              </a:rPr>
              <a:t>бактерий, </a:t>
            </a:r>
            <a:r>
              <a:rPr lang="ru-RU" sz="2400">
                <a:effectLst/>
              </a:rPr>
              <a:t>и рассмотреть их можно только в очень сильный электронный </a:t>
            </a:r>
            <a:r>
              <a:rPr lang="ru-RU" sz="2400" b="1">
                <a:effectLst/>
              </a:rPr>
              <a:t>микроскоп.</a:t>
            </a:r>
            <a:r>
              <a:rPr lang="ru-RU" sz="2400">
                <a:effectLst/>
              </a:rPr>
              <a:t>    </a:t>
            </a:r>
          </a:p>
        </p:txBody>
      </p:sp>
      <p:pic>
        <p:nvPicPr>
          <p:cNvPr id="122892" name="Picture 12" descr="j030525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713" y="3357563"/>
            <a:ext cx="1954212" cy="3141662"/>
          </a:xfrm>
          <a:prstGeom prst="rect">
            <a:avLst/>
          </a:prstGeom>
          <a:noFill/>
        </p:spPr>
      </p:pic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Отличия  вирусов  от  неживой  природы</a:t>
            </a:r>
            <a:endParaRPr lang="ru-RU" dirty="0" smtClean="0"/>
          </a:p>
          <a:p>
            <a:r>
              <a:rPr lang="ru-RU" dirty="0" smtClean="0"/>
              <a:t>1.Вирусы  способны  размножаться</a:t>
            </a:r>
          </a:p>
          <a:p>
            <a:r>
              <a:rPr lang="ru-RU" dirty="0" smtClean="0"/>
              <a:t>2.Обладают  наследственностью</a:t>
            </a:r>
          </a:p>
          <a:p>
            <a:r>
              <a:rPr lang="ru-RU" dirty="0" smtClean="0"/>
              <a:t> 3. Способны  к изменчивости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Отличия  вирусов  от  клеточных организмов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latin typeface="Calibri"/>
                <a:ea typeface="Times New Roman"/>
                <a:cs typeface="Times New Roman"/>
              </a:rPr>
              <a:t>*1.Вирусы  не  имеют  клеточного  строения</a:t>
            </a:r>
            <a:endParaRPr lang="ru-RU" sz="2400" dirty="0" smtClean="0">
              <a:latin typeface="Calibri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latin typeface="Calibri"/>
                <a:ea typeface="Times New Roman"/>
                <a:cs typeface="Times New Roman"/>
              </a:rPr>
              <a:t>*2.Не  проявляют обмена  веществ  и энергии (метаболизм)</a:t>
            </a:r>
            <a:endParaRPr lang="ru-RU" sz="2400" dirty="0" smtClean="0">
              <a:latin typeface="Calibri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latin typeface="Calibri"/>
                <a:ea typeface="Times New Roman"/>
                <a:cs typeface="Times New Roman"/>
              </a:rPr>
              <a:t>*3.Существуют  как внутриклеточные  паразиты</a:t>
            </a:r>
            <a:endParaRPr lang="ru-RU" sz="2400" dirty="0" smtClean="0">
              <a:latin typeface="Calibri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latin typeface="Calibri"/>
                <a:ea typeface="Times New Roman"/>
                <a:cs typeface="Times New Roman"/>
              </a:rPr>
              <a:t>*4.Не  увеличиваются  в размерах (не растут)</a:t>
            </a:r>
            <a:endParaRPr lang="ru-RU" sz="2400" dirty="0" smtClean="0"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latin typeface="Calibri"/>
                <a:ea typeface="Times New Roman"/>
                <a:cs typeface="Times New Roman"/>
              </a:rPr>
              <a:t>        * 5.Имеют  особый  способ         размножения</a:t>
            </a:r>
            <a:endParaRPr lang="ru-RU" sz="2400" dirty="0" smtClean="0">
              <a:latin typeface="Calibri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latin typeface="Calibri"/>
                <a:ea typeface="Times New Roman"/>
                <a:cs typeface="Times New Roman"/>
              </a:rPr>
              <a:t>      *  6.Имеют  только  одну  нуклеиновую  кислоту: либо ДНК , либо  РНК.</a:t>
            </a:r>
            <a:endParaRPr lang="ru-RU" sz="2400" dirty="0" smtClean="0">
              <a:latin typeface="Calibri"/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История  открытия  вирусов</a:t>
            </a:r>
            <a:endParaRPr lang="ru-RU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211" y="1600200"/>
            <a:ext cx="271557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4" name="Rectangle 4"/>
          <p:cNvSpPr>
            <a:spLocks noChangeArrowheads="1"/>
          </p:cNvSpPr>
          <p:nvPr/>
        </p:nvSpPr>
        <p:spPr bwMode="auto">
          <a:xfrm>
            <a:off x="323850" y="692150"/>
            <a:ext cx="842486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8251825"/>
            <a:r>
              <a:rPr lang="ru-RU" sz="2000" i="1">
                <a:effectLst/>
              </a:rPr>
              <a:t>  Д.И.Ивановский</a:t>
            </a:r>
            <a:r>
              <a:rPr lang="ru-RU" i="1">
                <a:effectLst/>
              </a:rPr>
              <a:t> открыл вирусы - новую форму существования жизни. Своими исследованиями он заложил основы ряда научных направлений вирусологии: изучение природы вируса, цетопотологических вирусных  инфекций, фильтрующихся форм микроорганизмов, хронического и латентного вирусоносительства. </a:t>
            </a:r>
          </a:p>
        </p:txBody>
      </p:sp>
      <p:sp>
        <p:nvSpPr>
          <p:cNvPr id="168966" name="Rectangle 6"/>
          <p:cNvSpPr>
            <a:spLocks noChangeArrowheads="1"/>
          </p:cNvSpPr>
          <p:nvPr/>
        </p:nvSpPr>
        <p:spPr bwMode="auto">
          <a:xfrm>
            <a:off x="395288" y="2493963"/>
            <a:ext cx="8424862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8251825"/>
            <a:r>
              <a:rPr lang="ru-RU">
                <a:effectLst/>
              </a:rPr>
              <a:t>   В знак признания выдающихся заслуг Д.И.Ивановского перед вирусологической наукой Институту вирусологии АМН СССР в 1950 году было присвоено его имя, в Академии медицинских наук учреждена премия имени Д.И.Ивановского, присуждаемая один раз в три года.</a:t>
            </a:r>
          </a:p>
          <a:p>
            <a:pPr indent="8251825" eaLnBrk="0" hangingPunct="0"/>
            <a:endParaRPr lang="ru-RU">
              <a:effectLst/>
              <a:latin typeface="Arial" charset="0"/>
            </a:endParaRPr>
          </a:p>
        </p:txBody>
      </p:sp>
      <p:sp>
        <p:nvSpPr>
          <p:cNvPr id="168967" name="Rectangle 7"/>
          <p:cNvSpPr>
            <a:spLocks noChangeArrowheads="1"/>
          </p:cNvSpPr>
          <p:nvPr/>
        </p:nvSpPr>
        <p:spPr bwMode="auto">
          <a:xfrm>
            <a:off x="395288" y="4292600"/>
            <a:ext cx="8137525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7954963" algn="just"/>
            <a:r>
              <a:rPr lang="ru-RU">
                <a:effectLst/>
              </a:rPr>
              <a:t>   Первая половина нашего столетия была посвящена пристальному изучению вирусов - возбудителей острых лихорадочных заболеваний, разработке методов борьбы с этими заболеваниями и методов их предупреждения.</a:t>
            </a:r>
          </a:p>
        </p:txBody>
      </p:sp>
    </p:spTree>
  </p:cSld>
  <p:clrMapOvr>
    <a:masterClrMapping/>
  </p:clrMapOvr>
  <p:transition advTm="3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3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4" grpId="0"/>
      <p:bldP spid="168966" grpId="0"/>
      <p:bldP spid="16896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2" name="Rectangle 4"/>
          <p:cNvSpPr>
            <a:spLocks noGrp="1" noChangeArrowheads="1"/>
          </p:cNvSpPr>
          <p:nvPr>
            <p:ph type="title"/>
          </p:nvPr>
        </p:nvSpPr>
        <p:spPr>
          <a:xfrm>
            <a:off x="1187450" y="476250"/>
            <a:ext cx="7072313" cy="1676400"/>
          </a:xfrm>
        </p:spPr>
        <p:txBody>
          <a:bodyPr/>
          <a:lstStyle/>
          <a:p>
            <a:r>
              <a:rPr lang="ru-RU" b="1" i="1" u="sng"/>
              <a:t>Строение вирусов</a:t>
            </a:r>
            <a:r>
              <a:rPr lang="ru-RU" b="1"/>
              <a:t/>
            </a:r>
            <a:br>
              <a:rPr lang="ru-RU" b="1"/>
            </a:br>
            <a:endParaRPr lang="ru-RU" b="1"/>
          </a:p>
        </p:txBody>
      </p:sp>
      <p:sp>
        <p:nvSpPr>
          <p:cNvPr id="237573" name="Rectangle 5"/>
          <p:cNvSpPr>
            <a:spLocks noChangeArrowheads="1"/>
          </p:cNvSpPr>
          <p:nvPr/>
        </p:nvSpPr>
        <p:spPr bwMode="auto">
          <a:xfrm>
            <a:off x="179388" y="1981200"/>
            <a:ext cx="8496300" cy="231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sz="2000">
                <a:effectLst/>
              </a:rPr>
              <a:t>     Вирусы</a:t>
            </a:r>
            <a:r>
              <a:rPr lang="ru-RU">
                <a:effectLst/>
              </a:rPr>
              <a:t> не имеют клеточного строения. Каждая вирусная частица состоит из расположенного в центре носителя генетической информации и оболочки. Генетический материал представляет собой короткую молекулу нуклеиновой кислоты, это образует сердцевину вируса. Нуклеиновая кислота у разных вирусов может быть представлена ДНК или РНК, причем эти молекулы могут иметь необычное строение: встречается однонитчатая ДНК и двух нитчатая РНК.</a:t>
            </a:r>
          </a:p>
        </p:txBody>
      </p:sp>
      <p:sp>
        <p:nvSpPr>
          <p:cNvPr id="237574" name="Rectangle 6"/>
          <p:cNvSpPr>
            <a:spLocks noChangeArrowheads="1"/>
          </p:cNvSpPr>
          <p:nvPr/>
        </p:nvSpPr>
        <p:spPr bwMode="auto">
          <a:xfrm>
            <a:off x="250825" y="4549775"/>
            <a:ext cx="864076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>
                <a:effectLst/>
              </a:rPr>
              <a:t>   Оболочка называется </a:t>
            </a:r>
            <a:r>
              <a:rPr lang="ru-RU" b="1">
                <a:effectLst/>
              </a:rPr>
              <a:t>капсид.</a:t>
            </a:r>
            <a:r>
              <a:rPr lang="ru-RU">
                <a:effectLst/>
              </a:rPr>
              <a:t> Она образована субъединицами – капсомерами, каждый из которых состоит из одной или двух белковых молекул. Число капсомеров для каждого вируса постоянно. </a:t>
            </a:r>
          </a:p>
        </p:txBody>
      </p:sp>
    </p:spTree>
  </p:cSld>
  <p:clrMapOvr>
    <a:masterClrMapping/>
  </p:clrMapOvr>
  <p:transition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375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375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375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375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375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375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68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375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375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375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572" grpId="0"/>
      <p:bldP spid="237573" grpId="0"/>
      <p:bldP spid="23757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Строение  вируса</a:t>
            </a:r>
            <a:endParaRPr lang="ru-RU" sz="2800" dirty="0"/>
          </a:p>
        </p:txBody>
      </p:sp>
      <p:pic>
        <p:nvPicPr>
          <p:cNvPr id="205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1285860"/>
            <a:ext cx="3717056" cy="531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58" name="Organization Chart 26"/>
          <p:cNvGraphicFramePr>
            <a:graphicFrameLocks/>
          </p:cNvGraphicFramePr>
          <p:nvPr>
            <p:ph sz="half" idx="1"/>
          </p:nvPr>
        </p:nvGraphicFramePr>
        <p:xfrm>
          <a:off x="2916238" y="1196975"/>
          <a:ext cx="5922962" cy="2087563"/>
        </p:xfrm>
        <a:graphic>
          <a:graphicData uri="http://schemas.openxmlformats.org/drawingml/2006/compatibility">
            <com:legacyDrawing xmlns:com="http://schemas.openxmlformats.org/drawingml/2006/compatibility" spid="_x0000_s18458"/>
          </a:graphicData>
        </a:graphic>
      </p:graphicFrame>
      <p:graphicFrame>
        <p:nvGraphicFramePr>
          <p:cNvPr id="18470" name="Organization Chart 38"/>
          <p:cNvGraphicFramePr>
            <a:graphicFrameLocks/>
          </p:cNvGraphicFramePr>
          <p:nvPr>
            <p:ph sz="quarter" idx="2"/>
          </p:nvPr>
        </p:nvGraphicFramePr>
        <p:xfrm>
          <a:off x="323850" y="3860800"/>
          <a:ext cx="4038600" cy="2189163"/>
        </p:xfrm>
        <a:graphic>
          <a:graphicData uri="http://schemas.openxmlformats.org/drawingml/2006/compatibility">
            <com:legacyDrawing xmlns:com="http://schemas.openxmlformats.org/drawingml/2006/compatibility" spid="_x0000_s18470"/>
          </a:graphicData>
        </a:graphic>
      </p:graphicFrame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24075" y="476250"/>
            <a:ext cx="5976938" cy="793750"/>
          </a:xfrm>
        </p:spPr>
        <p:txBody>
          <a:bodyPr/>
          <a:lstStyle/>
          <a:p>
            <a:r>
              <a:rPr lang="ru-RU" sz="4000"/>
              <a:t>Строение и состав вирусов.</a:t>
            </a:r>
          </a:p>
        </p:txBody>
      </p:sp>
      <p:pic>
        <p:nvPicPr>
          <p:cNvPr id="18479" name="Picture 47"/>
          <p:cNvPicPr>
            <a:picLocks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5288" y="476250"/>
            <a:ext cx="1601787" cy="3240088"/>
          </a:xfrm>
          <a:noFill/>
          <a:ln/>
        </p:spPr>
      </p:pic>
      <p:sp>
        <p:nvSpPr>
          <p:cNvPr id="18482" name="Text Box 50"/>
          <p:cNvSpPr txBox="1">
            <a:spLocks noChangeArrowheads="1"/>
          </p:cNvSpPr>
          <p:nvPr/>
        </p:nvSpPr>
        <p:spPr bwMode="auto">
          <a:xfrm>
            <a:off x="1979613" y="2276475"/>
            <a:ext cx="847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/>
              <a:t>Капсид</a:t>
            </a:r>
          </a:p>
        </p:txBody>
      </p:sp>
      <p:sp>
        <p:nvSpPr>
          <p:cNvPr id="18483" name="Line 51"/>
          <p:cNvSpPr>
            <a:spLocks noChangeShapeType="1"/>
          </p:cNvSpPr>
          <p:nvPr/>
        </p:nvSpPr>
        <p:spPr bwMode="auto">
          <a:xfrm>
            <a:off x="1692275" y="2420938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84" name="Text Box 52"/>
          <p:cNvSpPr txBox="1">
            <a:spLocks noChangeArrowheads="1"/>
          </p:cNvSpPr>
          <p:nvPr/>
        </p:nvSpPr>
        <p:spPr bwMode="auto">
          <a:xfrm>
            <a:off x="2195513" y="1052513"/>
            <a:ext cx="14668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/>
              <a:t>Нуклеиновая </a:t>
            </a:r>
          </a:p>
          <a:p>
            <a:r>
              <a:rPr lang="ru-RU" sz="1600"/>
              <a:t>кислота</a:t>
            </a:r>
          </a:p>
        </p:txBody>
      </p:sp>
      <p:sp>
        <p:nvSpPr>
          <p:cNvPr id="18485" name="Line 53"/>
          <p:cNvSpPr>
            <a:spLocks noChangeShapeType="1"/>
          </p:cNvSpPr>
          <p:nvPr/>
        </p:nvSpPr>
        <p:spPr bwMode="auto">
          <a:xfrm>
            <a:off x="1476375" y="1268413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89" name="Text Box 57"/>
          <p:cNvSpPr txBox="1">
            <a:spLocks noChangeArrowheads="1"/>
          </p:cNvSpPr>
          <p:nvPr/>
        </p:nvSpPr>
        <p:spPr bwMode="auto">
          <a:xfrm>
            <a:off x="6135688" y="44513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8493" name="Text Box 61"/>
          <p:cNvSpPr txBox="1">
            <a:spLocks noChangeArrowheads="1"/>
          </p:cNvSpPr>
          <p:nvPr/>
        </p:nvSpPr>
        <p:spPr bwMode="auto">
          <a:xfrm>
            <a:off x="5508625" y="3644900"/>
            <a:ext cx="2913063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/>
            <a:r>
              <a:rPr lang="ru-RU" b="1"/>
              <a:t>Химические вещества</a:t>
            </a:r>
            <a:r>
              <a:rPr lang="ru-RU"/>
              <a:t>.</a:t>
            </a:r>
          </a:p>
          <a:p>
            <a:pPr marL="342900" indent="-342900">
              <a:buFontTx/>
              <a:buAutoNum type="arabicPeriod"/>
            </a:pPr>
            <a:r>
              <a:rPr lang="ru-RU"/>
              <a:t>ДНК</a:t>
            </a:r>
          </a:p>
          <a:p>
            <a:pPr marL="342900" indent="-342900">
              <a:buFontTx/>
              <a:buAutoNum type="arabicPeriod"/>
            </a:pPr>
            <a:r>
              <a:rPr lang="ru-RU"/>
              <a:t>РНК</a:t>
            </a:r>
          </a:p>
          <a:p>
            <a:pPr marL="342900" indent="-342900">
              <a:buFontTx/>
              <a:buAutoNum type="arabicPeriod"/>
            </a:pPr>
            <a:r>
              <a:rPr lang="ru-RU"/>
              <a:t>Белки</a:t>
            </a:r>
          </a:p>
          <a:p>
            <a:pPr marL="342900" indent="-342900">
              <a:buFontTx/>
              <a:buAutoNum type="arabicPeriod"/>
            </a:pPr>
            <a:r>
              <a:rPr lang="ru-RU"/>
              <a:t>Углеводы</a:t>
            </a:r>
          </a:p>
          <a:p>
            <a:pPr marL="342900" indent="-342900">
              <a:buFontTx/>
              <a:buAutoNum type="arabicPeriod"/>
            </a:pPr>
            <a:r>
              <a:rPr lang="ru-RU"/>
              <a:t>Липиды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8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8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8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8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8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8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8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2000"/>
                                        <p:tgtEl>
                                          <p:spTgt spid="18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Dgm spid="18458" grpId="0"/>
      <p:bldDgm spid="18470" grpId="0"/>
      <p:bldP spid="18434" grpId="0"/>
      <p:bldP spid="18482" grpId="0"/>
      <p:bldP spid="18483" grpId="0" animBg="1"/>
      <p:bldP spid="18484" grpId="0"/>
      <p:bldP spid="18485" grpId="0" animBg="1"/>
      <p:bldP spid="1849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Вирус  табачной  мозаики –Р Н  К  содержащий</a:t>
            </a:r>
            <a:endParaRPr lang="ru-RU" sz="2800" dirty="0"/>
          </a:p>
        </p:txBody>
      </p:sp>
      <p:pic>
        <p:nvPicPr>
          <p:cNvPr id="307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03" y="2143116"/>
            <a:ext cx="837347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Равновесие">
  <a:themeElements>
    <a:clrScheme name="Равновесие 8">
      <a:dk1>
        <a:srgbClr val="000000"/>
      </a:dk1>
      <a:lt1>
        <a:srgbClr val="DDDDDD"/>
      </a:lt1>
      <a:dk2>
        <a:srgbClr val="000000"/>
      </a:dk2>
      <a:lt2>
        <a:srgbClr val="B8B7D1"/>
      </a:lt2>
      <a:accent1>
        <a:srgbClr val="F1F0F4"/>
      </a:accent1>
      <a:accent2>
        <a:srgbClr val="C1BCFC"/>
      </a:accent2>
      <a:accent3>
        <a:srgbClr val="EBEBEB"/>
      </a:accent3>
      <a:accent4>
        <a:srgbClr val="000000"/>
      </a:accent4>
      <a:accent5>
        <a:srgbClr val="F7F6F8"/>
      </a:accent5>
      <a:accent6>
        <a:srgbClr val="AFAAE4"/>
      </a:accent6>
      <a:hlink>
        <a:srgbClr val="5454C6"/>
      </a:hlink>
      <a:folHlink>
        <a:srgbClr val="6A6F86"/>
      </a:folHlink>
    </a:clrScheme>
    <a:fontScheme name="Равновесие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вновесие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вновесие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</Template>
  <TotalTime>806</TotalTime>
  <Words>914</Words>
  <Application>Microsoft Office PowerPoint</Application>
  <PresentationFormat>Экран (4:3)</PresentationFormat>
  <Paragraphs>100</Paragraphs>
  <Slides>31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Tahoma</vt:lpstr>
      <vt:lpstr>Wingdings</vt:lpstr>
      <vt:lpstr>Times New Roman</vt:lpstr>
      <vt:lpstr>Равновесие</vt:lpstr>
      <vt:lpstr>Фотография Microsoft Photo Editor 3.0</vt:lpstr>
      <vt:lpstr>Вирусы.</vt:lpstr>
      <vt:lpstr>Проблемный вопрос. Почему с вирусами – возбудителями заболеваний трудно вести борьбу и полностью их уничтожить?</vt:lpstr>
      <vt:lpstr>Слайд 3</vt:lpstr>
      <vt:lpstr>История  открытия  вирусов</vt:lpstr>
      <vt:lpstr>Слайд 5</vt:lpstr>
      <vt:lpstr>Строение вирусов </vt:lpstr>
      <vt:lpstr>Строение  вируса</vt:lpstr>
      <vt:lpstr>Строение и состав вирусов.</vt:lpstr>
      <vt:lpstr>Вирус  табачной  мозаики –Р Н  К  содержащий</vt:lpstr>
      <vt:lpstr>Слайд 10</vt:lpstr>
      <vt:lpstr>Слайд 11</vt:lpstr>
      <vt:lpstr>Вирусы  имеют  различную  форму</vt:lpstr>
      <vt:lpstr>Размножение вирусов </vt:lpstr>
      <vt:lpstr>Проникновение  вируса  в   клетку</vt:lpstr>
      <vt:lpstr>Этапы жизнедеятельности вируса </vt:lpstr>
      <vt:lpstr>Вирус  гепатита  В</vt:lpstr>
      <vt:lpstr>Вирус   полиомиелита</vt:lpstr>
      <vt:lpstr>Вирус  паротита</vt:lpstr>
      <vt:lpstr>Передача  зараженными  шприцами</vt:lpstr>
      <vt:lpstr>Внутриутробное  заражение  ВИЧ  от инфицированной  матери</vt:lpstr>
      <vt:lpstr>Коревая   сыпь  у человека</vt:lpstr>
      <vt:lpstr>Мозаика листьев  огурцов</vt:lpstr>
      <vt:lpstr>Стрик  листьев  помидор</vt:lpstr>
      <vt:lpstr>Слайд 24</vt:lpstr>
      <vt:lpstr>Вирус гриппа А </vt:lpstr>
      <vt:lpstr>Вирус гриппа В </vt:lpstr>
      <vt:lpstr>Вирус гриппа С </vt:lpstr>
      <vt:lpstr>Слайд 28</vt:lpstr>
      <vt:lpstr>Слайд 29</vt:lpstr>
      <vt:lpstr>  </vt:lpstr>
      <vt:lpstr>Отличия  вирусов  от  клеточных организмов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Loner-XP</cp:lastModifiedBy>
  <cp:revision>54</cp:revision>
  <dcterms:created xsi:type="dcterms:W3CDTF">2004-12-12T06:06:28Z</dcterms:created>
  <dcterms:modified xsi:type="dcterms:W3CDTF">2010-09-11T07:15:52Z</dcterms:modified>
</cp:coreProperties>
</file>