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notesMasterIdLst>
    <p:notesMasterId r:id="rId31"/>
  </p:notesMasterIdLst>
  <p:sldIdLst>
    <p:sldId id="270" r:id="rId2"/>
    <p:sldId id="257" r:id="rId3"/>
    <p:sldId id="264" r:id="rId4"/>
    <p:sldId id="263" r:id="rId5"/>
    <p:sldId id="262" r:id="rId6"/>
    <p:sldId id="261" r:id="rId7"/>
    <p:sldId id="260" r:id="rId8"/>
    <p:sldId id="295" r:id="rId9"/>
    <p:sldId id="294" r:id="rId10"/>
    <p:sldId id="293" r:id="rId11"/>
    <p:sldId id="292" r:id="rId12"/>
    <p:sldId id="319" r:id="rId13"/>
    <p:sldId id="297" r:id="rId14"/>
    <p:sldId id="298" r:id="rId15"/>
    <p:sldId id="299" r:id="rId16"/>
    <p:sldId id="300" r:id="rId17"/>
    <p:sldId id="301" r:id="rId18"/>
    <p:sldId id="302" r:id="rId19"/>
    <p:sldId id="303" r:id="rId20"/>
    <p:sldId id="304" r:id="rId21"/>
    <p:sldId id="316" r:id="rId22"/>
    <p:sldId id="315" r:id="rId23"/>
    <p:sldId id="314" r:id="rId24"/>
    <p:sldId id="313" r:id="rId25"/>
    <p:sldId id="312" r:id="rId26"/>
    <p:sldId id="311" r:id="rId27"/>
    <p:sldId id="310" r:id="rId28"/>
    <p:sldId id="309" r:id="rId29"/>
    <p:sldId id="317" r:id="rId3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79" autoAdjust="0"/>
    <p:restoredTop sz="94660" autoAdjust="0"/>
  </p:normalViewPr>
  <p:slideViewPr>
    <p:cSldViewPr>
      <p:cViewPr>
        <p:scale>
          <a:sx n="81" d="100"/>
          <a:sy n="81" d="100"/>
        </p:scale>
        <p:origin x="-984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1E057677-1666-4FC1-A79A-D1C011CDC45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85590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CC3C26-CA23-4ACC-AA35-6920EAA85AA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A12A2-FC40-4B4F-8BB3-E35B7E4E2E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A9EB-D85D-4B0F-B3D9-BA85AC42C2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1C2725A0-D7D1-43C4-8035-F0BCDE6246A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D1935-5F60-45E8-BF5C-3DE06EDFF3F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57418-6AD4-4FA3-B6C7-207BFBF3FDA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8D830-B5EA-4659-82E3-CEA7C4A93C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EB6B2-04B1-43EA-AE29-7DBEE152DF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E2104-05A6-4DE6-A63D-AF46F86776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674DC17-CBF4-4067-A758-1CC310CFAA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6D9BDB-EB9A-4DDC-BF29-525EF25077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662CE2C2-FE7B-42E6-9026-8832E2553D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2457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hlink"/>
                </a:solidFill>
                <a:latin typeface="Arial" charset="0"/>
              </a:rPr>
              <a:t>1</a:t>
            </a:r>
          </a:p>
        </p:txBody>
      </p:sp>
      <p:sp>
        <p:nvSpPr>
          <p:cNvPr id="2458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24582" name="Rectangle 47"/>
          <p:cNvSpPr>
            <a:spLocks noChangeArrowheads="1"/>
          </p:cNvSpPr>
          <p:nvPr/>
        </p:nvSpPr>
        <p:spPr bwMode="auto">
          <a:xfrm flipH="1">
            <a:off x="5148064" y="-4563888"/>
            <a:ext cx="7280994" cy="4325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400" dirty="0">
                <a:solidFill>
                  <a:schemeClr val="tx2"/>
                </a:solidFill>
                <a:latin typeface="Arial" charset="0"/>
              </a:rPr>
              <a:t>Текст задания</a:t>
            </a:r>
          </a:p>
        </p:txBody>
      </p:sp>
      <p:sp>
        <p:nvSpPr>
          <p:cNvPr id="24583" name="Rectangle 48"/>
          <p:cNvSpPr>
            <a:spLocks noChangeArrowheads="1"/>
          </p:cNvSpPr>
          <p:nvPr/>
        </p:nvSpPr>
        <p:spPr bwMode="auto">
          <a:xfrm>
            <a:off x="1115616" y="198884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/>
              <a:t>1.  Солнце и кажется само небо пряталось за скалами.</a:t>
            </a:r>
            <a:endParaRPr lang="ru-RU" sz="2400" dirty="0">
              <a:latin typeface="Arial" charset="0"/>
            </a:endParaRPr>
          </a:p>
        </p:txBody>
      </p:sp>
      <p:sp>
        <p:nvSpPr>
          <p:cNvPr id="24587" name="Dalee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dirty="0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 dirty="0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 dirty="0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24588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2458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459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459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24592" name="KAN_1"/>
          <p:cNvGrpSpPr>
            <a:grpSpLocks/>
          </p:cNvGrpSpPr>
          <p:nvPr/>
        </p:nvGrpSpPr>
        <p:grpSpPr bwMode="auto">
          <a:xfrm>
            <a:off x="323527" y="2060848"/>
            <a:ext cx="647700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4596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2459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4598" name="KAN_2"/>
          <p:cNvGrpSpPr>
            <a:grpSpLocks/>
          </p:cNvGrpSpPr>
          <p:nvPr/>
        </p:nvGrpSpPr>
        <p:grpSpPr bwMode="auto">
          <a:xfrm>
            <a:off x="339898" y="3074938"/>
            <a:ext cx="647700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4602" name="Oval 10"/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24603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4604" name="KAN_3"/>
          <p:cNvGrpSpPr>
            <a:grpSpLocks/>
          </p:cNvGrpSpPr>
          <p:nvPr/>
        </p:nvGrpSpPr>
        <p:grpSpPr bwMode="auto">
          <a:xfrm>
            <a:off x="339898" y="3709938"/>
            <a:ext cx="647700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4608" name="Oval 10"/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2460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4610" name="KAN_4"/>
          <p:cNvGrpSpPr>
            <a:grpSpLocks/>
          </p:cNvGrpSpPr>
          <p:nvPr/>
        </p:nvGrpSpPr>
        <p:grpSpPr bwMode="auto">
          <a:xfrm>
            <a:off x="339898" y="4344938"/>
            <a:ext cx="647700" cy="395288"/>
            <a:chOff x="521" y="1309"/>
            <a:chExt cx="408" cy="249"/>
          </a:xfrm>
        </p:grpSpPr>
        <p:sp>
          <p:nvSpPr>
            <p:cNvPr id="74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ru-RU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4</a:t>
              </a:r>
            </a:p>
          </p:txBody>
        </p:sp>
        <p:sp>
          <p:nvSpPr>
            <p:cNvPr id="75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76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4614" name="Oval 10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24628" name="Rectangle 52"/>
          <p:cNvSpPr>
            <a:spLocks noChangeArrowheads="1"/>
          </p:cNvSpPr>
          <p:nvPr/>
        </p:nvSpPr>
        <p:spPr bwMode="auto">
          <a:xfrm>
            <a:off x="1187623" y="496088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24631" name="Rectangle 55"/>
          <p:cNvSpPr>
            <a:spLocks noChangeArrowheads="1"/>
          </p:cNvSpPr>
          <p:nvPr/>
        </p:nvSpPr>
        <p:spPr bwMode="auto">
          <a:xfrm>
            <a:off x="395536" y="260648"/>
            <a:ext cx="849694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1.  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Укажите, в каком предложении слово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КАЖЕТСЯ не является вводным.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632" name="Rectangle 56"/>
          <p:cNvSpPr>
            <a:spLocks noChangeArrowheads="1"/>
          </p:cNvSpPr>
          <p:nvPr/>
        </p:nvSpPr>
        <p:spPr bwMode="auto">
          <a:xfrm>
            <a:off x="1115616" y="2884294"/>
            <a:ext cx="802838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2.  Пес мой мог бы кажется почуять птицу и под землей.</a:t>
            </a:r>
            <a:endParaRPr kumimoji="0" lang="ru-RU" sz="24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3.  Парусное учение на всей эскадре прошло кажется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хорошо.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Ей кажется что лес молчит укоризненно,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 сухо, сердито</a:t>
            </a:r>
            <a:r>
              <a:rPr kumimoji="0" lang="ru-RU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.</a:t>
            </a:r>
            <a:r>
              <a:rPr kumimoji="0" lang="ru-RU" sz="8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 </a:t>
            </a:r>
            <a:endParaRPr kumimoji="0" lang="ru-RU" sz="18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10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2" name="KAN_1"/>
          <p:cNvGrpSpPr>
            <a:grpSpLocks/>
          </p:cNvGrpSpPr>
          <p:nvPr/>
        </p:nvGrpSpPr>
        <p:grpSpPr bwMode="auto">
          <a:xfrm>
            <a:off x="539552" y="2420888"/>
            <a:ext cx="647700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56" name="Oval 10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5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3" name="KAN_2"/>
          <p:cNvGrpSpPr>
            <a:grpSpLocks/>
          </p:cNvGrpSpPr>
          <p:nvPr/>
        </p:nvGrpSpPr>
        <p:grpSpPr bwMode="auto">
          <a:xfrm>
            <a:off x="539552" y="3055888"/>
            <a:ext cx="647700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2" name="Oval 10"/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4" name="KAN_3"/>
          <p:cNvGrpSpPr>
            <a:grpSpLocks/>
          </p:cNvGrpSpPr>
          <p:nvPr/>
        </p:nvGrpSpPr>
        <p:grpSpPr bwMode="auto">
          <a:xfrm>
            <a:off x="539552" y="3690888"/>
            <a:ext cx="647700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8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6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1331640" y="1916832"/>
            <a:ext cx="781236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1.  </a:t>
            </a:r>
            <a:endParaRPr lang="ru-RU" sz="2400" dirty="0"/>
          </a:p>
          <a:p>
            <a:r>
              <a:rPr lang="ru-RU" sz="2400" dirty="0"/>
              <a:t>А. Он досадливо отмахнулся. — ПОДУМАЕШЬ </a:t>
            </a:r>
            <a:r>
              <a:rPr lang="ru-RU" sz="2400" dirty="0" smtClean="0"/>
              <a:t>заболел</a:t>
            </a:r>
            <a:r>
              <a:rPr lang="ru-RU" sz="2400" dirty="0"/>
              <a:t>!</a:t>
            </a:r>
          </a:p>
          <a:p>
            <a:r>
              <a:rPr lang="ru-RU" sz="2400" dirty="0"/>
              <a:t>Б. Ты ПОДУМАЕШЬ и расскажешь все как было. </a:t>
            </a:r>
          </a:p>
          <a:p>
            <a:r>
              <a:rPr lang="ru-RU" sz="2400" dirty="0"/>
              <a:t>В. «Утро вечера мудренее» — ПОДУМАЕШЬ об этом завтра.</a:t>
            </a:r>
          </a:p>
        </p:txBody>
      </p:sp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11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2" name="KAN_1"/>
          <p:cNvGrpSpPr>
            <a:grpSpLocks/>
          </p:cNvGrpSpPr>
          <p:nvPr/>
        </p:nvGrpSpPr>
        <p:grpSpPr bwMode="auto">
          <a:xfrm>
            <a:off x="539552" y="2420888"/>
            <a:ext cx="647700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56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5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3" name="KAN_2"/>
          <p:cNvGrpSpPr>
            <a:grpSpLocks/>
          </p:cNvGrpSpPr>
          <p:nvPr/>
        </p:nvGrpSpPr>
        <p:grpSpPr bwMode="auto">
          <a:xfrm>
            <a:off x="539552" y="3055888"/>
            <a:ext cx="647700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2" name="Oval 10"/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4" name="KAN_3"/>
          <p:cNvGrpSpPr>
            <a:grpSpLocks/>
          </p:cNvGrpSpPr>
          <p:nvPr/>
        </p:nvGrpSpPr>
        <p:grpSpPr bwMode="auto">
          <a:xfrm>
            <a:off x="539552" y="3690888"/>
            <a:ext cx="647700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8" name="Oval 10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6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1331640" y="1844824"/>
            <a:ext cx="781236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2. </a:t>
            </a:r>
            <a:endParaRPr lang="ru-RU" sz="2400" dirty="0"/>
          </a:p>
          <a:p>
            <a:r>
              <a:rPr lang="ru-RU" sz="2400" dirty="0"/>
              <a:t>А. Что МОЖЕТ БЫТЬ важнее необходимого </a:t>
            </a:r>
            <a:r>
              <a:rPr lang="ru-RU" sz="2400" dirty="0" smtClean="0"/>
              <a:t>лекарства</a:t>
            </a:r>
            <a:r>
              <a:rPr lang="ru-RU" sz="2400" dirty="0"/>
              <a:t>?!</a:t>
            </a:r>
          </a:p>
          <a:p>
            <a:r>
              <a:rPr lang="ru-RU" sz="2400" dirty="0"/>
              <a:t>Б. Кто повторяет старое и узнает новое, тот </a:t>
            </a:r>
            <a:r>
              <a:rPr lang="ru-RU" sz="2400" dirty="0" smtClean="0"/>
              <a:t>МОЖЕТ </a:t>
            </a:r>
            <a:r>
              <a:rPr lang="ru-RU" sz="2400" dirty="0"/>
              <a:t>БЫТЬ предводителем.</a:t>
            </a:r>
          </a:p>
          <a:p>
            <a:r>
              <a:rPr lang="ru-RU" sz="2400" dirty="0"/>
              <a:t>В. МОЖЕТ БЫТЬ некоторые сочтут </a:t>
            </a:r>
            <a:r>
              <a:rPr lang="ru-RU" sz="2400" dirty="0" smtClean="0"/>
              <a:t>преувеличением</a:t>
            </a:r>
            <a:r>
              <a:rPr lang="ru-RU" sz="2400" dirty="0"/>
              <a:t>, что собирание грибов я называю охотой.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11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2" name="KAN_1"/>
          <p:cNvGrpSpPr>
            <a:grpSpLocks/>
          </p:cNvGrpSpPr>
          <p:nvPr/>
        </p:nvGrpSpPr>
        <p:grpSpPr bwMode="auto">
          <a:xfrm>
            <a:off x="539552" y="2420888"/>
            <a:ext cx="1152128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А,Б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5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3" name="KAN_2"/>
          <p:cNvGrpSpPr>
            <a:grpSpLocks/>
          </p:cNvGrpSpPr>
          <p:nvPr/>
        </p:nvGrpSpPr>
        <p:grpSpPr bwMode="auto">
          <a:xfrm>
            <a:off x="539552" y="3055888"/>
            <a:ext cx="1224136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14" name="KAN_3"/>
          <p:cNvGrpSpPr>
            <a:grpSpLocks/>
          </p:cNvGrpSpPr>
          <p:nvPr/>
        </p:nvGrpSpPr>
        <p:grpSpPr bwMode="auto">
          <a:xfrm>
            <a:off x="539552" y="3717032"/>
            <a:ext cx="1224136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1763688" y="2029490"/>
            <a:ext cx="738031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 smtClean="0"/>
              <a:t>3.</a:t>
            </a:r>
            <a:endParaRPr lang="ru-RU" sz="2400" dirty="0" smtClean="0"/>
          </a:p>
          <a:p>
            <a:r>
              <a:rPr lang="ru-RU" sz="2400" dirty="0" smtClean="0"/>
              <a:t>А. Здесь росли сказочные дубы, знавшие БЫТЬ МОЖЕТ Пушкина.</a:t>
            </a:r>
          </a:p>
          <a:p>
            <a:r>
              <a:rPr lang="ru-RU" sz="2400" dirty="0" smtClean="0"/>
              <a:t>Б. Когда море спокойно, всякий МОЖЕТ БЫТЬ кормчим.</a:t>
            </a:r>
          </a:p>
          <a:p>
            <a:r>
              <a:rPr lang="ru-RU" sz="2400" dirty="0" smtClean="0"/>
              <a:t>В. Любовь еще БЫТЬ МОЖЕТ в душе моей угасла не совсем.</a:t>
            </a:r>
            <a:endParaRPr lang="ru-RU" sz="2400" dirty="0"/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2" name="Управляющая кнопка: далее 31">
            <a:hlinkClick r:id="" action="ppaction://hlinkshowjump?jump=nextslide" highlightClick="1"/>
          </p:cNvPr>
          <p:cNvSpPr/>
          <p:nvPr/>
        </p:nvSpPr>
        <p:spPr>
          <a:xfrm>
            <a:off x="755576" y="3140968"/>
            <a:ext cx="360040" cy="21602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Управляющая кнопка: в конец 32">
            <a:hlinkClick r:id="" action="ppaction://noaction" highlightClick="1"/>
          </p:cNvPr>
          <p:cNvSpPr/>
          <p:nvPr/>
        </p:nvSpPr>
        <p:spPr>
          <a:xfrm>
            <a:off x="755576" y="2492896"/>
            <a:ext cx="360040" cy="216024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Управляющая кнопка: далее 33">
            <a:hlinkClick r:id="" action="ppaction://noaction" highlightClick="1"/>
          </p:cNvPr>
          <p:cNvSpPr/>
          <p:nvPr/>
        </p:nvSpPr>
        <p:spPr>
          <a:xfrm>
            <a:off x="755576" y="3789040"/>
            <a:ext cx="360040" cy="21602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13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2" name="KAN_1"/>
          <p:cNvGrpSpPr>
            <a:grpSpLocks/>
          </p:cNvGrpSpPr>
          <p:nvPr/>
        </p:nvGrpSpPr>
        <p:grpSpPr bwMode="auto">
          <a:xfrm>
            <a:off x="539552" y="2420888"/>
            <a:ext cx="1176131" cy="395288"/>
            <a:chOff x="521" y="1309"/>
            <a:chExt cx="476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76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А,Б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5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3" name="KAN_2"/>
          <p:cNvGrpSpPr>
            <a:grpSpLocks/>
          </p:cNvGrpSpPr>
          <p:nvPr/>
        </p:nvGrpSpPr>
        <p:grpSpPr bwMode="auto">
          <a:xfrm>
            <a:off x="539552" y="3068960"/>
            <a:ext cx="1173706" cy="395288"/>
            <a:chOff x="521" y="1309"/>
            <a:chExt cx="464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64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Б.В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14" name="KAN_3"/>
          <p:cNvGrpSpPr>
            <a:grpSpLocks/>
          </p:cNvGrpSpPr>
          <p:nvPr/>
        </p:nvGrpSpPr>
        <p:grpSpPr bwMode="auto">
          <a:xfrm>
            <a:off x="539552" y="3690888"/>
            <a:ext cx="1174928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1763688" y="1732167"/>
            <a:ext cx="738031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4.</a:t>
            </a:r>
            <a:endParaRPr lang="ru-RU" sz="2400" dirty="0"/>
          </a:p>
          <a:p>
            <a:r>
              <a:rPr lang="ru-RU" sz="2400" dirty="0"/>
              <a:t>А. БЫВАЛО грустно им, а скучно не БЫВАЛО.</a:t>
            </a:r>
          </a:p>
          <a:p>
            <a:r>
              <a:rPr lang="ru-RU" sz="2400" dirty="0"/>
              <a:t>Б. Иван Иванович БЫВАЛО прежде всего зайдет </a:t>
            </a:r>
            <a:r>
              <a:rPr lang="ru-RU" sz="2400" dirty="0" smtClean="0"/>
              <a:t>в</a:t>
            </a:r>
            <a:r>
              <a:rPr lang="en-US" sz="2400" dirty="0" smtClean="0"/>
              <a:t> </a:t>
            </a:r>
            <a:r>
              <a:rPr lang="ru-RU" sz="2400" dirty="0" smtClean="0"/>
              <a:t>конюшню</a:t>
            </a:r>
            <a:r>
              <a:rPr lang="ru-RU" sz="2400" dirty="0"/>
              <a:t>.</a:t>
            </a:r>
          </a:p>
          <a:p>
            <a:r>
              <a:rPr lang="ru-RU" sz="2400" dirty="0"/>
              <a:t>В. Сам БЫВАЛО по ночам хозяйство караулил.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2" name="Управляющая кнопка: далее 31">
            <a:hlinkClick r:id="" action="ppaction://noaction" highlightClick="1"/>
          </p:cNvPr>
          <p:cNvSpPr/>
          <p:nvPr/>
        </p:nvSpPr>
        <p:spPr>
          <a:xfrm>
            <a:off x="683568" y="2492896"/>
            <a:ext cx="360040" cy="21602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Управляющая кнопка: далее 32">
            <a:hlinkClick r:id="" action="ppaction://noaction" highlightClick="1"/>
          </p:cNvPr>
          <p:cNvSpPr/>
          <p:nvPr/>
        </p:nvSpPr>
        <p:spPr>
          <a:xfrm>
            <a:off x="683568" y="3789040"/>
            <a:ext cx="360040" cy="21602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Управляющая кнопка: далее 33">
            <a:hlinkClick r:id="" action="ppaction://hlinkshowjump?jump=nextslide" highlightClick="1"/>
          </p:cNvPr>
          <p:cNvSpPr/>
          <p:nvPr/>
        </p:nvSpPr>
        <p:spPr>
          <a:xfrm>
            <a:off x="683568" y="3140968"/>
            <a:ext cx="360040" cy="21602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14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2" name="KAN_1"/>
          <p:cNvGrpSpPr>
            <a:grpSpLocks/>
          </p:cNvGrpSpPr>
          <p:nvPr/>
        </p:nvGrpSpPr>
        <p:grpSpPr bwMode="auto">
          <a:xfrm>
            <a:off x="539552" y="2420888"/>
            <a:ext cx="1152128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А,Б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56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5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3" name="KAN_2"/>
          <p:cNvGrpSpPr>
            <a:grpSpLocks/>
          </p:cNvGrpSpPr>
          <p:nvPr/>
        </p:nvGrpSpPr>
        <p:grpSpPr bwMode="auto">
          <a:xfrm>
            <a:off x="539552" y="3055888"/>
            <a:ext cx="1152128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14" name="KAN_3"/>
          <p:cNvGrpSpPr>
            <a:grpSpLocks/>
          </p:cNvGrpSpPr>
          <p:nvPr/>
        </p:nvGrpSpPr>
        <p:grpSpPr bwMode="auto">
          <a:xfrm>
            <a:off x="539552" y="3690888"/>
            <a:ext cx="1152128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8" name="Oval 10"/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6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1691680" y="1844824"/>
            <a:ext cx="745232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5.   </a:t>
            </a:r>
            <a:endParaRPr lang="ru-RU" sz="2400" dirty="0"/>
          </a:p>
          <a:p>
            <a:r>
              <a:rPr lang="ru-RU" sz="2400" dirty="0"/>
              <a:t>А. Это было совершенно ОЧЕВИДНО что </a:t>
            </a:r>
            <a:r>
              <a:rPr lang="ru-RU" sz="2400" dirty="0" smtClean="0"/>
              <a:t>извержение </a:t>
            </a:r>
            <a:r>
              <a:rPr lang="ru-RU" sz="2400" dirty="0"/>
              <a:t>началось со страшного взрыва.</a:t>
            </a:r>
          </a:p>
          <a:p>
            <a:r>
              <a:rPr lang="ru-RU" sz="2400" dirty="0"/>
              <a:t>Б. Самолет несколько раз крепко тряхнуло </a:t>
            </a:r>
            <a:r>
              <a:rPr lang="ru-RU" sz="2400" dirty="0" smtClean="0"/>
              <a:t>ОЧЕВИДНО </a:t>
            </a:r>
            <a:r>
              <a:rPr lang="ru-RU" sz="2400" dirty="0"/>
              <a:t>Зотов разворачивался вблизи облака. </a:t>
            </a:r>
          </a:p>
          <a:p>
            <a:r>
              <a:rPr lang="ru-RU" sz="2400" dirty="0"/>
              <a:t>В. ОЧЕВИДНО ежевечерние прогулки перед сном стали его привычкой.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" name="Oval 1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55576" y="3140968"/>
            <a:ext cx="384043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15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1619672" y="2029491"/>
            <a:ext cx="752432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6. </a:t>
            </a:r>
            <a:endParaRPr lang="ru-RU" sz="2400" dirty="0"/>
          </a:p>
          <a:p>
            <a:r>
              <a:rPr lang="ru-RU" sz="2400" dirty="0"/>
              <a:t>А. Поработав ТАКИМ ОБРАЗОМ недели две, Ваня вернулся.</a:t>
            </a:r>
          </a:p>
          <a:p>
            <a:r>
              <a:rPr lang="ru-RU" sz="2400" dirty="0"/>
              <a:t>Б. Уже начинало темнеть и ТАКИМ ОБРАЗОМ мы возвратились из лесу вовремя.</a:t>
            </a:r>
          </a:p>
          <a:p>
            <a:r>
              <a:rPr lang="ru-RU" sz="2400" dirty="0"/>
              <a:t>В. ТАКИМ ОБРАЗОМ эта реакция возможна лишь при определенных условиях.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1" name="KAN_1"/>
          <p:cNvGrpSpPr>
            <a:grpSpLocks/>
          </p:cNvGrpSpPr>
          <p:nvPr/>
        </p:nvGrpSpPr>
        <p:grpSpPr bwMode="auto">
          <a:xfrm>
            <a:off x="323528" y="2420888"/>
            <a:ext cx="1152128" cy="395288"/>
            <a:chOff x="521" y="1309"/>
            <a:chExt cx="408" cy="249"/>
          </a:xfrm>
        </p:grpSpPr>
        <p:sp>
          <p:nvSpPr>
            <p:cNvPr id="3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А,Б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3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5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3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38" name="KAN_2"/>
          <p:cNvGrpSpPr>
            <a:grpSpLocks/>
          </p:cNvGrpSpPr>
          <p:nvPr/>
        </p:nvGrpSpPr>
        <p:grpSpPr bwMode="auto">
          <a:xfrm>
            <a:off x="323528" y="3055888"/>
            <a:ext cx="1152128" cy="395288"/>
            <a:chOff x="521" y="1309"/>
            <a:chExt cx="408" cy="249"/>
          </a:xfrm>
        </p:grpSpPr>
        <p:sp>
          <p:nvSpPr>
            <p:cNvPr id="39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40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41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43" name="KAN_3"/>
          <p:cNvGrpSpPr>
            <a:grpSpLocks/>
          </p:cNvGrpSpPr>
          <p:nvPr/>
        </p:nvGrpSpPr>
        <p:grpSpPr bwMode="auto">
          <a:xfrm>
            <a:off x="323528" y="3690888"/>
            <a:ext cx="1152128" cy="395288"/>
            <a:chOff x="521" y="1309"/>
            <a:chExt cx="408" cy="249"/>
          </a:xfrm>
        </p:grpSpPr>
        <p:sp>
          <p:nvSpPr>
            <p:cNvPr id="44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45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6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7" name="Oval 10"/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48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49" name="Oval 1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467544" y="3140968"/>
            <a:ext cx="384043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16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2" name="KAN_1"/>
          <p:cNvGrpSpPr>
            <a:grpSpLocks/>
          </p:cNvGrpSpPr>
          <p:nvPr/>
        </p:nvGrpSpPr>
        <p:grpSpPr bwMode="auto">
          <a:xfrm>
            <a:off x="539552" y="2420888"/>
            <a:ext cx="1152128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А,Б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56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5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3" name="KAN_2"/>
          <p:cNvGrpSpPr>
            <a:grpSpLocks/>
          </p:cNvGrpSpPr>
          <p:nvPr/>
        </p:nvGrpSpPr>
        <p:grpSpPr bwMode="auto">
          <a:xfrm>
            <a:off x="539552" y="3068960"/>
            <a:ext cx="1152525" cy="395288"/>
            <a:chOff x="521" y="1309"/>
            <a:chExt cx="726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726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419" cy="20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2" name="Oval 10"/>
            <p:cNvSpPr>
              <a:spLocks noChangeArrowheads="1"/>
            </p:cNvSpPr>
            <p:nvPr/>
          </p:nvSpPr>
          <p:spPr bwMode="auto">
            <a:xfrm>
              <a:off x="612" y="1365"/>
              <a:ext cx="272" cy="12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4" name="KAN_3"/>
          <p:cNvGrpSpPr>
            <a:grpSpLocks/>
          </p:cNvGrpSpPr>
          <p:nvPr/>
        </p:nvGrpSpPr>
        <p:grpSpPr bwMode="auto">
          <a:xfrm>
            <a:off x="539552" y="3690888"/>
            <a:ext cx="1152128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1691680" y="2013519"/>
            <a:ext cx="745232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7.  </a:t>
            </a:r>
            <a:endParaRPr lang="ru-RU" sz="2400" dirty="0"/>
          </a:p>
          <a:p>
            <a:r>
              <a:rPr lang="ru-RU" sz="2400" dirty="0"/>
              <a:t>А. Здесь НАПРОТИВ беспрестанно новые </a:t>
            </a:r>
            <a:r>
              <a:rPr lang="ru-RU" sz="2400" dirty="0" smtClean="0"/>
              <a:t>живописные </a:t>
            </a:r>
            <a:r>
              <a:rPr lang="ru-RU" sz="2400" dirty="0"/>
              <a:t>места.</a:t>
            </a:r>
          </a:p>
          <a:p>
            <a:r>
              <a:rPr lang="ru-RU" sz="2400" dirty="0"/>
              <a:t>Б. Дом НАПРОТИВ был значительно выше нашего. </a:t>
            </a:r>
          </a:p>
          <a:p>
            <a:r>
              <a:rPr lang="ru-RU" sz="2400" dirty="0"/>
              <a:t>В. Задача сближения с народом состоит не в том, чтобы сделаться мужиком, а НАПРОТИВ чтобы каждый мужик сделался </a:t>
            </a:r>
            <a:r>
              <a:rPr lang="ru-RU" sz="2400" dirty="0" smtClean="0"/>
              <a:t>господином</a:t>
            </a:r>
            <a:r>
              <a:rPr lang="en-US" sz="2400" dirty="0" smtClean="0"/>
              <a:t>.</a:t>
            </a:r>
            <a:endParaRPr lang="ru-RU" sz="2400" dirty="0"/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" name="Oval 1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683568" y="3789040"/>
            <a:ext cx="384043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17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2" name="KAN_1"/>
          <p:cNvGrpSpPr>
            <a:grpSpLocks/>
          </p:cNvGrpSpPr>
          <p:nvPr/>
        </p:nvGrpSpPr>
        <p:grpSpPr bwMode="auto">
          <a:xfrm>
            <a:off x="539552" y="2420888"/>
            <a:ext cx="1224136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А.Б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56" name="Oval 10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5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3" name="KAN_2"/>
          <p:cNvGrpSpPr>
            <a:grpSpLocks/>
          </p:cNvGrpSpPr>
          <p:nvPr/>
        </p:nvGrpSpPr>
        <p:grpSpPr bwMode="auto">
          <a:xfrm>
            <a:off x="539552" y="3055888"/>
            <a:ext cx="1245315" cy="395288"/>
            <a:chOff x="521" y="1309"/>
            <a:chExt cx="441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41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2" name="Oval 10"/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4" name="KAN_3"/>
          <p:cNvGrpSpPr>
            <a:grpSpLocks/>
          </p:cNvGrpSpPr>
          <p:nvPr/>
        </p:nvGrpSpPr>
        <p:grpSpPr bwMode="auto">
          <a:xfrm>
            <a:off x="539552" y="3690888"/>
            <a:ext cx="1245315" cy="395288"/>
            <a:chOff x="521" y="1309"/>
            <a:chExt cx="441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41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8" name="Oval 10"/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6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2195736" y="2214157"/>
            <a:ext cx="694826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8.  </a:t>
            </a:r>
            <a:endParaRPr lang="ru-RU" sz="2400" dirty="0"/>
          </a:p>
          <a:p>
            <a:r>
              <a:rPr lang="ru-RU" sz="2400" dirty="0"/>
              <a:t>А. ЗНАЧИТ экзамен сдаем завтра?</a:t>
            </a:r>
          </a:p>
          <a:p>
            <a:r>
              <a:rPr lang="ru-RU" sz="2400" dirty="0"/>
              <a:t>Б. От реки поднимался пар. ЗНАЧИТ темпера­тура воды была значительно выше температуры воздуха. </a:t>
            </a:r>
          </a:p>
          <a:p>
            <a:r>
              <a:rPr lang="ru-RU" sz="2400" dirty="0"/>
              <a:t>В. Простить - ЗНАЧИТ забыть.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18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2" name="KAN_1"/>
          <p:cNvGrpSpPr>
            <a:grpSpLocks/>
          </p:cNvGrpSpPr>
          <p:nvPr/>
        </p:nvGrpSpPr>
        <p:grpSpPr bwMode="auto">
          <a:xfrm>
            <a:off x="539552" y="2420888"/>
            <a:ext cx="1224136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56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5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3" name="KAN_2"/>
          <p:cNvGrpSpPr>
            <a:grpSpLocks/>
          </p:cNvGrpSpPr>
          <p:nvPr/>
        </p:nvGrpSpPr>
        <p:grpSpPr bwMode="auto">
          <a:xfrm>
            <a:off x="539552" y="3055888"/>
            <a:ext cx="1224136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14" name="KAN_3"/>
          <p:cNvGrpSpPr>
            <a:grpSpLocks/>
          </p:cNvGrpSpPr>
          <p:nvPr/>
        </p:nvGrpSpPr>
        <p:grpSpPr bwMode="auto">
          <a:xfrm>
            <a:off x="539552" y="3690888"/>
            <a:ext cx="1245315" cy="395288"/>
            <a:chOff x="521" y="1309"/>
            <a:chExt cx="392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392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2339752" y="2398823"/>
            <a:ext cx="680424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9.  </a:t>
            </a:r>
            <a:endParaRPr lang="ru-RU" sz="2400" dirty="0"/>
          </a:p>
          <a:p>
            <a:r>
              <a:rPr lang="ru-RU" sz="2400" dirty="0"/>
              <a:t>А. БЫВАЕТ больше моего везет. </a:t>
            </a:r>
          </a:p>
          <a:p>
            <a:r>
              <a:rPr lang="ru-RU" sz="2400" dirty="0"/>
              <a:t>Б. Он часто БЫВАЕТ у нас.</a:t>
            </a:r>
          </a:p>
          <a:p>
            <a:r>
              <a:rPr lang="ru-RU" sz="2400" dirty="0"/>
              <a:t>В. БЫВАЕТ и погорячусь, но уж после — чистый ангел!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" name="Oval 10">
            <a:hlinkClick r:id="" action="ppaction://macro?name=Obr_FP"/>
          </p:cNvPr>
          <p:cNvSpPr>
            <a:spLocks noChangeArrowheads="1"/>
          </p:cNvSpPr>
          <p:nvPr/>
        </p:nvSpPr>
        <p:spPr bwMode="auto">
          <a:xfrm>
            <a:off x="683568" y="3140968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32" name="Oval 1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55576" y="3789040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19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2339752" y="2029491"/>
            <a:ext cx="680424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10.  </a:t>
            </a:r>
            <a:endParaRPr lang="ru-RU" sz="2400" dirty="0"/>
          </a:p>
          <a:p>
            <a:r>
              <a:rPr lang="ru-RU" sz="2400" dirty="0"/>
              <a:t>А. И в рабовладельческом обществе была </a:t>
            </a:r>
            <a:r>
              <a:rPr lang="ru-RU" sz="2400" dirty="0" smtClean="0"/>
              <a:t>демократия </a:t>
            </a:r>
            <a:r>
              <a:rPr lang="ru-RU" sz="2400" dirty="0"/>
              <a:t>КСТАТИ тоже не для всех.</a:t>
            </a:r>
          </a:p>
          <a:p>
            <a:r>
              <a:rPr lang="ru-RU" sz="2400" dirty="0"/>
              <a:t>Б. Да КСТАТИ здесь о том два слова.</a:t>
            </a:r>
          </a:p>
          <a:p>
            <a:r>
              <a:rPr lang="ru-RU" sz="2400" dirty="0"/>
              <a:t>В. Теперь новый человек был бы очень КСТАТИ.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1" name="KAN_1"/>
          <p:cNvGrpSpPr>
            <a:grpSpLocks/>
          </p:cNvGrpSpPr>
          <p:nvPr/>
        </p:nvGrpSpPr>
        <p:grpSpPr bwMode="auto">
          <a:xfrm>
            <a:off x="539552" y="2420888"/>
            <a:ext cx="1224136" cy="395288"/>
            <a:chOff x="521" y="1309"/>
            <a:chExt cx="408" cy="249"/>
          </a:xfrm>
        </p:grpSpPr>
        <p:sp>
          <p:nvSpPr>
            <p:cNvPr id="3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А,Б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3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5" name="Oval 10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3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38" name="KAN_2"/>
          <p:cNvGrpSpPr>
            <a:grpSpLocks/>
          </p:cNvGrpSpPr>
          <p:nvPr/>
        </p:nvGrpSpPr>
        <p:grpSpPr bwMode="auto">
          <a:xfrm>
            <a:off x="539552" y="3055888"/>
            <a:ext cx="1224136" cy="395288"/>
            <a:chOff x="521" y="1309"/>
            <a:chExt cx="408" cy="249"/>
          </a:xfrm>
        </p:grpSpPr>
        <p:sp>
          <p:nvSpPr>
            <p:cNvPr id="39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40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41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42" name="KAN_3"/>
          <p:cNvGrpSpPr>
            <a:grpSpLocks/>
          </p:cNvGrpSpPr>
          <p:nvPr/>
        </p:nvGrpSpPr>
        <p:grpSpPr bwMode="auto">
          <a:xfrm>
            <a:off x="539552" y="3690888"/>
            <a:ext cx="1246366" cy="395288"/>
            <a:chOff x="521" y="1309"/>
            <a:chExt cx="408" cy="249"/>
          </a:xfrm>
        </p:grpSpPr>
        <p:sp>
          <p:nvSpPr>
            <p:cNvPr id="43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44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5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6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47" name="Oval 10">
            <a:hlinkClick r:id="" action="ppaction://macro?name=Obr_FP"/>
          </p:cNvPr>
          <p:cNvSpPr>
            <a:spLocks noChangeArrowheads="1"/>
          </p:cNvSpPr>
          <p:nvPr/>
        </p:nvSpPr>
        <p:spPr bwMode="auto">
          <a:xfrm>
            <a:off x="683568" y="3140968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48" name="Oval 10"/>
          <p:cNvSpPr>
            <a:spLocks noChangeArrowheads="1"/>
          </p:cNvSpPr>
          <p:nvPr/>
        </p:nvSpPr>
        <p:spPr bwMode="auto">
          <a:xfrm>
            <a:off x="755576" y="3789040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6147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hlink"/>
                </a:solidFill>
                <a:latin typeface="Arial" charset="0"/>
              </a:rPr>
              <a:t>2</a:t>
            </a:r>
          </a:p>
        </p:txBody>
      </p:sp>
      <p:sp>
        <p:nvSpPr>
          <p:cNvPr id="6149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6150" name="Rectangle 47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440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6155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6156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6157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158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159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6160" name="KAN_1"/>
          <p:cNvGrpSpPr>
            <a:grpSpLocks/>
          </p:cNvGrpSpPr>
          <p:nvPr/>
        </p:nvGrpSpPr>
        <p:grpSpPr bwMode="auto">
          <a:xfrm>
            <a:off x="444500" y="2032000"/>
            <a:ext cx="647700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64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65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6166" name="KAN_2"/>
          <p:cNvGrpSpPr>
            <a:grpSpLocks/>
          </p:cNvGrpSpPr>
          <p:nvPr/>
        </p:nvGrpSpPr>
        <p:grpSpPr bwMode="auto">
          <a:xfrm>
            <a:off x="444500" y="2667000"/>
            <a:ext cx="647700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70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7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6172" name="KAN_3"/>
          <p:cNvGrpSpPr>
            <a:grpSpLocks/>
          </p:cNvGrpSpPr>
          <p:nvPr/>
        </p:nvGrpSpPr>
        <p:grpSpPr bwMode="auto">
          <a:xfrm>
            <a:off x="444500" y="3302000"/>
            <a:ext cx="647700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76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7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6178" name="KAN_4"/>
          <p:cNvGrpSpPr>
            <a:grpSpLocks/>
          </p:cNvGrpSpPr>
          <p:nvPr/>
        </p:nvGrpSpPr>
        <p:grpSpPr bwMode="auto">
          <a:xfrm>
            <a:off x="444500" y="3937000"/>
            <a:ext cx="647700" cy="395288"/>
            <a:chOff x="521" y="1309"/>
            <a:chExt cx="408" cy="249"/>
          </a:xfrm>
        </p:grpSpPr>
        <p:sp>
          <p:nvSpPr>
            <p:cNvPr id="74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4</a:t>
              </a:r>
            </a:p>
          </p:txBody>
        </p:sp>
        <p:sp>
          <p:nvSpPr>
            <p:cNvPr id="75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76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82" name="Oval 10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6197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6199" name="Rectangle 55"/>
          <p:cNvSpPr>
            <a:spLocks noChangeArrowheads="1"/>
          </p:cNvSpPr>
          <p:nvPr/>
        </p:nvSpPr>
        <p:spPr bwMode="auto">
          <a:xfrm>
            <a:off x="1115616" y="0"/>
            <a:ext cx="673864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2.  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Определите, в каком предложении слово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ПРАВДА является вводным.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200" name="Rectangle 56"/>
          <p:cNvSpPr>
            <a:spLocks noChangeArrowheads="1"/>
          </p:cNvSpPr>
          <p:nvPr/>
        </p:nvSpPr>
        <p:spPr bwMode="auto">
          <a:xfrm>
            <a:off x="1331640" y="1767297"/>
            <a:ext cx="72008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1. Деньги смогут много, а правда все.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2.  Правда глаза колет.</a:t>
            </a: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3.  Правда в огне не горит и в воде не тонет.</a:t>
            </a: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lvl="0" eaLnBrk="0" hangingPunct="0"/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4. Правда в доме было гораздо холодней, чем на улице.</a:t>
            </a: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20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2195736" y="2214157"/>
            <a:ext cx="694826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11.  </a:t>
            </a:r>
            <a:endParaRPr lang="ru-RU" sz="2400" dirty="0"/>
          </a:p>
          <a:p>
            <a:r>
              <a:rPr lang="ru-RU" sz="2400" dirty="0"/>
              <a:t>А. Все КАЗАЛОСЬ ему давно знакомым.</a:t>
            </a:r>
          </a:p>
          <a:p>
            <a:r>
              <a:rPr lang="ru-RU" sz="2400" dirty="0"/>
              <a:t>Б. Вот КАЗАЛОСЬ парню счастье, наступать </a:t>
            </a:r>
            <a:r>
              <a:rPr lang="ru-RU" sz="2400" dirty="0" smtClean="0"/>
              <a:t>расчет </a:t>
            </a:r>
            <a:r>
              <a:rPr lang="ru-RU" sz="2400" dirty="0"/>
              <a:t>прямой... </a:t>
            </a:r>
          </a:p>
          <a:p>
            <a:r>
              <a:rPr lang="ru-RU" sz="2400" dirty="0"/>
              <a:t>В. КАЗАЛОСЬ разгулу стихии не будет конца.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1" name="KAN_1"/>
          <p:cNvGrpSpPr>
            <a:grpSpLocks/>
          </p:cNvGrpSpPr>
          <p:nvPr/>
        </p:nvGrpSpPr>
        <p:grpSpPr bwMode="auto">
          <a:xfrm>
            <a:off x="539552" y="2420888"/>
            <a:ext cx="1224136" cy="395288"/>
            <a:chOff x="521" y="1309"/>
            <a:chExt cx="408" cy="249"/>
          </a:xfrm>
        </p:grpSpPr>
        <p:sp>
          <p:nvSpPr>
            <p:cNvPr id="3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А,Б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3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5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3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38" name="KAN_2"/>
          <p:cNvGrpSpPr>
            <a:grpSpLocks/>
          </p:cNvGrpSpPr>
          <p:nvPr/>
        </p:nvGrpSpPr>
        <p:grpSpPr bwMode="auto">
          <a:xfrm>
            <a:off x="539552" y="3055888"/>
            <a:ext cx="1224136" cy="395288"/>
            <a:chOff x="521" y="1309"/>
            <a:chExt cx="408" cy="249"/>
          </a:xfrm>
        </p:grpSpPr>
        <p:sp>
          <p:nvSpPr>
            <p:cNvPr id="39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40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41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42" name="KAN_3"/>
          <p:cNvGrpSpPr>
            <a:grpSpLocks/>
          </p:cNvGrpSpPr>
          <p:nvPr/>
        </p:nvGrpSpPr>
        <p:grpSpPr bwMode="auto">
          <a:xfrm>
            <a:off x="539552" y="3690888"/>
            <a:ext cx="1245315" cy="452492"/>
            <a:chOff x="521" y="1309"/>
            <a:chExt cx="392" cy="249"/>
          </a:xfrm>
        </p:grpSpPr>
        <p:sp>
          <p:nvSpPr>
            <p:cNvPr id="43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392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44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5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6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47" name="Oval 1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683568" y="3140968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48" name="Oval 10"/>
          <p:cNvSpPr>
            <a:spLocks noChangeArrowheads="1"/>
          </p:cNvSpPr>
          <p:nvPr/>
        </p:nvSpPr>
        <p:spPr bwMode="auto">
          <a:xfrm>
            <a:off x="755576" y="3789040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21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2483768" y="2214157"/>
            <a:ext cx="666023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12.  </a:t>
            </a:r>
            <a:endParaRPr lang="ru-RU" sz="2400" dirty="0"/>
          </a:p>
          <a:p>
            <a:r>
              <a:rPr lang="ru-RU" sz="2400" dirty="0"/>
              <a:t>А. Ты ВИДНО ветеринар, а не людской доктор. </a:t>
            </a:r>
          </a:p>
          <a:p>
            <a:r>
              <a:rPr lang="ru-RU" sz="2400" dirty="0"/>
              <a:t>Б. Сквозь сосны ВИДНО серое небо и море.</a:t>
            </a:r>
          </a:p>
          <a:p>
            <a:r>
              <a:rPr lang="ru-RU" sz="2400" dirty="0"/>
              <a:t>В. Она ВИДНО только что проснулась.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1" name="KAN_1"/>
          <p:cNvGrpSpPr>
            <a:grpSpLocks/>
          </p:cNvGrpSpPr>
          <p:nvPr/>
        </p:nvGrpSpPr>
        <p:grpSpPr bwMode="auto">
          <a:xfrm>
            <a:off x="539552" y="2420888"/>
            <a:ext cx="1224136" cy="395288"/>
            <a:chOff x="521" y="1309"/>
            <a:chExt cx="408" cy="249"/>
          </a:xfrm>
        </p:grpSpPr>
        <p:sp>
          <p:nvSpPr>
            <p:cNvPr id="3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А,Б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3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5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3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38" name="KAN_2"/>
          <p:cNvGrpSpPr>
            <a:grpSpLocks/>
          </p:cNvGrpSpPr>
          <p:nvPr/>
        </p:nvGrpSpPr>
        <p:grpSpPr bwMode="auto">
          <a:xfrm>
            <a:off x="539552" y="3055888"/>
            <a:ext cx="1224136" cy="395288"/>
            <a:chOff x="521" y="1309"/>
            <a:chExt cx="408" cy="249"/>
          </a:xfrm>
        </p:grpSpPr>
        <p:sp>
          <p:nvSpPr>
            <p:cNvPr id="39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40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41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42" name="KAN_3"/>
          <p:cNvGrpSpPr>
            <a:grpSpLocks/>
          </p:cNvGrpSpPr>
          <p:nvPr/>
        </p:nvGrpSpPr>
        <p:grpSpPr bwMode="auto">
          <a:xfrm>
            <a:off x="539552" y="3690888"/>
            <a:ext cx="1246366" cy="395288"/>
            <a:chOff x="521" y="1309"/>
            <a:chExt cx="408" cy="249"/>
          </a:xfrm>
        </p:grpSpPr>
        <p:sp>
          <p:nvSpPr>
            <p:cNvPr id="43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44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5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6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47" name="Oval 10">
            <a:hlinkClick r:id="" action="ppaction://macro?name=Obr_FP"/>
          </p:cNvPr>
          <p:cNvSpPr>
            <a:spLocks noChangeArrowheads="1"/>
          </p:cNvSpPr>
          <p:nvPr/>
        </p:nvSpPr>
        <p:spPr bwMode="auto">
          <a:xfrm>
            <a:off x="683568" y="3140968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53" name="Oval 1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683568" y="3789040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22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2123728" y="1772816"/>
            <a:ext cx="680424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13.   </a:t>
            </a:r>
            <a:endParaRPr lang="ru-RU" sz="2400" dirty="0"/>
          </a:p>
          <a:p>
            <a:r>
              <a:rPr lang="ru-RU" sz="2400" dirty="0"/>
              <a:t>А. Он предчувствовал, что князь Андрей ОДНИМ СЛОВОМ одним аргументом уронит все его учение. </a:t>
            </a:r>
          </a:p>
          <a:p>
            <a:r>
              <a:rPr lang="ru-RU" sz="2400" dirty="0"/>
              <a:t>Б. ОДНИМ СЛОВОМ у этого человека </a:t>
            </a:r>
            <a:r>
              <a:rPr lang="ru-RU" sz="2400" dirty="0" smtClean="0"/>
              <a:t>наблюдалось </a:t>
            </a:r>
            <a:r>
              <a:rPr lang="ru-RU" sz="2400" dirty="0"/>
              <a:t>постоянное и непреодолимое стремление </a:t>
            </a:r>
            <a:r>
              <a:rPr lang="ru-RU" sz="2400" dirty="0" smtClean="0"/>
              <a:t>окружить </a:t>
            </a:r>
            <a:r>
              <a:rPr lang="ru-RU" sz="2400" dirty="0"/>
              <a:t>себя оболочкой, создать себе футляр.</a:t>
            </a:r>
          </a:p>
          <a:p>
            <a:r>
              <a:rPr lang="ru-RU" sz="2400" dirty="0"/>
              <a:t>В. Даже ОДНИМ СЛОВОМ можно сильно ранить.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1" name="KAN_1"/>
          <p:cNvGrpSpPr>
            <a:grpSpLocks/>
          </p:cNvGrpSpPr>
          <p:nvPr/>
        </p:nvGrpSpPr>
        <p:grpSpPr bwMode="auto">
          <a:xfrm>
            <a:off x="539552" y="2420888"/>
            <a:ext cx="1224136" cy="395288"/>
            <a:chOff x="521" y="1309"/>
            <a:chExt cx="408" cy="249"/>
          </a:xfrm>
        </p:grpSpPr>
        <p:sp>
          <p:nvSpPr>
            <p:cNvPr id="3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3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5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3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38" name="KAN_2"/>
          <p:cNvGrpSpPr>
            <a:grpSpLocks/>
          </p:cNvGrpSpPr>
          <p:nvPr/>
        </p:nvGrpSpPr>
        <p:grpSpPr bwMode="auto">
          <a:xfrm>
            <a:off x="539552" y="3055888"/>
            <a:ext cx="1224136" cy="395288"/>
            <a:chOff x="521" y="1309"/>
            <a:chExt cx="408" cy="249"/>
          </a:xfrm>
        </p:grpSpPr>
        <p:sp>
          <p:nvSpPr>
            <p:cNvPr id="39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</a:t>
              </a:r>
            </a:p>
          </p:txBody>
        </p:sp>
        <p:sp>
          <p:nvSpPr>
            <p:cNvPr id="40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41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42" name="KAN_3"/>
          <p:cNvGrpSpPr>
            <a:grpSpLocks/>
          </p:cNvGrpSpPr>
          <p:nvPr/>
        </p:nvGrpSpPr>
        <p:grpSpPr bwMode="auto">
          <a:xfrm>
            <a:off x="539552" y="3690888"/>
            <a:ext cx="1246366" cy="395288"/>
            <a:chOff x="521" y="1309"/>
            <a:chExt cx="408" cy="249"/>
          </a:xfrm>
        </p:grpSpPr>
        <p:sp>
          <p:nvSpPr>
            <p:cNvPr id="43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В</a:t>
              </a:r>
            </a:p>
          </p:txBody>
        </p:sp>
        <p:sp>
          <p:nvSpPr>
            <p:cNvPr id="44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5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6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47" name="Oval 1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683568" y="3140968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48" name="Oval 10"/>
          <p:cNvSpPr>
            <a:spLocks noChangeArrowheads="1"/>
          </p:cNvSpPr>
          <p:nvPr/>
        </p:nvSpPr>
        <p:spPr bwMode="auto">
          <a:xfrm>
            <a:off x="755576" y="3789040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23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2051720" y="1660158"/>
            <a:ext cx="709228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14.   </a:t>
            </a:r>
            <a:endParaRPr lang="ru-RU" sz="2400" dirty="0"/>
          </a:p>
          <a:p>
            <a:r>
              <a:rPr lang="ru-RU" sz="2400" dirty="0"/>
              <a:t>А. Отношение актера к пьесе ДОЛЖНО БЫТЬ чем-то большим, чем отношение лошади к сбруе и телеге.</a:t>
            </a:r>
          </a:p>
          <a:p>
            <a:r>
              <a:rPr lang="ru-RU" sz="2400" dirty="0"/>
              <a:t>Б. В человеке все ДОЛЖНО БЫТЬ прекрасно: и лицо, и одежда, и душа, и мысли. </a:t>
            </a:r>
          </a:p>
          <a:p>
            <a:r>
              <a:rPr lang="ru-RU" sz="2400" dirty="0"/>
              <a:t>В. Они ДОЛЖНО БЫТЬ уже не в первый раз были здесь и знали друг друга.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1" name="KAN_1"/>
          <p:cNvGrpSpPr>
            <a:grpSpLocks/>
          </p:cNvGrpSpPr>
          <p:nvPr/>
        </p:nvGrpSpPr>
        <p:grpSpPr bwMode="auto">
          <a:xfrm>
            <a:off x="539552" y="2420888"/>
            <a:ext cx="1224136" cy="395288"/>
            <a:chOff x="521" y="1309"/>
            <a:chExt cx="408" cy="249"/>
          </a:xfrm>
        </p:grpSpPr>
        <p:sp>
          <p:nvSpPr>
            <p:cNvPr id="3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3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5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3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38" name="KAN_2"/>
          <p:cNvGrpSpPr>
            <a:grpSpLocks/>
          </p:cNvGrpSpPr>
          <p:nvPr/>
        </p:nvGrpSpPr>
        <p:grpSpPr bwMode="auto">
          <a:xfrm>
            <a:off x="539552" y="3055888"/>
            <a:ext cx="1224136" cy="395288"/>
            <a:chOff x="521" y="1309"/>
            <a:chExt cx="408" cy="249"/>
          </a:xfrm>
        </p:grpSpPr>
        <p:sp>
          <p:nvSpPr>
            <p:cNvPr id="39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40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41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42" name="KAN_3"/>
          <p:cNvGrpSpPr>
            <a:grpSpLocks/>
          </p:cNvGrpSpPr>
          <p:nvPr/>
        </p:nvGrpSpPr>
        <p:grpSpPr bwMode="auto">
          <a:xfrm>
            <a:off x="539552" y="3690888"/>
            <a:ext cx="1245315" cy="395288"/>
            <a:chOff x="521" y="1309"/>
            <a:chExt cx="392" cy="249"/>
          </a:xfrm>
        </p:grpSpPr>
        <p:sp>
          <p:nvSpPr>
            <p:cNvPr id="43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392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44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5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6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47" name="Oval 10">
            <a:hlinkClick r:id="" action="ppaction://macro?name=Obr_FP"/>
          </p:cNvPr>
          <p:cNvSpPr>
            <a:spLocks noChangeArrowheads="1"/>
          </p:cNvSpPr>
          <p:nvPr/>
        </p:nvSpPr>
        <p:spPr bwMode="auto">
          <a:xfrm>
            <a:off x="683568" y="3140968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49" name="Oval 1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55576" y="3789040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24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1979712" y="2214157"/>
            <a:ext cx="716428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15.</a:t>
            </a:r>
            <a:endParaRPr lang="ru-RU" sz="2400" dirty="0"/>
          </a:p>
          <a:p>
            <a:r>
              <a:rPr lang="ru-RU" sz="2400" dirty="0"/>
              <a:t>А. Я ПРАВО не знаю, почему ты так реагируешь. </a:t>
            </a:r>
          </a:p>
          <a:p>
            <a:r>
              <a:rPr lang="ru-RU" sz="2400" dirty="0"/>
              <a:t>Б. Ты имеешь ПРАВО ничего не объяснять.</a:t>
            </a:r>
          </a:p>
          <a:p>
            <a:r>
              <a:rPr lang="ru-RU" sz="2400" dirty="0"/>
              <a:t>В. ПРАВО было бы смешно, если бы самое главное у художника была его рука.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1" name="KAN_1"/>
          <p:cNvGrpSpPr>
            <a:grpSpLocks/>
          </p:cNvGrpSpPr>
          <p:nvPr/>
        </p:nvGrpSpPr>
        <p:grpSpPr bwMode="auto">
          <a:xfrm>
            <a:off x="539552" y="2420888"/>
            <a:ext cx="1224136" cy="395288"/>
            <a:chOff x="521" y="1309"/>
            <a:chExt cx="408" cy="249"/>
          </a:xfrm>
        </p:grpSpPr>
        <p:sp>
          <p:nvSpPr>
            <p:cNvPr id="3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3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5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3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38" name="KAN_2"/>
          <p:cNvGrpSpPr>
            <a:grpSpLocks/>
          </p:cNvGrpSpPr>
          <p:nvPr/>
        </p:nvGrpSpPr>
        <p:grpSpPr bwMode="auto">
          <a:xfrm>
            <a:off x="539552" y="3055888"/>
            <a:ext cx="1224136" cy="395288"/>
            <a:chOff x="521" y="1309"/>
            <a:chExt cx="408" cy="249"/>
          </a:xfrm>
        </p:grpSpPr>
        <p:sp>
          <p:nvSpPr>
            <p:cNvPr id="39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40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41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42" name="KAN_3"/>
          <p:cNvGrpSpPr>
            <a:grpSpLocks/>
          </p:cNvGrpSpPr>
          <p:nvPr/>
        </p:nvGrpSpPr>
        <p:grpSpPr bwMode="auto">
          <a:xfrm>
            <a:off x="539552" y="3690888"/>
            <a:ext cx="1245315" cy="395288"/>
            <a:chOff x="521" y="1309"/>
            <a:chExt cx="392" cy="249"/>
          </a:xfrm>
        </p:grpSpPr>
        <p:sp>
          <p:nvSpPr>
            <p:cNvPr id="43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392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44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5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6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47" name="Oval 10">
            <a:hlinkClick r:id="" action="ppaction://macro?name=Obr_FP"/>
          </p:cNvPr>
          <p:cNvSpPr>
            <a:spLocks noChangeArrowheads="1"/>
          </p:cNvSpPr>
          <p:nvPr/>
        </p:nvSpPr>
        <p:spPr bwMode="auto">
          <a:xfrm>
            <a:off x="683568" y="3140968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49" name="Oval 1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55576" y="3789040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25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1907704" y="1844825"/>
            <a:ext cx="7236296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16.</a:t>
            </a:r>
            <a:endParaRPr lang="ru-RU" sz="2400" dirty="0"/>
          </a:p>
          <a:p>
            <a:r>
              <a:rPr lang="ru-RU" sz="2400" dirty="0"/>
              <a:t>А. К СОЖАЛЕНИЮ добавилось чувство досады.</a:t>
            </a:r>
          </a:p>
          <a:p>
            <a:r>
              <a:rPr lang="ru-RU" sz="2400" dirty="0"/>
              <a:t>Б. К СОЖАЛЕНИЮ наиболее ценные — осетровые — сорта рыбы становятся уже редкими.</a:t>
            </a:r>
          </a:p>
          <a:p>
            <a:r>
              <a:rPr lang="ru-RU" sz="2400" dirty="0"/>
              <a:t>В. Время - великолепный учитель, но К </a:t>
            </a:r>
            <a:r>
              <a:rPr lang="ru-RU" sz="2400" dirty="0" smtClean="0"/>
              <a:t>СОЖАЛЕНИЮ </a:t>
            </a:r>
            <a:r>
              <a:rPr lang="ru-RU" sz="2400" dirty="0"/>
              <a:t>оно убивает своих учеников.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1" name="KAN_1"/>
          <p:cNvGrpSpPr>
            <a:grpSpLocks/>
          </p:cNvGrpSpPr>
          <p:nvPr/>
        </p:nvGrpSpPr>
        <p:grpSpPr bwMode="auto">
          <a:xfrm>
            <a:off x="539552" y="2420888"/>
            <a:ext cx="1224136" cy="395288"/>
            <a:chOff x="521" y="1309"/>
            <a:chExt cx="408" cy="249"/>
          </a:xfrm>
        </p:grpSpPr>
        <p:sp>
          <p:nvSpPr>
            <p:cNvPr id="3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А,Б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3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5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3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38" name="KAN_2"/>
          <p:cNvGrpSpPr>
            <a:grpSpLocks/>
          </p:cNvGrpSpPr>
          <p:nvPr/>
        </p:nvGrpSpPr>
        <p:grpSpPr bwMode="auto">
          <a:xfrm>
            <a:off x="539552" y="3055888"/>
            <a:ext cx="1224136" cy="395288"/>
            <a:chOff x="521" y="1309"/>
            <a:chExt cx="408" cy="249"/>
          </a:xfrm>
        </p:grpSpPr>
        <p:sp>
          <p:nvSpPr>
            <p:cNvPr id="39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40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41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42" name="KAN_3"/>
          <p:cNvGrpSpPr>
            <a:grpSpLocks/>
          </p:cNvGrpSpPr>
          <p:nvPr/>
        </p:nvGrpSpPr>
        <p:grpSpPr bwMode="auto">
          <a:xfrm>
            <a:off x="539552" y="3690888"/>
            <a:ext cx="1245315" cy="395288"/>
            <a:chOff x="521" y="1309"/>
            <a:chExt cx="392" cy="249"/>
          </a:xfrm>
        </p:grpSpPr>
        <p:sp>
          <p:nvSpPr>
            <p:cNvPr id="43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392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44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5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6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47" name="Oval 1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683568" y="3140968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48" name="Oval 10"/>
          <p:cNvSpPr>
            <a:spLocks noChangeArrowheads="1"/>
          </p:cNvSpPr>
          <p:nvPr/>
        </p:nvSpPr>
        <p:spPr bwMode="auto">
          <a:xfrm>
            <a:off x="755576" y="3789040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26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1979712" y="1916832"/>
            <a:ext cx="716428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17.  </a:t>
            </a:r>
            <a:endParaRPr lang="ru-RU" sz="2400" dirty="0"/>
          </a:p>
          <a:p>
            <a:r>
              <a:rPr lang="ru-RU" sz="2400" dirty="0"/>
              <a:t>А. ДЕЙСТВИТЕЛЬНО трудно было изобразить в лице более почтительности и самодовольства.</a:t>
            </a:r>
          </a:p>
          <a:p>
            <a:r>
              <a:rPr lang="ru-RU" sz="2400" dirty="0"/>
              <a:t>Б. Удостоверение ДЕЙСТВИТЕЛЬНО в течение года. </a:t>
            </a:r>
          </a:p>
          <a:p>
            <a:r>
              <a:rPr lang="ru-RU" sz="2400" dirty="0"/>
              <a:t>В. Жизнь в этих городах ДЕЙСТВИТЕЛЬНО была большей частью сонная и скопидомная.</a:t>
            </a:r>
          </a:p>
          <a:p>
            <a:r>
              <a:rPr lang="ru-RU" sz="2400" dirty="0"/>
              <a:t> 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49" name="KAN_1"/>
          <p:cNvGrpSpPr>
            <a:grpSpLocks/>
          </p:cNvGrpSpPr>
          <p:nvPr/>
        </p:nvGrpSpPr>
        <p:grpSpPr bwMode="auto">
          <a:xfrm>
            <a:off x="539552" y="2420888"/>
            <a:ext cx="1224136" cy="395288"/>
            <a:chOff x="521" y="1309"/>
            <a:chExt cx="408" cy="249"/>
          </a:xfrm>
        </p:grpSpPr>
        <p:sp>
          <p:nvSpPr>
            <p:cNvPr id="50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А,Б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51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52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53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54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55" name="KAN_2"/>
          <p:cNvGrpSpPr>
            <a:grpSpLocks/>
          </p:cNvGrpSpPr>
          <p:nvPr/>
        </p:nvGrpSpPr>
        <p:grpSpPr bwMode="auto">
          <a:xfrm>
            <a:off x="539552" y="3055888"/>
            <a:ext cx="1224136" cy="395288"/>
            <a:chOff x="521" y="1309"/>
            <a:chExt cx="408" cy="249"/>
          </a:xfrm>
        </p:grpSpPr>
        <p:sp>
          <p:nvSpPr>
            <p:cNvPr id="56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57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58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59" name="KAN_3"/>
          <p:cNvGrpSpPr>
            <a:grpSpLocks/>
          </p:cNvGrpSpPr>
          <p:nvPr/>
        </p:nvGrpSpPr>
        <p:grpSpPr bwMode="auto">
          <a:xfrm>
            <a:off x="539552" y="3690888"/>
            <a:ext cx="1246366" cy="395288"/>
            <a:chOff x="521" y="1309"/>
            <a:chExt cx="408" cy="249"/>
          </a:xfrm>
        </p:grpSpPr>
        <p:sp>
          <p:nvSpPr>
            <p:cNvPr id="60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61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62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3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64" name="Oval 10">
            <a:hlinkClick r:id="" action="ppaction://macro?name=Obr_FP"/>
          </p:cNvPr>
          <p:cNvSpPr>
            <a:spLocks noChangeArrowheads="1"/>
          </p:cNvSpPr>
          <p:nvPr/>
        </p:nvSpPr>
        <p:spPr bwMode="auto">
          <a:xfrm>
            <a:off x="683568" y="3140968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66" name="Oval 1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55576" y="3789040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27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1979712" y="1628800"/>
            <a:ext cx="716428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18.   </a:t>
            </a:r>
            <a:endParaRPr lang="ru-RU" sz="2400" dirty="0"/>
          </a:p>
          <a:p>
            <a:r>
              <a:rPr lang="ru-RU" sz="2400" dirty="0"/>
              <a:t>А. Зоркий рыбачий глаз ОДНАКО почти </a:t>
            </a:r>
            <a:r>
              <a:rPr lang="ru-RU" sz="2400" dirty="0" smtClean="0"/>
              <a:t>безошибочно </a:t>
            </a:r>
            <a:r>
              <a:rPr lang="ru-RU" sz="2400" dirty="0"/>
              <a:t>разбирает эти суда по каким-то приметам. </a:t>
            </a:r>
          </a:p>
          <a:p>
            <a:r>
              <a:rPr lang="ru-RU" sz="2400" dirty="0"/>
              <a:t>Б. На первенстве своем он открыто никогда не настаивал ОДНАКО же и делить его ни с кем не собирался.</a:t>
            </a:r>
          </a:p>
          <a:p>
            <a:r>
              <a:rPr lang="ru-RU" sz="2400" dirty="0"/>
              <a:t>В. Выдерживая направление, он продолжал </a:t>
            </a:r>
            <a:r>
              <a:rPr lang="ru-RU" sz="2400" dirty="0" smtClean="0"/>
              <a:t>двигаться </a:t>
            </a:r>
            <a:r>
              <a:rPr lang="ru-RU" sz="2400" dirty="0"/>
              <a:t>напрямую ОДНАКО ноги вязли все глубже.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49" name="KAN_1"/>
          <p:cNvGrpSpPr>
            <a:grpSpLocks/>
          </p:cNvGrpSpPr>
          <p:nvPr/>
        </p:nvGrpSpPr>
        <p:grpSpPr bwMode="auto">
          <a:xfrm>
            <a:off x="539552" y="2420888"/>
            <a:ext cx="1224136" cy="395288"/>
            <a:chOff x="521" y="1309"/>
            <a:chExt cx="408" cy="249"/>
          </a:xfrm>
        </p:grpSpPr>
        <p:sp>
          <p:nvSpPr>
            <p:cNvPr id="50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51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52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53" name="Oval 10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54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55" name="KAN_2"/>
          <p:cNvGrpSpPr>
            <a:grpSpLocks/>
          </p:cNvGrpSpPr>
          <p:nvPr/>
        </p:nvGrpSpPr>
        <p:grpSpPr bwMode="auto">
          <a:xfrm>
            <a:off x="539552" y="3055888"/>
            <a:ext cx="1224136" cy="395288"/>
            <a:chOff x="521" y="1309"/>
            <a:chExt cx="408" cy="249"/>
          </a:xfrm>
        </p:grpSpPr>
        <p:sp>
          <p:nvSpPr>
            <p:cNvPr id="56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57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58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59" name="KAN_3"/>
          <p:cNvGrpSpPr>
            <a:grpSpLocks/>
          </p:cNvGrpSpPr>
          <p:nvPr/>
        </p:nvGrpSpPr>
        <p:grpSpPr bwMode="auto">
          <a:xfrm>
            <a:off x="539552" y="3690888"/>
            <a:ext cx="1246366" cy="395288"/>
            <a:chOff x="521" y="1309"/>
            <a:chExt cx="408" cy="249"/>
          </a:xfrm>
        </p:grpSpPr>
        <p:sp>
          <p:nvSpPr>
            <p:cNvPr id="60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61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62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3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64" name="Oval 10">
            <a:hlinkClick r:id="" action="ppaction://macro?name=Obr_FP"/>
          </p:cNvPr>
          <p:cNvSpPr>
            <a:spLocks noChangeArrowheads="1"/>
          </p:cNvSpPr>
          <p:nvPr/>
        </p:nvSpPr>
        <p:spPr bwMode="auto">
          <a:xfrm>
            <a:off x="683568" y="3140968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65" name="Oval 10"/>
          <p:cNvSpPr>
            <a:spLocks noChangeArrowheads="1"/>
          </p:cNvSpPr>
          <p:nvPr/>
        </p:nvSpPr>
        <p:spPr bwMode="auto">
          <a:xfrm>
            <a:off x="755576" y="3789040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28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1835696" y="1660160"/>
            <a:ext cx="730830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19.  </a:t>
            </a:r>
            <a:endParaRPr lang="ru-RU" sz="2400" dirty="0"/>
          </a:p>
          <a:p>
            <a:r>
              <a:rPr lang="ru-RU" sz="2400" dirty="0"/>
              <a:t>А. При желании и невозможное ВОЗМОЖНО.</a:t>
            </a:r>
          </a:p>
          <a:p>
            <a:r>
              <a:rPr lang="ru-RU" sz="2400" dirty="0"/>
              <a:t>Б. Если книгу дружно хвалят, то ВОЗМОЖНО </a:t>
            </a:r>
            <a:r>
              <a:rPr lang="ru-RU" sz="2400" dirty="0" smtClean="0"/>
              <a:t>она</a:t>
            </a:r>
            <a:r>
              <a:rPr lang="en-US" sz="2400" dirty="0" smtClean="0"/>
              <a:t> </a:t>
            </a:r>
            <a:r>
              <a:rPr lang="ru-RU" sz="2400" dirty="0" smtClean="0"/>
              <a:t>неплохая</a:t>
            </a:r>
            <a:r>
              <a:rPr lang="ru-RU" sz="2400" dirty="0"/>
              <a:t>.</a:t>
            </a:r>
          </a:p>
          <a:p>
            <a:r>
              <a:rPr lang="ru-RU" sz="2400" dirty="0"/>
              <a:t>В. Результаты опыта ВОЗМОЖНО изменят </a:t>
            </a:r>
            <a:r>
              <a:rPr lang="ru-RU" sz="2400" dirty="0" smtClean="0"/>
              <a:t>ход</a:t>
            </a:r>
            <a:r>
              <a:rPr lang="en-US" sz="2400" smtClean="0"/>
              <a:t> </a:t>
            </a:r>
            <a:r>
              <a:rPr lang="ru-RU" sz="2400" smtClean="0"/>
              <a:t>работы</a:t>
            </a:r>
            <a:r>
              <a:rPr lang="ru-RU" sz="2400" dirty="0"/>
              <a:t>.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1" name="KAN_1"/>
          <p:cNvGrpSpPr>
            <a:grpSpLocks/>
          </p:cNvGrpSpPr>
          <p:nvPr/>
        </p:nvGrpSpPr>
        <p:grpSpPr bwMode="auto">
          <a:xfrm>
            <a:off x="539552" y="2420888"/>
            <a:ext cx="1224136" cy="395288"/>
            <a:chOff x="521" y="1309"/>
            <a:chExt cx="408" cy="249"/>
          </a:xfrm>
        </p:grpSpPr>
        <p:sp>
          <p:nvSpPr>
            <p:cNvPr id="3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А,Б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3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5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3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38" name="KAN_2"/>
          <p:cNvGrpSpPr>
            <a:grpSpLocks/>
          </p:cNvGrpSpPr>
          <p:nvPr/>
        </p:nvGrpSpPr>
        <p:grpSpPr bwMode="auto">
          <a:xfrm>
            <a:off x="539552" y="3055888"/>
            <a:ext cx="1224136" cy="395288"/>
            <a:chOff x="521" y="1309"/>
            <a:chExt cx="408" cy="249"/>
          </a:xfrm>
        </p:grpSpPr>
        <p:sp>
          <p:nvSpPr>
            <p:cNvPr id="39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40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41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42" name="KAN_3"/>
          <p:cNvGrpSpPr>
            <a:grpSpLocks/>
          </p:cNvGrpSpPr>
          <p:nvPr/>
        </p:nvGrpSpPr>
        <p:grpSpPr bwMode="auto">
          <a:xfrm>
            <a:off x="539552" y="3690888"/>
            <a:ext cx="1245315" cy="395288"/>
            <a:chOff x="521" y="1309"/>
            <a:chExt cx="392" cy="249"/>
          </a:xfrm>
        </p:grpSpPr>
        <p:sp>
          <p:nvSpPr>
            <p:cNvPr id="43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392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44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5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6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47" name="Oval 1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683568" y="3140968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48" name="Oval 10"/>
          <p:cNvSpPr>
            <a:spLocks noChangeArrowheads="1"/>
          </p:cNvSpPr>
          <p:nvPr/>
        </p:nvSpPr>
        <p:spPr bwMode="auto">
          <a:xfrm>
            <a:off x="755576" y="3789040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1511152" y="2132856"/>
            <a:ext cx="7632848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600" b="1" i="0" u="none" strike="noStrike" cap="all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Times New Roman" pitchFamily="18" charset="0"/>
              </a:rPr>
              <a:t>МОЛОДЦЫ!</a:t>
            </a:r>
            <a:endParaRPr kumimoji="0" lang="ru-RU" sz="6600" b="1" i="0" u="none" strike="noStrike" cap="all" normalizeH="0" baseline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8435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hlink"/>
                </a:solidFill>
                <a:latin typeface="Arial" charset="0"/>
              </a:rPr>
              <a:t>3</a:t>
            </a:r>
          </a:p>
        </p:txBody>
      </p:sp>
      <p:sp>
        <p:nvSpPr>
          <p:cNvPr id="18437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8443" name="Dalee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dirty="0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 dirty="0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 dirty="0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8444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8445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446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447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8448" name="KAN_1"/>
          <p:cNvGrpSpPr>
            <a:grpSpLocks/>
          </p:cNvGrpSpPr>
          <p:nvPr/>
        </p:nvGrpSpPr>
        <p:grpSpPr bwMode="auto">
          <a:xfrm>
            <a:off x="467544" y="2276872"/>
            <a:ext cx="647700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8452" name="Oval 10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8454" name="KAN_2"/>
          <p:cNvGrpSpPr>
            <a:grpSpLocks/>
          </p:cNvGrpSpPr>
          <p:nvPr/>
        </p:nvGrpSpPr>
        <p:grpSpPr bwMode="auto">
          <a:xfrm>
            <a:off x="467544" y="2911872"/>
            <a:ext cx="647700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8458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845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8460" name="KAN_3"/>
          <p:cNvGrpSpPr>
            <a:grpSpLocks/>
          </p:cNvGrpSpPr>
          <p:nvPr/>
        </p:nvGrpSpPr>
        <p:grpSpPr bwMode="auto">
          <a:xfrm>
            <a:off x="467544" y="3546872"/>
            <a:ext cx="647700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8464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8465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8466" name="KAN_4"/>
          <p:cNvGrpSpPr>
            <a:grpSpLocks/>
          </p:cNvGrpSpPr>
          <p:nvPr/>
        </p:nvGrpSpPr>
        <p:grpSpPr bwMode="auto">
          <a:xfrm>
            <a:off x="467544" y="4181872"/>
            <a:ext cx="647700" cy="395288"/>
            <a:chOff x="521" y="1309"/>
            <a:chExt cx="408" cy="249"/>
          </a:xfrm>
        </p:grpSpPr>
        <p:sp>
          <p:nvSpPr>
            <p:cNvPr id="74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4</a:t>
              </a:r>
            </a:p>
          </p:txBody>
        </p:sp>
        <p:sp>
          <p:nvSpPr>
            <p:cNvPr id="75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6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8470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847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18487" name="Rectangle 55"/>
          <p:cNvSpPr>
            <a:spLocks noChangeArrowheads="1"/>
          </p:cNvSpPr>
          <p:nvPr/>
        </p:nvSpPr>
        <p:spPr bwMode="auto">
          <a:xfrm>
            <a:off x="323528" y="332656"/>
            <a:ext cx="7596439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3.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Укажите предложения, в которых вводные слова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и словосочетания не имеют заданного значения.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А.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«Источник сообщения»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88" name="Rectangle 56"/>
          <p:cNvSpPr>
            <a:spLocks noChangeArrowheads="1"/>
          </p:cNvSpPr>
          <p:nvPr/>
        </p:nvSpPr>
        <p:spPr bwMode="auto">
          <a:xfrm>
            <a:off x="1331640" y="2110497"/>
            <a:ext cx="781236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ru-RU" sz="2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1. Вероятно, все это давно исчезло без следа.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2.  Дальние озера, по слухам, настоящая лесная глухомань.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3.  Пожар, по расчетам Леонтьева, шел стороной.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lvl="0" eaLnBrk="0" hangingPunct="0"/>
            <a:r>
              <a:rPr kumimoji="0" lang="ru-RU" sz="2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4. Расчет, по-моему, был математически точен.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7411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hlink"/>
                </a:solidFill>
                <a:latin typeface="Arial" charset="0"/>
              </a:rPr>
              <a:t>4</a:t>
            </a:r>
          </a:p>
        </p:txBody>
      </p:sp>
      <p:sp>
        <p:nvSpPr>
          <p:cNvPr id="17413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7419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dirty="0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 dirty="0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 dirty="0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7420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7421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422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423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7424" name="KAN_1"/>
          <p:cNvGrpSpPr>
            <a:grpSpLocks/>
          </p:cNvGrpSpPr>
          <p:nvPr/>
        </p:nvGrpSpPr>
        <p:grpSpPr bwMode="auto">
          <a:xfrm>
            <a:off x="444500" y="2032000"/>
            <a:ext cx="647700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7428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742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7430" name="KAN_2"/>
          <p:cNvGrpSpPr>
            <a:grpSpLocks/>
          </p:cNvGrpSpPr>
          <p:nvPr/>
        </p:nvGrpSpPr>
        <p:grpSpPr bwMode="auto">
          <a:xfrm>
            <a:off x="444500" y="2667000"/>
            <a:ext cx="647700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7434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7435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7436" name="KAN_3"/>
          <p:cNvGrpSpPr>
            <a:grpSpLocks/>
          </p:cNvGrpSpPr>
          <p:nvPr/>
        </p:nvGrpSpPr>
        <p:grpSpPr bwMode="auto">
          <a:xfrm>
            <a:off x="444500" y="3302000"/>
            <a:ext cx="647700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7440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744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7442" name="KAN_4"/>
          <p:cNvGrpSpPr>
            <a:grpSpLocks/>
          </p:cNvGrpSpPr>
          <p:nvPr/>
        </p:nvGrpSpPr>
        <p:grpSpPr bwMode="auto">
          <a:xfrm>
            <a:off x="444500" y="3937000"/>
            <a:ext cx="647700" cy="395288"/>
            <a:chOff x="521" y="1309"/>
            <a:chExt cx="408" cy="249"/>
          </a:xfrm>
        </p:grpSpPr>
        <p:sp>
          <p:nvSpPr>
            <p:cNvPr id="74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4</a:t>
              </a:r>
            </a:p>
          </p:txBody>
        </p:sp>
        <p:sp>
          <p:nvSpPr>
            <p:cNvPr id="75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76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7446" name="Oval 10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17463" name="Rectangle 55"/>
          <p:cNvSpPr>
            <a:spLocks noChangeArrowheads="1"/>
          </p:cNvSpPr>
          <p:nvPr/>
        </p:nvSpPr>
        <p:spPr bwMode="auto">
          <a:xfrm>
            <a:off x="1331640" y="714356"/>
            <a:ext cx="7488832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Б.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«Оценка достоверности сообщения (ПРЕДПОЛОЖЕНИЕ)»</a:t>
            </a:r>
            <a:endParaRPr kumimoji="0" lang="en-US" sz="24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b="1" i="1" dirty="0" smtClean="0">
              <a:solidFill>
                <a:srgbClr val="000000"/>
              </a:solidFill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1. Мы, возможно, немного опоздаем к ужину.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2.  За эти три дня мы, кажется, сделали все необходимое: подготовили лодку, пересушили хлеб на сухари, пришили оторванные пуговицы.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lvl="0" eaLnBrk="0" hangingPunct="0"/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3. Большой и, должно быть, глубокий пруд блестел на солнце.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lvl="0" eaLnBrk="0" hangingPunct="0"/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4. Когда мы шли на реку, щенок, конечно, увязывался с нами.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6387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hlink"/>
                </a:solidFill>
                <a:latin typeface="Arial" charset="0"/>
              </a:rPr>
              <a:t>5</a:t>
            </a:r>
          </a:p>
        </p:txBody>
      </p:sp>
      <p:sp>
        <p:nvSpPr>
          <p:cNvPr id="16389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6395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6396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6397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6398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6399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6400" name="KAN_1"/>
          <p:cNvGrpSpPr>
            <a:grpSpLocks/>
          </p:cNvGrpSpPr>
          <p:nvPr/>
        </p:nvGrpSpPr>
        <p:grpSpPr bwMode="auto">
          <a:xfrm>
            <a:off x="444500" y="2032000"/>
            <a:ext cx="647700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6404" name="Oval 10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6406" name="KAN_2"/>
          <p:cNvGrpSpPr>
            <a:grpSpLocks/>
          </p:cNvGrpSpPr>
          <p:nvPr/>
        </p:nvGrpSpPr>
        <p:grpSpPr bwMode="auto">
          <a:xfrm>
            <a:off x="444500" y="2667000"/>
            <a:ext cx="647700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6410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641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6412" name="KAN_3"/>
          <p:cNvGrpSpPr>
            <a:grpSpLocks/>
          </p:cNvGrpSpPr>
          <p:nvPr/>
        </p:nvGrpSpPr>
        <p:grpSpPr bwMode="auto">
          <a:xfrm>
            <a:off x="444500" y="3302000"/>
            <a:ext cx="647700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6416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641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6418" name="KAN_4"/>
          <p:cNvGrpSpPr>
            <a:grpSpLocks/>
          </p:cNvGrpSpPr>
          <p:nvPr/>
        </p:nvGrpSpPr>
        <p:grpSpPr bwMode="auto">
          <a:xfrm>
            <a:off x="444500" y="3937000"/>
            <a:ext cx="647700" cy="395288"/>
            <a:chOff x="521" y="1309"/>
            <a:chExt cx="408" cy="249"/>
          </a:xfrm>
        </p:grpSpPr>
        <p:sp>
          <p:nvSpPr>
            <p:cNvPr id="74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4</a:t>
              </a:r>
            </a:p>
          </p:txBody>
        </p:sp>
        <p:sp>
          <p:nvSpPr>
            <p:cNvPr id="75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6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6422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6423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16436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6437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6439" name="Rectangle 55"/>
          <p:cNvSpPr>
            <a:spLocks noChangeArrowheads="1"/>
          </p:cNvSpPr>
          <p:nvPr/>
        </p:nvSpPr>
        <p:spPr bwMode="auto">
          <a:xfrm>
            <a:off x="1763688" y="1000109"/>
            <a:ext cx="6192688" cy="3939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В.  </a:t>
            </a:r>
            <a:r>
              <a:rPr kumimoji="0" lang="ru-RU" sz="2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«Оценка достоверности сообщения (УВЕРЕННОСТЬ)»</a:t>
            </a:r>
            <a:endParaRPr kumimoji="0" lang="en-US" sz="22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hangingPunct="0"/>
            <a:r>
              <a:rPr kumimoji="0" lang="ru-RU" sz="2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1. Поп говорил отрывисто, делая большие паузы, повторяя слова и, видимо, с трудом находя их. 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2.  Старые друзья — это, конечно, штука хорошая, но их уже ничем не удивишь.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3.   Эта женщина, без сомнения, была замечательно хороша собой.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lvl="0" eaLnBrk="0" hangingPunct="0"/>
            <a:r>
              <a:rPr kumimoji="0" lang="ru-RU" sz="2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4. Предстоящие соревнования, несомненно, пройдут в острой спортивной борьбе.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5363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hlink"/>
                </a:solidFill>
                <a:latin typeface="Arial" charset="0"/>
              </a:rPr>
              <a:t>6</a:t>
            </a:r>
          </a:p>
        </p:txBody>
      </p:sp>
      <p:sp>
        <p:nvSpPr>
          <p:cNvPr id="15365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5371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5372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5373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5374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5375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5376" name="KAN_1"/>
          <p:cNvGrpSpPr>
            <a:grpSpLocks/>
          </p:cNvGrpSpPr>
          <p:nvPr/>
        </p:nvGrpSpPr>
        <p:grpSpPr bwMode="auto">
          <a:xfrm>
            <a:off x="444500" y="2032000"/>
            <a:ext cx="647700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5380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538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5382" name="KAN_2"/>
          <p:cNvGrpSpPr>
            <a:grpSpLocks/>
          </p:cNvGrpSpPr>
          <p:nvPr/>
        </p:nvGrpSpPr>
        <p:grpSpPr bwMode="auto">
          <a:xfrm>
            <a:off x="444500" y="2667000"/>
            <a:ext cx="647700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5386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538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5388" name="KAN_3"/>
          <p:cNvGrpSpPr>
            <a:grpSpLocks/>
          </p:cNvGrpSpPr>
          <p:nvPr/>
        </p:nvGrpSpPr>
        <p:grpSpPr bwMode="auto">
          <a:xfrm>
            <a:off x="444500" y="3302000"/>
            <a:ext cx="647700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5392" name="Oval 10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5394" name="KAN_4"/>
          <p:cNvGrpSpPr>
            <a:grpSpLocks/>
          </p:cNvGrpSpPr>
          <p:nvPr/>
        </p:nvGrpSpPr>
        <p:grpSpPr bwMode="auto">
          <a:xfrm>
            <a:off x="444500" y="3937000"/>
            <a:ext cx="647700" cy="395288"/>
            <a:chOff x="521" y="1309"/>
            <a:chExt cx="408" cy="249"/>
          </a:xfrm>
        </p:grpSpPr>
        <p:sp>
          <p:nvSpPr>
            <p:cNvPr id="74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4</a:t>
              </a:r>
            </a:p>
          </p:txBody>
        </p:sp>
        <p:sp>
          <p:nvSpPr>
            <p:cNvPr id="75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6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5398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539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15413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5415" name="Rectangle 55"/>
          <p:cNvSpPr>
            <a:spLocks noChangeArrowheads="1"/>
          </p:cNvSpPr>
          <p:nvPr/>
        </p:nvSpPr>
        <p:spPr bwMode="auto">
          <a:xfrm>
            <a:off x="1259632" y="785794"/>
            <a:ext cx="770485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Г. 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«Эмоциональная оценка сообщения»</a:t>
            </a:r>
            <a:endParaRPr kumimoji="0" lang="en-US" sz="24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b="1" i="1" dirty="0" smtClean="0">
              <a:solidFill>
                <a:srgbClr val="000000"/>
              </a:solidFill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1.  К счастью, озеро оказалось богатым рыбой, больше всего окунем.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lvl="0" eaLnBrk="0" hangingPunct="0"/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2. Дождь, к сожалению, не прекращался.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lvl="0" eaLnBrk="0" hangingPunct="0"/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3. Человек, говорят, ко всему привыкает.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4.  Дрова, как на грех, попались сырые и плохо горели.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hlink"/>
                </a:solidFill>
                <a:latin typeface="Arial" charset="0"/>
              </a:rPr>
              <a:t>7</a:t>
            </a: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4348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4352" name="KAN_1"/>
          <p:cNvGrpSpPr>
            <a:grpSpLocks/>
          </p:cNvGrpSpPr>
          <p:nvPr/>
        </p:nvGrpSpPr>
        <p:grpSpPr bwMode="auto">
          <a:xfrm>
            <a:off x="444500" y="2032000"/>
            <a:ext cx="647700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56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5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4358" name="KAN_2"/>
          <p:cNvGrpSpPr>
            <a:grpSpLocks/>
          </p:cNvGrpSpPr>
          <p:nvPr/>
        </p:nvGrpSpPr>
        <p:grpSpPr bwMode="auto">
          <a:xfrm>
            <a:off x="444500" y="2667000"/>
            <a:ext cx="647700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2" name="Oval 10"/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4364" name="KAN_3"/>
          <p:cNvGrpSpPr>
            <a:grpSpLocks/>
          </p:cNvGrpSpPr>
          <p:nvPr/>
        </p:nvGrpSpPr>
        <p:grpSpPr bwMode="auto">
          <a:xfrm>
            <a:off x="467544" y="3356992"/>
            <a:ext cx="647700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8" name="Oval 10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6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4370" name="KAN_4"/>
          <p:cNvGrpSpPr>
            <a:grpSpLocks/>
          </p:cNvGrpSpPr>
          <p:nvPr/>
        </p:nvGrpSpPr>
        <p:grpSpPr bwMode="auto">
          <a:xfrm>
            <a:off x="444500" y="3937000"/>
            <a:ext cx="647700" cy="395288"/>
            <a:chOff x="521" y="1309"/>
            <a:chExt cx="408" cy="249"/>
          </a:xfrm>
        </p:grpSpPr>
        <p:sp>
          <p:nvSpPr>
            <p:cNvPr id="74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4</a:t>
              </a:r>
            </a:p>
          </p:txBody>
        </p:sp>
        <p:sp>
          <p:nvSpPr>
            <p:cNvPr id="75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6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74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75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1331640" y="949370"/>
            <a:ext cx="7812360" cy="44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Д.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«Призыв к собеседнику»</a:t>
            </a:r>
            <a:endParaRPr kumimoji="0" lang="en-US" sz="24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1.  Те, кто привык к утренней гимнастике, не расстаются с ней до конца жизни и, поверьте, не жалеют об этом.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lvl="0" eaLnBrk="0" hangingPunct="0"/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2. После того разговора, веришь ли, я как будто вновь с ним познакомился.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lvl="0" eaLnBrk="0" hangingPunct="0"/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3. Утро было пасмурное, и мы, признаться, встали поздно.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4.  Вот и дождик, посмотри-ка, хлынул словно из ведра.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8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2" name="KAN_1"/>
          <p:cNvGrpSpPr>
            <a:grpSpLocks/>
          </p:cNvGrpSpPr>
          <p:nvPr/>
        </p:nvGrpSpPr>
        <p:grpSpPr bwMode="auto">
          <a:xfrm>
            <a:off x="444500" y="2032000"/>
            <a:ext cx="647700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56" name="Oval 10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5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3" name="KAN_2"/>
          <p:cNvGrpSpPr>
            <a:grpSpLocks/>
          </p:cNvGrpSpPr>
          <p:nvPr/>
        </p:nvGrpSpPr>
        <p:grpSpPr bwMode="auto">
          <a:xfrm>
            <a:off x="444500" y="2667000"/>
            <a:ext cx="647700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2" name="Oval 10"/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4" name="KAN_3"/>
          <p:cNvGrpSpPr>
            <a:grpSpLocks/>
          </p:cNvGrpSpPr>
          <p:nvPr/>
        </p:nvGrpSpPr>
        <p:grpSpPr bwMode="auto">
          <a:xfrm>
            <a:off x="444500" y="3302000"/>
            <a:ext cx="647700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8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6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5" name="KAN_4"/>
          <p:cNvGrpSpPr>
            <a:grpSpLocks/>
          </p:cNvGrpSpPr>
          <p:nvPr/>
        </p:nvGrpSpPr>
        <p:grpSpPr bwMode="auto">
          <a:xfrm>
            <a:off x="444500" y="3937000"/>
            <a:ext cx="647700" cy="395288"/>
            <a:chOff x="521" y="1309"/>
            <a:chExt cx="408" cy="249"/>
          </a:xfrm>
        </p:grpSpPr>
        <p:sp>
          <p:nvSpPr>
            <p:cNvPr id="74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4</a:t>
              </a:r>
            </a:p>
          </p:txBody>
        </p:sp>
        <p:sp>
          <p:nvSpPr>
            <p:cNvPr id="75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6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74" name="Oval 10"/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75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1331640" y="1142984"/>
            <a:ext cx="781236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Е.  </a:t>
            </a:r>
            <a:r>
              <a:rPr lang="ru-RU" sz="2400" b="1" i="1" dirty="0">
                <a:solidFill>
                  <a:schemeClr val="bg1"/>
                </a:solidFill>
              </a:rPr>
              <a:t>«Способ оформления мыслей</a:t>
            </a:r>
            <a:r>
              <a:rPr lang="ru-RU" sz="2400" b="1" i="1" dirty="0" smtClean="0">
                <a:solidFill>
                  <a:schemeClr val="bg1"/>
                </a:solidFill>
              </a:rPr>
              <a:t>»</a:t>
            </a:r>
            <a:endParaRPr lang="en-US" sz="2400" b="1" i="1" dirty="0" smtClean="0">
              <a:solidFill>
                <a:schemeClr val="bg1"/>
              </a:solidFill>
            </a:endParaRPr>
          </a:p>
          <a:p>
            <a:endParaRPr lang="en-US" sz="2400" b="1" i="1" dirty="0" smtClean="0"/>
          </a:p>
          <a:p>
            <a:endParaRPr lang="ru-RU" sz="2400" dirty="0"/>
          </a:p>
          <a:p>
            <a:r>
              <a:rPr lang="ru-RU" sz="2400" dirty="0"/>
              <a:t>1. </a:t>
            </a:r>
            <a:r>
              <a:rPr lang="ru-RU" sz="2400" dirty="0" smtClean="0"/>
              <a:t>.  Тебя, очевидно, не так информировали.</a:t>
            </a:r>
          </a:p>
          <a:p>
            <a:r>
              <a:rPr lang="ru-RU" sz="2400" dirty="0" smtClean="0"/>
              <a:t>2</a:t>
            </a:r>
            <a:r>
              <a:rPr lang="ru-RU" sz="2400" dirty="0"/>
              <a:t>.  Одним словом, ты сам должен решить, как лучше поступить.</a:t>
            </a:r>
          </a:p>
          <a:p>
            <a:pPr marL="457200" indent="-457200">
              <a:buAutoNum type="arabicPeriod" startAt="3"/>
            </a:pPr>
            <a:r>
              <a:rPr lang="ru-RU" sz="2400" dirty="0" smtClean="0"/>
              <a:t>Как </a:t>
            </a:r>
            <a:r>
              <a:rPr lang="ru-RU" sz="2400" dirty="0"/>
              <a:t>говорится, дело мастера боится.</a:t>
            </a:r>
          </a:p>
          <a:p>
            <a:pPr marL="457200" indent="-457200">
              <a:buAutoNum type="arabicPeriod" startAt="3"/>
            </a:pPr>
            <a:r>
              <a:rPr lang="ru-RU" sz="2400" dirty="0" smtClean="0"/>
              <a:t>4. Мне, вообще, это никогда не нравилось.</a:t>
            </a:r>
          </a:p>
          <a:p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9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2" name="KAN_1"/>
          <p:cNvGrpSpPr>
            <a:grpSpLocks/>
          </p:cNvGrpSpPr>
          <p:nvPr/>
        </p:nvGrpSpPr>
        <p:grpSpPr bwMode="auto">
          <a:xfrm>
            <a:off x="444500" y="2032000"/>
            <a:ext cx="647700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56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5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3" name="KAN_2"/>
          <p:cNvGrpSpPr>
            <a:grpSpLocks/>
          </p:cNvGrpSpPr>
          <p:nvPr/>
        </p:nvGrpSpPr>
        <p:grpSpPr bwMode="auto">
          <a:xfrm>
            <a:off x="444500" y="2667000"/>
            <a:ext cx="647700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2" name="Oval 10"/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4" name="KAN_3"/>
          <p:cNvGrpSpPr>
            <a:grpSpLocks/>
          </p:cNvGrpSpPr>
          <p:nvPr/>
        </p:nvGrpSpPr>
        <p:grpSpPr bwMode="auto">
          <a:xfrm>
            <a:off x="444500" y="3302000"/>
            <a:ext cx="647700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8" name="Oval 10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6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5" name="KAN_4"/>
          <p:cNvGrpSpPr>
            <a:grpSpLocks/>
          </p:cNvGrpSpPr>
          <p:nvPr/>
        </p:nvGrpSpPr>
        <p:grpSpPr bwMode="auto">
          <a:xfrm>
            <a:off x="444500" y="3937000"/>
            <a:ext cx="647700" cy="395288"/>
            <a:chOff x="521" y="1309"/>
            <a:chExt cx="408" cy="249"/>
          </a:xfrm>
        </p:grpSpPr>
        <p:sp>
          <p:nvSpPr>
            <p:cNvPr id="74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4</a:t>
              </a:r>
            </a:p>
          </p:txBody>
        </p:sp>
        <p:sp>
          <p:nvSpPr>
            <p:cNvPr id="75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6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74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75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1331640" y="718539"/>
            <a:ext cx="781236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Ж.  </a:t>
            </a:r>
            <a:r>
              <a:rPr lang="ru-RU" sz="2400" b="1" i="1" dirty="0">
                <a:solidFill>
                  <a:schemeClr val="bg1"/>
                </a:solidFill>
              </a:rPr>
              <a:t>«Последовательность изложения»</a:t>
            </a:r>
            <a:endParaRPr lang="ru-RU" sz="2400" dirty="0">
              <a:solidFill>
                <a:schemeClr val="bg1"/>
              </a:solidFill>
            </a:endParaRPr>
          </a:p>
          <a:p>
            <a:r>
              <a:rPr lang="ru-RU" sz="2400" dirty="0"/>
              <a:t>1.  Итак, два почтенные мужа, честь и украшение </a:t>
            </a:r>
            <a:r>
              <a:rPr lang="ru-RU" sz="2400" dirty="0" smtClean="0"/>
              <a:t>Миргорода</a:t>
            </a:r>
            <a:r>
              <a:rPr lang="ru-RU" sz="2400" dirty="0"/>
              <a:t>, поссорились между собой.</a:t>
            </a:r>
          </a:p>
          <a:p>
            <a:r>
              <a:rPr lang="ru-RU" sz="2400" dirty="0"/>
              <a:t>2. </a:t>
            </a:r>
            <a:r>
              <a:rPr lang="ru-RU" sz="2400" dirty="0" smtClean="0"/>
              <a:t>Подобные путешествия, с одной стороны,' весьма интересны, но очень утомительны — с другой</a:t>
            </a:r>
            <a:r>
              <a:rPr lang="en-US" sz="2400" dirty="0" smtClean="0"/>
              <a:t>.</a:t>
            </a:r>
            <a:endParaRPr lang="ru-RU" sz="2400" dirty="0"/>
          </a:p>
          <a:p>
            <a:r>
              <a:rPr lang="ru-RU" sz="2400" dirty="0" smtClean="0"/>
              <a:t>3. Он меня принял, по</a:t>
            </a:r>
            <a:r>
              <a:rPr lang="en-US" sz="2400" dirty="0" smtClean="0"/>
              <a:t> </a:t>
            </a:r>
            <a:r>
              <a:rPr lang="ru-RU" sz="2400" dirty="0" smtClean="0"/>
              <a:t> своему обыкновению, ласково и величаво.</a:t>
            </a:r>
            <a:endParaRPr lang="ru-RU" sz="2400" dirty="0"/>
          </a:p>
          <a:p>
            <a:r>
              <a:rPr lang="ru-RU" sz="2400" dirty="0"/>
              <a:t>4.  Во-первых, на тропе нигде </a:t>
            </a:r>
            <a:r>
              <a:rPr lang="ru-RU" sz="2400" dirty="0" smtClean="0"/>
              <a:t>не </a:t>
            </a:r>
            <a:r>
              <a:rPr lang="ru-RU" sz="2400" dirty="0"/>
              <a:t>было видно конских следов, во-вторых, по сторонам она не была очищена от ветвей.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221</TotalTime>
  <Words>1852</Words>
  <Application>Microsoft Office PowerPoint</Application>
  <PresentationFormat>Экран (4:3)</PresentationFormat>
  <Paragraphs>448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Бумажная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Россошанская школа-интернат</Company>
  <LinksUpToDate>false</LinksUpToDate>
  <SharedDoc>false</SharedDoc>
  <HyperlinkBase>http://www.rosinka.vrn.ru/pp/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 для создания тестов</dc:title>
  <dc:creator>Комаровский Анатолий Николаевич</dc:creator>
  <dc:description>Работает в MS PowerPoint 2003 и 2007</dc:description>
  <cp:lastModifiedBy>33-1Кабинет</cp:lastModifiedBy>
  <cp:revision>56</cp:revision>
  <dcterms:created xsi:type="dcterms:W3CDTF">2009-11-15T10:01:00Z</dcterms:created>
  <dcterms:modified xsi:type="dcterms:W3CDTF">2013-04-09T07:45:13Z</dcterms:modified>
</cp:coreProperties>
</file>