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69" r:id="rId3"/>
    <p:sldId id="291" r:id="rId4"/>
    <p:sldId id="287" r:id="rId5"/>
    <p:sldId id="279" r:id="rId6"/>
    <p:sldId id="259" r:id="rId7"/>
    <p:sldId id="270" r:id="rId8"/>
    <p:sldId id="260" r:id="rId9"/>
    <p:sldId id="271" r:id="rId10"/>
    <p:sldId id="261" r:id="rId11"/>
    <p:sldId id="290" r:id="rId12"/>
    <p:sldId id="282" r:id="rId13"/>
    <p:sldId id="275" r:id="rId14"/>
    <p:sldId id="265" r:id="rId15"/>
    <p:sldId id="274" r:id="rId16"/>
    <p:sldId id="284" r:id="rId17"/>
    <p:sldId id="286" r:id="rId18"/>
    <p:sldId id="288" r:id="rId19"/>
    <p:sldId id="285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3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3342EAA-30ED-481F-8ACF-F1736044ECAC}" type="datetimeFigureOut">
              <a:rPr lang="ru-RU"/>
              <a:pPr>
                <a:defRPr/>
              </a:pPr>
              <a:t>29.02.2012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C7334E7-41A3-48C3-9536-6844AD61C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5A687-0250-446E-8C9A-C375321E4546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8CBD3-6E7B-4E44-9088-B28A908295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80C5E-E545-4629-B2C3-6D67CD9B1A38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B691D-4DBC-4CE0-A88D-9DA51E1ACE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A2146-0169-43E5-8BD5-184EF0959D49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0828C-5E84-4CB1-8539-8213797A04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60E9B-04AE-4664-93E6-E22EE5CBD410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28DF-0FCD-4863-8075-3A10961448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E383E-A8B4-4C3F-AA7C-3D99E896B5C3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AE6A4-B8E6-44B5-875A-5FA5DFAFAFE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626E3-15A1-4F1A-857B-FD4713264E7A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E05A-8F0D-4653-9022-3DC26D68DE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855F6-BE1A-4929-8EDF-6027B9A5B55F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E2978-4622-4D4D-AED2-52B3786E290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97E17-A387-4E90-94E8-88BFAD4097C6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2C745-D2AC-47C1-A5DC-58CD806777D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85E03-C5CC-4A10-ABEC-312D9064C059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C0B11-9085-4E1D-8924-D023F18E43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C8DEF-2A3F-446C-BCA5-6B1A08648718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10B1E-B970-4144-8E81-D7D5919832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5AAA2-AD03-498C-A80D-33DBA3B190DF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9BB1-EEF9-4DCB-9DA8-3B613286AD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F148CD-BBD6-4A0A-B218-D6F9DB28D454}" type="datetimeFigureOut">
              <a:rPr lang="ru-RU"/>
              <a:pPr>
                <a:defRPr/>
              </a:pPr>
              <a:t>29.02.2012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EB5F92-8BA2-4CCC-8441-B59CA584E33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38" y="571500"/>
            <a:ext cx="61436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Электронная таблица</a:t>
            </a:r>
            <a:endParaRPr lang="ru-RU" sz="4400" b="1" dirty="0">
              <a:solidFill>
                <a:schemeClr val="accent4">
                  <a:lumMod val="75000"/>
                </a:schemeClr>
              </a:solidFill>
              <a:latin typeface="Consolas" pitchFamily="49" charset="0"/>
            </a:endParaRPr>
          </a:p>
        </p:txBody>
      </p:sp>
      <p:pic>
        <p:nvPicPr>
          <p:cNvPr id="1026" name="Picture 2" descr="C:\Documents and Settings\EVM\Рабочий стол\ЭТ\EXCELлоготип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571625"/>
            <a:ext cx="2530475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000500" y="2357438"/>
            <a:ext cx="4699000" cy="1323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MS Excel</a:t>
            </a:r>
            <a:endParaRPr lang="ru-RU" sz="8000" b="1" dirty="0">
              <a:solidFill>
                <a:schemeClr val="accent4">
                  <a:lumMod val="75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50" y="428625"/>
            <a:ext cx="8572500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Можно обрабатывать одновременно несколько ячеек – диапазон ячеек. Для обозначения диапазона ячеек используется двоеточие. Например, В3:</a:t>
            </a: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D7</a:t>
            </a:r>
            <a:endParaRPr lang="ru-RU" sz="2600" b="1" dirty="0">
              <a:solidFill>
                <a:schemeClr val="accent4">
                  <a:lumMod val="75000"/>
                </a:schemeClr>
              </a:solidFill>
              <a:latin typeface="Consolas" pitchFamily="49" charset="0"/>
            </a:endParaRPr>
          </a:p>
        </p:txBody>
      </p:sp>
      <p:pic>
        <p:nvPicPr>
          <p:cNvPr id="2355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2143125"/>
            <a:ext cx="621506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2738" y="1268413"/>
            <a:ext cx="3506787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2627313" y="188913"/>
            <a:ext cx="3538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  <a:latin typeface="Calibri" pitchFamily="34" charset="0"/>
              </a:rPr>
              <a:t>Содержимое ячеек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42938" y="785813"/>
            <a:ext cx="36496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Ячейка может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содержать </a:t>
            </a:r>
            <a:endParaRPr lang="ru-RU" sz="24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три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вида данных: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57188" y="2000250"/>
            <a:ext cx="3214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1.  Текстовые данные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57188" y="257175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2.  Числовые данные</a:t>
            </a:r>
            <a:r>
              <a:rPr lang="ru-RU" sz="24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357188" y="3214688"/>
            <a:ext cx="49545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3.  Если ячейка содержит 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формулу, </a:t>
            </a:r>
            <a:b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    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значит эта ячейка </a:t>
            </a:r>
            <a:r>
              <a:rPr lang="ru-RU" sz="2400" b="1" i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вычисляемая</a:t>
            </a: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143125" y="4143375"/>
            <a:ext cx="5881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Содержимое ячейки рассматривается как 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формула, если оно начинается со знака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 равенства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( = ). 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4584" name="Line 12"/>
          <p:cNvSpPr>
            <a:spLocks noChangeShapeType="1"/>
          </p:cNvSpPr>
          <p:nvPr/>
        </p:nvSpPr>
        <p:spPr bwMode="auto">
          <a:xfrm flipV="1">
            <a:off x="3429000" y="1546225"/>
            <a:ext cx="1928813" cy="6683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5" name="Line 13"/>
          <p:cNvSpPr>
            <a:spLocks noChangeShapeType="1"/>
          </p:cNvSpPr>
          <p:nvPr/>
        </p:nvSpPr>
        <p:spPr bwMode="auto">
          <a:xfrm flipV="1">
            <a:off x="3286125" y="2286000"/>
            <a:ext cx="3714750" cy="500063"/>
          </a:xfrm>
          <a:prstGeom prst="line">
            <a:avLst/>
          </a:prstGeom>
          <a:noFill/>
          <a:ln w="222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4586" name="Line 15"/>
          <p:cNvSpPr>
            <a:spLocks noChangeShapeType="1"/>
          </p:cNvSpPr>
          <p:nvPr/>
        </p:nvSpPr>
        <p:spPr bwMode="auto">
          <a:xfrm flipV="1">
            <a:off x="5143500" y="3141663"/>
            <a:ext cx="1876425" cy="2159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25" y="1357313"/>
            <a:ext cx="7000875" cy="4494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Место ввода отмечается текстовым курсором.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Для редактирования содержимого ячейки можно щелкнуть на строке формул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или дважды щелкнуть на текущей ячейке.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b="1" dirty="0">
              <a:solidFill>
                <a:schemeClr val="accent4">
                  <a:lumMod val="75000"/>
                </a:schemeClr>
              </a:solidFill>
              <a:latin typeface="Consolas" pitchFamily="49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Чтобы завершить ввод, сохранив введенные данные, используют кнопку </a:t>
            </a:r>
            <a:r>
              <a:rPr lang="ru-RU" sz="2600" b="1" dirty="0" err="1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Enter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в строке формул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или клавишу </a:t>
            </a:r>
            <a:r>
              <a:rPr lang="ru-RU" sz="2600" b="1" dirty="0" err="1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Enter</a:t>
            </a: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. 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5000625"/>
            <a:ext cx="2428875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6429375" y="5072063"/>
            <a:ext cx="357188" cy="5715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1500" y="428625"/>
            <a:ext cx="7929563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u="sng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Ввод</a:t>
            </a:r>
            <a:r>
              <a:rPr lang="en-US" sz="2600" b="1" u="sng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 </a:t>
            </a:r>
            <a:r>
              <a:rPr lang="ru-RU" sz="2600" b="1" u="sng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данных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 осуществляют непосредственно в текущую ячейку или в строку формул.</a:t>
            </a:r>
            <a:endParaRPr lang="ru-RU" sz="2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38" y="285750"/>
            <a:ext cx="7572375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	Чтобы отменить внесенные изменения и восстановить прежнее значение ячейки, используют кнопку Отмена в строке формул или клавишу </a:t>
            </a:r>
            <a:r>
              <a:rPr lang="en-US" sz="32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CTRL+Z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	Для очистки текущей ячейки или выделенного диапазона удобно использовать клавишу </a:t>
            </a:r>
            <a:r>
              <a:rPr lang="ru-RU" sz="3200" b="1" dirty="0" err="1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Delete</a:t>
            </a:r>
            <a:r>
              <a:rPr lang="ru-RU" sz="32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850" y="476250"/>
            <a:ext cx="8499475" cy="1293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Формат данных – это способ представления данных, который отражает их внешний вид в соответствии с их назначением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1785938"/>
            <a:ext cx="6215062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404813"/>
            <a:ext cx="8640763" cy="14398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atin typeface="Consolas" pitchFamily="49" charset="0"/>
              </a:rPr>
              <a:t>Форматирование содержимого ячеек</a:t>
            </a:r>
          </a:p>
          <a:p>
            <a:pPr algn="just" fontAlgn="auto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Чтобы изменить формат отображения данных в текущей ячейке или выбранном диапазоне, используют меню Формат - Ячейки    Выравнивание.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38" y="1857375"/>
            <a:ext cx="650081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>
            <a:off x="5929313" y="1643063"/>
            <a:ext cx="357187" cy="158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ЭТ\много-вопросовweb.gif"/>
          <p:cNvPicPr>
            <a:picLocks noChangeAspect="1" noChangeArrowheads="1"/>
          </p:cNvPicPr>
          <p:nvPr/>
        </p:nvPicPr>
        <p:blipFill>
          <a:blip r:embed="rId2"/>
          <a:srcRect l="8131"/>
          <a:stretch>
            <a:fillRect/>
          </a:stretch>
        </p:blipFill>
        <p:spPr bwMode="auto">
          <a:xfrm>
            <a:off x="5076825" y="404813"/>
            <a:ext cx="4067175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H:\ЭТ\много-вопросовweb.gif"/>
          <p:cNvPicPr>
            <a:picLocks noChangeAspect="1" noChangeArrowheads="1"/>
          </p:cNvPicPr>
          <p:nvPr/>
        </p:nvPicPr>
        <p:blipFill>
          <a:blip r:embed="rId2"/>
          <a:srcRect l="53018"/>
          <a:stretch>
            <a:fillRect/>
          </a:stretch>
        </p:blipFill>
        <p:spPr bwMode="auto">
          <a:xfrm>
            <a:off x="323850" y="549275"/>
            <a:ext cx="1849438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H:\ЭТ\много-вопросовweb.gif"/>
          <p:cNvPicPr>
            <a:picLocks noChangeAspect="1" noChangeArrowheads="1"/>
          </p:cNvPicPr>
          <p:nvPr/>
        </p:nvPicPr>
        <p:blipFill>
          <a:blip r:embed="rId2"/>
          <a:srcRect r="46815"/>
          <a:stretch>
            <a:fillRect/>
          </a:stretch>
        </p:blipFill>
        <p:spPr bwMode="auto">
          <a:xfrm>
            <a:off x="2339975" y="620713"/>
            <a:ext cx="2663825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916238" y="3213100"/>
            <a:ext cx="3168650" cy="11080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Тест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850" y="476250"/>
            <a:ext cx="8499475" cy="1293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Определите количество ячеек, входящих в диапазон </a:t>
            </a: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B2:E6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1)25    2)15    3)20    4)30</a:t>
            </a:r>
            <a:endParaRPr lang="ru-RU" sz="2600" b="1" dirty="0">
              <a:solidFill>
                <a:schemeClr val="accent4">
                  <a:lumMod val="75000"/>
                </a:schemeClr>
              </a:solidFill>
              <a:latin typeface="Consolas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288" y="2060575"/>
            <a:ext cx="8499475" cy="12922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Перечислите номера ответов, в которых правильно указан адрес ячейки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1)5В    2)</a:t>
            </a:r>
            <a:r>
              <a:rPr lang="en-US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G20   3)DB5   4)AZ </a:t>
            </a:r>
            <a:endParaRPr lang="ru-RU" sz="2600" b="1" dirty="0">
              <a:solidFill>
                <a:schemeClr val="accent4">
                  <a:lumMod val="75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1143000"/>
            <a:ext cx="6429375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TextBox 4"/>
          <p:cNvSpPr txBox="1">
            <a:spLocks noChangeArrowheads="1"/>
          </p:cNvSpPr>
          <p:nvPr/>
        </p:nvSpPr>
        <p:spPr bwMode="auto">
          <a:xfrm>
            <a:off x="4643438" y="500063"/>
            <a:ext cx="714375" cy="461962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3 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714375" y="500063"/>
            <a:ext cx="785813" cy="40005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1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rot="16200000" flipH="1">
            <a:off x="1393032" y="964406"/>
            <a:ext cx="571500" cy="357187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5400000">
            <a:off x="4071938" y="1000125"/>
            <a:ext cx="642937" cy="500063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0" name="TextBox 12"/>
          <p:cNvSpPr txBox="1">
            <a:spLocks noChangeArrowheads="1"/>
          </p:cNvSpPr>
          <p:nvPr/>
        </p:nvSpPr>
        <p:spPr bwMode="auto">
          <a:xfrm>
            <a:off x="4929188" y="2214563"/>
            <a:ext cx="714375" cy="40005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4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>
            <a:off x="3286125" y="1928813"/>
            <a:ext cx="1643063" cy="357187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357313" y="4286250"/>
            <a:ext cx="857250" cy="714375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TextBox 15"/>
          <p:cNvSpPr txBox="1">
            <a:spLocks noChangeArrowheads="1"/>
          </p:cNvSpPr>
          <p:nvPr/>
        </p:nvSpPr>
        <p:spPr bwMode="auto">
          <a:xfrm>
            <a:off x="642938" y="4071938"/>
            <a:ext cx="714375" cy="40005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8</a:t>
            </a:r>
          </a:p>
        </p:txBody>
      </p:sp>
      <p:sp>
        <p:nvSpPr>
          <p:cNvPr id="31754" name="TextBox 16"/>
          <p:cNvSpPr txBox="1">
            <a:spLocks noChangeArrowheads="1"/>
          </p:cNvSpPr>
          <p:nvPr/>
        </p:nvSpPr>
        <p:spPr bwMode="auto">
          <a:xfrm>
            <a:off x="4429125" y="3429000"/>
            <a:ext cx="714375" cy="40005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6</a:t>
            </a:r>
          </a:p>
        </p:txBody>
      </p:sp>
      <p:sp>
        <p:nvSpPr>
          <p:cNvPr id="31755" name="TextBox 17"/>
          <p:cNvSpPr txBox="1">
            <a:spLocks noChangeArrowheads="1"/>
          </p:cNvSpPr>
          <p:nvPr/>
        </p:nvSpPr>
        <p:spPr bwMode="auto">
          <a:xfrm>
            <a:off x="5000625" y="4429125"/>
            <a:ext cx="857250" cy="40005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7</a:t>
            </a:r>
          </a:p>
        </p:txBody>
      </p:sp>
      <p:cxnSp>
        <p:nvCxnSpPr>
          <p:cNvPr id="19" name="Прямая со стрелкой 18"/>
          <p:cNvCxnSpPr/>
          <p:nvPr/>
        </p:nvCxnSpPr>
        <p:spPr>
          <a:xfrm rot="10800000" flipV="1">
            <a:off x="2786063" y="4714875"/>
            <a:ext cx="2214562" cy="500063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0800000">
            <a:off x="2000250" y="1928813"/>
            <a:ext cx="357188" cy="285750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8" name="TextBox 20"/>
          <p:cNvSpPr txBox="1">
            <a:spLocks noChangeArrowheads="1"/>
          </p:cNvSpPr>
          <p:nvPr/>
        </p:nvSpPr>
        <p:spPr bwMode="auto">
          <a:xfrm>
            <a:off x="2286000" y="2214563"/>
            <a:ext cx="714375" cy="40005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5</a:t>
            </a:r>
          </a:p>
        </p:txBody>
      </p:sp>
      <p:sp>
        <p:nvSpPr>
          <p:cNvPr id="31759" name="TextBox 21"/>
          <p:cNvSpPr txBox="1">
            <a:spLocks noChangeArrowheads="1"/>
          </p:cNvSpPr>
          <p:nvPr/>
        </p:nvSpPr>
        <p:spPr bwMode="auto">
          <a:xfrm>
            <a:off x="2286000" y="5643563"/>
            <a:ext cx="5786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Назовите элементы окна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ЭТ\ученица-у-доскиweb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7613" y="1400175"/>
            <a:ext cx="4171950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813" y="1214438"/>
            <a:ext cx="7929562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u="sng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Электронная таблица </a:t>
            </a:r>
            <a:r>
              <a:rPr lang="en-US" sz="3600" b="1" u="sng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Microsoft Excel</a:t>
            </a:r>
            <a:r>
              <a:rPr lang="ru-RU" sz="3600" b="1" u="sng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– это программное приложение, которое работает в диалоговом режиме и позволяет хранить и обрабатывать числовые данные в таблицах.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3BDA8-CDF6-419F-B18E-E5801FD3706A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765954" name="Rectangle 2"/>
          <p:cNvSpPr>
            <a:spLocks noGrp="1"/>
          </p:cNvSpPr>
          <p:nvPr>
            <p:ph type="body" idx="1"/>
          </p:nvPr>
        </p:nvSpPr>
        <p:spPr>
          <a:xfrm>
            <a:off x="395288" y="260350"/>
            <a:ext cx="8462962" cy="2736850"/>
          </a:xfrm>
        </p:spPr>
        <p:txBody>
          <a:bodyPr rtlCol="0">
            <a:norm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3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Запуск </a:t>
            </a:r>
            <a:r>
              <a:rPr lang="en-US" sz="4400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Microsoft Excel</a:t>
            </a:r>
            <a:endParaRPr lang="ru-RU" sz="4400" b="1" u="sng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4400" b="1" u="sng" dirty="0" smtClean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Пуск/Программы/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Office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b="1" u="sng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Microsoft Excel</a:t>
            </a: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90000"/>
              </a:lnSpc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765955" name="Rectangle 3"/>
          <p:cNvSpPr>
            <a:spLocks noChangeArrowheads="1"/>
          </p:cNvSpPr>
          <p:nvPr/>
        </p:nvSpPr>
        <p:spPr bwMode="auto">
          <a:xfrm>
            <a:off x="395288" y="2924175"/>
            <a:ext cx="8281987" cy="365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Завершение программы</a:t>
            </a:r>
            <a:r>
              <a:rPr lang="en-US" sz="3200" u="sng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Microsoft Excel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Любым из стандартных способов</a:t>
            </a:r>
          </a:p>
          <a:p>
            <a:pPr marL="1073150" lvl="1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Файл/Выход/Сохранить изменения в файле «да» или «нет»</a:t>
            </a:r>
          </a:p>
          <a:p>
            <a:pPr marL="1073150" lvl="1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Кнопка/Закрыть - «Х»</a:t>
            </a:r>
          </a:p>
          <a:p>
            <a:pPr marL="1073150" lvl="1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Файл/Сохранить…</a:t>
            </a:r>
          </a:p>
          <a:p>
            <a:pPr marL="1073150" lvl="1"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Файл/Сохранить как…</a:t>
            </a:r>
          </a:p>
          <a:p>
            <a:pPr lvl="1" fontAlgn="auto">
              <a:lnSpc>
                <a:spcPct val="90000"/>
              </a:lnSpc>
              <a:spcBef>
                <a:spcPct val="5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defRPr/>
            </a:pPr>
            <a:endParaRPr lang="ru-RU" sz="37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76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500"/>
                                        <p:tgtEl>
                                          <p:spTgt spid="76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76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76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76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 tmFilter="0,0; .5, 1; 1, 1"/>
                                        <p:tgtEl>
                                          <p:spTgt spid="76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76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1143000"/>
            <a:ext cx="6429375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6"/>
          <p:cNvSpPr txBox="1">
            <a:spLocks noChangeArrowheads="1"/>
          </p:cNvSpPr>
          <p:nvPr/>
        </p:nvSpPr>
        <p:spPr bwMode="auto">
          <a:xfrm>
            <a:off x="5786438" y="428625"/>
            <a:ext cx="1357312" cy="461963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Меню </a:t>
            </a:r>
          </a:p>
        </p:txBody>
      </p:sp>
      <p:sp>
        <p:nvSpPr>
          <p:cNvPr id="17411" name="TextBox 14"/>
          <p:cNvSpPr txBox="1">
            <a:spLocks noChangeArrowheads="1"/>
          </p:cNvSpPr>
          <p:nvPr/>
        </p:nvSpPr>
        <p:spPr bwMode="auto">
          <a:xfrm>
            <a:off x="571500" y="571500"/>
            <a:ext cx="2571750" cy="400050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Панель инструментов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rot="16200000" flipH="1">
            <a:off x="2250282" y="1107281"/>
            <a:ext cx="571500" cy="357187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 flipV="1">
            <a:off x="5000625" y="857250"/>
            <a:ext cx="785813" cy="500063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TextBox 23"/>
          <p:cNvSpPr txBox="1">
            <a:spLocks noChangeArrowheads="1"/>
          </p:cNvSpPr>
          <p:nvPr/>
        </p:nvSpPr>
        <p:spPr bwMode="auto">
          <a:xfrm>
            <a:off x="4857750" y="2286000"/>
            <a:ext cx="1143000" cy="708025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Строка формул</a:t>
            </a:r>
          </a:p>
        </p:txBody>
      </p:sp>
      <p:cxnSp>
        <p:nvCxnSpPr>
          <p:cNvPr id="25" name="Прямая со стрелкой 24"/>
          <p:cNvCxnSpPr/>
          <p:nvPr/>
        </p:nvCxnSpPr>
        <p:spPr>
          <a:xfrm rot="10800000">
            <a:off x="3857625" y="1928813"/>
            <a:ext cx="1643063" cy="357187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V="1">
            <a:off x="2678906" y="5250657"/>
            <a:ext cx="428625" cy="214312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7" name="TextBox 31"/>
          <p:cNvSpPr txBox="1">
            <a:spLocks noChangeArrowheads="1"/>
          </p:cNvSpPr>
          <p:nvPr/>
        </p:nvSpPr>
        <p:spPr bwMode="auto">
          <a:xfrm>
            <a:off x="2928938" y="5572125"/>
            <a:ext cx="1714500" cy="708025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Ярлыки листов книги</a:t>
            </a:r>
          </a:p>
        </p:txBody>
      </p:sp>
      <p:sp>
        <p:nvSpPr>
          <p:cNvPr id="17418" name="TextBox 35"/>
          <p:cNvSpPr txBox="1">
            <a:spLocks noChangeArrowheads="1"/>
          </p:cNvSpPr>
          <p:nvPr/>
        </p:nvSpPr>
        <p:spPr bwMode="auto">
          <a:xfrm>
            <a:off x="4429125" y="3429000"/>
            <a:ext cx="1428750" cy="708025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Рабочая область</a:t>
            </a:r>
          </a:p>
        </p:txBody>
      </p:sp>
      <p:sp>
        <p:nvSpPr>
          <p:cNvPr id="17419" name="TextBox 36"/>
          <p:cNvSpPr txBox="1">
            <a:spLocks noChangeArrowheads="1"/>
          </p:cNvSpPr>
          <p:nvPr/>
        </p:nvSpPr>
        <p:spPr bwMode="auto">
          <a:xfrm>
            <a:off x="5143500" y="5643563"/>
            <a:ext cx="1571625" cy="708025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Строка состояния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 rot="10800000">
            <a:off x="4643438" y="5214938"/>
            <a:ext cx="571500" cy="428625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0800000">
            <a:off x="2000250" y="1928813"/>
            <a:ext cx="357188" cy="285750"/>
          </a:xfrm>
          <a:prstGeom prst="straightConnector1">
            <a:avLst/>
          </a:prstGeom>
          <a:ln w="317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22" name="TextBox 41"/>
          <p:cNvSpPr txBox="1">
            <a:spLocks noChangeArrowheads="1"/>
          </p:cNvSpPr>
          <p:nvPr/>
        </p:nvSpPr>
        <p:spPr bwMode="auto">
          <a:xfrm>
            <a:off x="2357438" y="2214563"/>
            <a:ext cx="1285875" cy="708025"/>
          </a:xfrm>
          <a:prstGeom prst="rect">
            <a:avLst/>
          </a:prstGeom>
          <a:noFill/>
          <a:ln w="3175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Поле имени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4786313"/>
            <a:ext cx="5357812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00063" y="500063"/>
            <a:ext cx="8286750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Документ электронной таблицы  называется </a:t>
            </a:r>
            <a:r>
              <a:rPr lang="ru-RU" sz="3200" b="1" u="sng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рабочей книгой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Книга представляет собой набор рабочих листов.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63" y="3143250"/>
            <a:ext cx="8358187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Каждый лист представляет собой таблицу и имеет название, которое отображается на ярлычке листа.</a:t>
            </a:r>
          </a:p>
        </p:txBody>
      </p:sp>
      <p:sp>
        <p:nvSpPr>
          <p:cNvPr id="8" name="Стрелка вниз 7"/>
          <p:cNvSpPr/>
          <p:nvPr/>
        </p:nvSpPr>
        <p:spPr>
          <a:xfrm rot="19488423">
            <a:off x="3448050" y="4264025"/>
            <a:ext cx="379413" cy="1428750"/>
          </a:xfrm>
          <a:prstGeom prst="downArrow">
            <a:avLst/>
          </a:prstGeom>
          <a:noFill/>
          <a:ln w="444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428625"/>
            <a:ext cx="8572500" cy="2092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С помощью ярлычков можно переключаться к другим рабочим листам, входящим в ту же самую рабочую книгу.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 Листы можно переименовывать (для этого надо дважды щелкнуть на его ярлычке), добавлять,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50" y="2500313"/>
            <a:ext cx="2643188" cy="2092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удалять,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перемещать,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копировать,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изменять цвет ярлычка </a:t>
            </a:r>
          </a:p>
        </p:txBody>
      </p:sp>
      <p:pic>
        <p:nvPicPr>
          <p:cNvPr id="2050" name="Picture 2" descr="G:\ЭТ\меню-openofice-листы1web.gif"/>
          <p:cNvPicPr>
            <a:picLocks noChangeAspect="1" noChangeArrowheads="1"/>
          </p:cNvPicPr>
          <p:nvPr/>
        </p:nvPicPr>
        <p:blipFill>
          <a:blip r:embed="rId2"/>
          <a:srcRect t="3445"/>
          <a:stretch>
            <a:fillRect/>
          </a:stretch>
        </p:blipFill>
        <p:spPr bwMode="auto">
          <a:xfrm>
            <a:off x="3000375" y="2555875"/>
            <a:ext cx="5737225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88" y="428625"/>
            <a:ext cx="8501062" cy="2492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Таблица состоит из строк и столбцов.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u="sng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Столбцы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 озаглавлены прописными латинскими буквами или буквенными комбинациями (А, В, С, …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Z, AA, AB, … AZ, BA, … IV</a:t>
            </a: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).</a:t>
            </a:r>
            <a:endParaRPr lang="en-US" sz="2600" b="1" dirty="0">
              <a:solidFill>
                <a:schemeClr val="accent2">
                  <a:lumMod val="75000"/>
                </a:schemeClr>
              </a:solidFill>
              <a:latin typeface="Consolas" pitchFamily="49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Строки нумеруются числами, от 1 до 65536 (максимально допустимый номер строки).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t="11719" r="43800" b="46289"/>
          <a:stretch>
            <a:fillRect/>
          </a:stretch>
        </p:blipFill>
        <p:spPr bwMode="auto">
          <a:xfrm>
            <a:off x="2143125" y="3000375"/>
            <a:ext cx="6643688" cy="37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50" y="428625"/>
            <a:ext cx="8572500" cy="16922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Ячейка располагается на пересечении столбца и строки, имеет адрес, который состоит из имени столбца и номера строки.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2">
                    <a:lumMod val="75000"/>
                  </a:schemeClr>
                </a:solidFill>
                <a:latin typeface="Consolas" pitchFamily="49" charset="0"/>
              </a:rPr>
              <a:t>Например, В2, С5 и т.д.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t="11719" r="43800" b="46289"/>
          <a:stretch>
            <a:fillRect/>
          </a:stretch>
        </p:blipFill>
        <p:spPr bwMode="auto">
          <a:xfrm>
            <a:off x="1714500" y="2500313"/>
            <a:ext cx="7215188" cy="402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вал 4"/>
          <p:cNvSpPr/>
          <p:nvPr/>
        </p:nvSpPr>
        <p:spPr>
          <a:xfrm>
            <a:off x="3000375" y="3214688"/>
            <a:ext cx="1285875" cy="428625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000500" y="3929063"/>
            <a:ext cx="1285875" cy="428625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88" y="642938"/>
            <a:ext cx="8215312" cy="2492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4">
                    <a:lumMod val="75000"/>
                  </a:schemeClr>
                </a:solidFill>
                <a:latin typeface="Consolas" pitchFamily="49" charset="0"/>
              </a:rPr>
              <a:t>Одна из ячеек на листе всегда является текущей (активной). Она выделена жирной рамкой. Операции ввода и редактирования всегда производятся в активной ячейке. Переместить рамку активной ячейки можно с помощью курсорных клавиш или указателя мыши. 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3143250"/>
            <a:ext cx="6215062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413</Words>
  <Application>Microsoft Office PowerPoint</Application>
  <PresentationFormat>On-screen Show (4:3)</PresentationFormat>
  <Paragraphs>69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Calibri</vt:lpstr>
      <vt:lpstr>Arial</vt:lpstr>
      <vt:lpstr>Consolas</vt:lpstr>
      <vt:lpstr>Times New Roman</vt:lpstr>
      <vt:lpstr>Wingdings 2</vt:lpstr>
      <vt:lpstr>Wingdings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ГОУ гимназия №70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Sam</cp:lastModifiedBy>
  <cp:revision>121</cp:revision>
  <dcterms:created xsi:type="dcterms:W3CDTF">2003-01-01T04:56:56Z</dcterms:created>
  <dcterms:modified xsi:type="dcterms:W3CDTF">2012-02-29T11:54:49Z</dcterms:modified>
</cp:coreProperties>
</file>