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7" r:id="rId4"/>
    <p:sldId id="259" r:id="rId5"/>
    <p:sldId id="260" r:id="rId6"/>
    <p:sldId id="263" r:id="rId7"/>
    <p:sldId id="264" r:id="rId8"/>
    <p:sldId id="261" r:id="rId9"/>
    <p:sldId id="262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00"/>
    <a:srgbClr val="800000"/>
    <a:srgbClr val="003300"/>
    <a:srgbClr val="660033"/>
    <a:srgbClr val="A5002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45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33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AF4CD8B-586E-419B-B3FE-94BDA69717C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ru-RU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ru-RU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7E2FF7-500A-43C5-BD2F-01B1431A6B0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6B1E59-CEFD-427D-8A8B-19F10E169DB5}" type="slidenum">
              <a:rPr lang="ru-RU"/>
              <a:pPr/>
              <a:t>1</a:t>
            </a:fld>
            <a:endParaRPr 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A366CA-0ACC-4662-8555-A8F566B73A97}" type="slidenum">
              <a:rPr lang="ru-RU"/>
              <a:pPr/>
              <a:t>2</a:t>
            </a:fld>
            <a:endParaRPr lang="ru-RU"/>
          </a:p>
        </p:txBody>
      </p:sp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5AE7D-3355-4161-BB2C-2115B7678F2C}" type="slidenum">
              <a:rPr lang="ru-RU"/>
              <a:pPr/>
              <a:t>3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134A1C-474B-4B54-9AED-673ACABA8E3D}" type="slidenum">
              <a:rPr lang="ru-RU"/>
              <a:pPr/>
              <a:t>4</a:t>
            </a:fld>
            <a:endParaRPr lang="ru-RU"/>
          </a:p>
        </p:txBody>
      </p:sp>
      <p:sp>
        <p:nvSpPr>
          <p:cNvPr id="17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3498F5-675F-4FA6-AE85-9D413D1446E0}" type="slidenum">
              <a:rPr lang="ru-RU"/>
              <a:pPr/>
              <a:t>5</a:t>
            </a:fld>
            <a:endParaRPr lang="ru-RU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F8E236-21FA-481F-AB60-4C2453C15788}" type="slidenum">
              <a:rPr lang="ru-RU"/>
              <a:pPr/>
              <a:t>8</a:t>
            </a:fld>
            <a:endParaRPr lang="ru-RU"/>
          </a:p>
        </p:txBody>
      </p:sp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82F00E1-BA32-4C50-B79B-46DF4044EB80}" type="slidenum">
              <a:rPr lang="ru-RU"/>
              <a:pPr/>
              <a:t>9</a:t>
            </a:fld>
            <a:endParaRPr lang="ru-RU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6A4C-FCAC-46CE-8132-769187D5BA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9A094F-C392-441C-8F05-AD2F991E75D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0F0BA-D9D1-43B8-8CCF-7AE00942077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73A0F-CE2F-46C9-88CC-9B61DEA3294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420C7-4D7E-472E-9928-F7820D33BFD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5F3C2F-FCC1-4514-B1E7-CE83CB432AF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0B1305-E8A6-472A-8143-C171516B7E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B57741-44EC-4519-800F-A55E1F2A61C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07D4B-5C13-45E9-9F4E-635139F16D0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E693E0-5231-44A8-9A93-D504F866114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B76517-B0D9-487A-ABE8-A2DE4517075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E31D8-D000-49CE-A0F7-13431FD39CB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1412875"/>
            <a:ext cx="8569325" cy="3036888"/>
          </a:xfrm>
        </p:spPr>
        <p:txBody>
          <a:bodyPr/>
          <a:lstStyle/>
          <a:p>
            <a:r>
              <a:rPr lang="en-US" sz="8000" b="0">
                <a:solidFill>
                  <a:srgbClr val="003300"/>
                </a:solidFill>
                <a:effectLst/>
                <a:latin typeface="Berlin Sans FB" pitchFamily="34" charset="0"/>
              </a:rPr>
              <a:t>Present Perfect </a:t>
            </a:r>
            <a:br>
              <a:rPr lang="en-US" sz="8000" b="0">
                <a:solidFill>
                  <a:srgbClr val="003300"/>
                </a:solidFill>
                <a:effectLst/>
                <a:latin typeface="Berlin Sans FB" pitchFamily="34" charset="0"/>
              </a:rPr>
            </a:br>
            <a:r>
              <a:rPr lang="en-US" sz="8000" b="0">
                <a:solidFill>
                  <a:srgbClr val="003300"/>
                </a:solidFill>
                <a:effectLst/>
                <a:latin typeface="Berlin Sans FB" pitchFamily="34" charset="0"/>
              </a:rPr>
              <a:t>Continuous</a:t>
            </a:r>
            <a:r>
              <a:rPr lang="en-US"/>
              <a:t> 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0"/>
            <a:ext cx="9144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14350" indent="-51435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Vera did athletics last year.</a:t>
            </a:r>
          </a:p>
          <a:p>
            <a:pPr marL="514350" indent="-514350">
              <a:buNone/>
            </a:pPr>
            <a:r>
              <a:rPr lang="en-US" sz="3200" dirty="0" smtClean="0">
                <a:solidFill>
                  <a:srgbClr val="FF0000"/>
                </a:solidFill>
              </a:rPr>
              <a:t>Vera has been doing athletics since last year.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dirty="0" smtClean="0"/>
              <a:t>My sister used this shampoo two years ago.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He often skipped breakfast when he was a student.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My aunt ate much chocolate in her childhood.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Nick cleaned his teeth with a new toothpaste yesterday.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I prepared for the English exam last week.</a:t>
            </a:r>
          </a:p>
          <a:p>
            <a:pPr marL="514350" indent="-514350">
              <a:buAutoNum type="arabicPeriod"/>
            </a:pPr>
            <a:r>
              <a:rPr lang="en-US" sz="3200" dirty="0" smtClean="0"/>
              <a:t>They went to the swimming pool last month.</a:t>
            </a:r>
            <a:endParaRPr lang="ru-RU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9144000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dirty="0" smtClean="0">
              <a:latin typeface="Cambria" pitchFamily="18" charset="0"/>
            </a:endParaRPr>
          </a:p>
          <a:p>
            <a:r>
              <a:rPr lang="en-US" sz="2800" dirty="0" smtClean="0">
                <a:latin typeface="Cambria" pitchFamily="18" charset="0"/>
              </a:rPr>
              <a:t>1</a:t>
            </a:r>
            <a:r>
              <a:rPr lang="en-US" sz="2800" dirty="0" smtClean="0">
                <a:latin typeface="Cambria" pitchFamily="18" charset="0"/>
              </a:rPr>
              <a:t>. My grandfather (to work) in the garden since he retired.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2. I (to use) this cream since I discovered it. 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3. She (to sell) fruit and vegetables for five years.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4. The factory (to produce) these trainers for two years.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5. My mum (to eat) low-calorie foods for six months.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6. My sister (to do) aerobics since last year.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7. I (not to eat) a fried meal since I began to follow a diet.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8. Mary (to use) this toothpaste for a long time.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9. His grandmother (not to smoke) since he visited his heart doctor.</a:t>
            </a:r>
            <a:br>
              <a:rPr lang="en-US" sz="2800" dirty="0" smtClean="0">
                <a:latin typeface="Cambria" pitchFamily="18" charset="0"/>
              </a:rPr>
            </a:br>
            <a:r>
              <a:rPr lang="en-US" sz="2800" dirty="0" smtClean="0">
                <a:latin typeface="Cambria" pitchFamily="18" charset="0"/>
              </a:rPr>
              <a:t>10. She (not to drink) strong tea for many years.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0" y="0"/>
            <a:ext cx="9144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ru-RU" sz="2400" b="1" dirty="0" smtClean="0">
                <a:solidFill>
                  <a:srgbClr val="003300"/>
                </a:solidFill>
              </a:rPr>
              <a:t>Раскрой скобки, используя </a:t>
            </a:r>
            <a:r>
              <a:rPr lang="en-US" sz="2400" b="1" dirty="0" smtClean="0">
                <a:solidFill>
                  <a:srgbClr val="003300"/>
                </a:solidFill>
              </a:rPr>
              <a:t>Present Perfect Progressive: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260350"/>
            <a:ext cx="8666162" cy="63373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ru-RU" sz="4800" dirty="0">
                <a:effectLst/>
                <a:latin typeface="Berlin Sans FB" pitchFamily="34" charset="0"/>
              </a:rPr>
              <a:t>  </a:t>
            </a:r>
            <a:r>
              <a:rPr lang="en-US" sz="4800" dirty="0">
                <a:solidFill>
                  <a:srgbClr val="003300"/>
                </a:solidFill>
                <a:effectLst/>
                <a:latin typeface="Berlin Sans FB" pitchFamily="34" charset="0"/>
              </a:rPr>
              <a:t>Present Perfect Continuous:</a:t>
            </a:r>
            <a:r>
              <a:rPr lang="en-US" sz="4800" dirty="0">
                <a:effectLst/>
                <a:latin typeface="Berlin Sans FB" pitchFamily="34" charset="0"/>
              </a:rPr>
              <a:t> </a:t>
            </a:r>
            <a:r>
              <a:rPr lang="ru-RU" sz="4000" dirty="0">
                <a:effectLst/>
                <a:latin typeface="Berlin Sans FB" pitchFamily="34" charset="0"/>
              </a:rPr>
              <a:t>описание </a:t>
            </a:r>
            <a:r>
              <a:rPr lang="en-US" sz="4000" dirty="0" smtClean="0">
                <a:effectLst/>
                <a:latin typeface="Berlin Sans FB" pitchFamily="34" charset="0"/>
              </a:rPr>
              <a:t> </a:t>
            </a:r>
            <a:r>
              <a:rPr lang="ru-RU" sz="4000" dirty="0" smtClean="0">
                <a:effectLst/>
                <a:latin typeface="Berlin Sans FB" pitchFamily="34" charset="0"/>
              </a:rPr>
              <a:t>длительного действия</a:t>
            </a:r>
            <a:r>
              <a:rPr lang="ru-RU" sz="4000" dirty="0">
                <a:effectLst/>
                <a:latin typeface="Berlin Sans FB" pitchFamily="34" charset="0"/>
              </a:rPr>
              <a:t>, которое началось в прошлом и все еще продолжается или только что закончилось.</a:t>
            </a:r>
          </a:p>
          <a:p>
            <a:pPr>
              <a:buFont typeface="Wingdings" pitchFamily="2" charset="2"/>
              <a:buNone/>
            </a:pPr>
            <a:r>
              <a:rPr lang="ru-RU" sz="3600" dirty="0">
                <a:effectLst/>
                <a:latin typeface="Berlin Sans FB" pitchFamily="34" charset="0"/>
              </a:rPr>
              <a:t>  </a:t>
            </a:r>
            <a:r>
              <a:rPr lang="ru-RU" sz="4000" dirty="0">
                <a:effectLst/>
                <a:latin typeface="Berlin Sans FB" pitchFamily="34" charset="0"/>
              </a:rPr>
              <a:t>На русский язык в большинстве случаев переводится глаголом в настоящем времени.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Rot="1" noChangeArrowheads="1"/>
          </p:cNvSpPr>
          <p:nvPr>
            <p:ph type="title"/>
          </p:nvPr>
        </p:nvSpPr>
        <p:spPr>
          <a:xfrm>
            <a:off x="457200" y="244475"/>
            <a:ext cx="8385175" cy="1096963"/>
          </a:xfrm>
        </p:spPr>
        <p:txBody>
          <a:bodyPr>
            <a:normAutofit fontScale="90000"/>
          </a:bodyPr>
          <a:lstStyle/>
          <a:p>
            <a:r>
              <a:rPr lang="en-US" sz="6600" b="0">
                <a:effectLst/>
                <a:latin typeface="Berlin Sans FB" pitchFamily="34" charset="0"/>
              </a:rPr>
              <a:t>      </a:t>
            </a:r>
            <a:r>
              <a:rPr lang="ru-RU" sz="6600" b="0">
                <a:solidFill>
                  <a:srgbClr val="003300"/>
                </a:solidFill>
                <a:effectLst/>
                <a:latin typeface="Berlin Sans FB" pitchFamily="34" charset="0"/>
              </a:rPr>
              <a:t>Образование:</a:t>
            </a:r>
          </a:p>
        </p:txBody>
      </p:sp>
      <p:sp>
        <p:nvSpPr>
          <p:cNvPr id="307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1484313"/>
            <a:ext cx="2592387" cy="338455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7200">
                <a:effectLst/>
              </a:rPr>
              <a:t>Have</a:t>
            </a:r>
          </a:p>
          <a:p>
            <a:pPr>
              <a:buFont typeface="Wingdings" pitchFamily="2" charset="2"/>
              <a:buNone/>
            </a:pPr>
            <a:r>
              <a:rPr lang="en-US" sz="7200">
                <a:effectLst/>
              </a:rPr>
              <a:t>has</a:t>
            </a:r>
          </a:p>
        </p:txBody>
      </p:sp>
      <p:sp>
        <p:nvSpPr>
          <p:cNvPr id="3077" name="Text Box 5"/>
          <p:cNvSpPr txBox="1">
            <a:spLocks noChangeArrowheads="1"/>
          </p:cNvSpPr>
          <p:nvPr/>
        </p:nvSpPr>
        <p:spPr bwMode="auto">
          <a:xfrm>
            <a:off x="2771775" y="2133600"/>
            <a:ext cx="61214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7200"/>
              <a:t>+ been + Ving</a:t>
            </a:r>
            <a:endParaRPr lang="ru-RU" sz="7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0825" y="404813"/>
            <a:ext cx="8642350" cy="611981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4400">
                <a:solidFill>
                  <a:srgbClr val="003300"/>
                </a:solidFill>
                <a:effectLst/>
                <a:latin typeface="Berlin Sans FB" pitchFamily="34" charset="0"/>
              </a:rPr>
              <a:t>We </a:t>
            </a:r>
            <a:r>
              <a:rPr lang="en-US" sz="4400">
                <a:solidFill>
                  <a:srgbClr val="800000"/>
                </a:solidFill>
                <a:effectLst/>
                <a:latin typeface="Berlin Sans FB" pitchFamily="34" charset="0"/>
              </a:rPr>
              <a:t>have been learning</a:t>
            </a:r>
            <a:r>
              <a:rPr lang="en-US" sz="4400">
                <a:solidFill>
                  <a:srgbClr val="003300"/>
                </a:solidFill>
                <a:effectLst/>
                <a:latin typeface="Berlin Sans FB" pitchFamily="34" charset="0"/>
              </a:rPr>
              <a:t> English for six month.</a:t>
            </a:r>
          </a:p>
          <a:p>
            <a:pPr>
              <a:buFont typeface="Wingdings" pitchFamily="2" charset="2"/>
              <a:buNone/>
            </a:pPr>
            <a:r>
              <a:rPr lang="ru-RU" sz="4400">
                <a:effectLst/>
                <a:latin typeface="Berlin Sans FB" pitchFamily="34" charset="0"/>
              </a:rPr>
              <a:t>Мы учим английский шесть месяцев.</a:t>
            </a:r>
            <a:endParaRPr lang="en-US" sz="4400">
              <a:effectLst/>
              <a:latin typeface="Berlin Sans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en-US" sz="4400">
                <a:solidFill>
                  <a:srgbClr val="003300"/>
                </a:solidFill>
                <a:effectLst/>
                <a:latin typeface="Berlin Sans FB" pitchFamily="34" charset="0"/>
              </a:rPr>
              <a:t>How long </a:t>
            </a:r>
            <a:r>
              <a:rPr lang="en-US" sz="4400">
                <a:solidFill>
                  <a:srgbClr val="800000"/>
                </a:solidFill>
                <a:effectLst/>
                <a:latin typeface="Berlin Sans FB" pitchFamily="34" charset="0"/>
              </a:rPr>
              <a:t>has </a:t>
            </a:r>
            <a:r>
              <a:rPr lang="en-US" sz="4400">
                <a:solidFill>
                  <a:srgbClr val="003300"/>
                </a:solidFill>
                <a:effectLst/>
                <a:latin typeface="Berlin Sans FB" pitchFamily="34" charset="0"/>
              </a:rPr>
              <a:t>Ann </a:t>
            </a:r>
            <a:r>
              <a:rPr lang="en-US" sz="4400">
                <a:solidFill>
                  <a:srgbClr val="800000"/>
                </a:solidFill>
                <a:effectLst/>
                <a:latin typeface="Berlin Sans FB" pitchFamily="34" charset="0"/>
              </a:rPr>
              <a:t>been waiting</a:t>
            </a:r>
            <a:r>
              <a:rPr lang="en-US" sz="4400">
                <a:solidFill>
                  <a:srgbClr val="003300"/>
                </a:solidFill>
                <a:effectLst/>
                <a:latin typeface="Berlin Sans FB" pitchFamily="34" charset="0"/>
              </a:rPr>
              <a:t> for?</a:t>
            </a:r>
            <a:endParaRPr lang="ru-RU" sz="4400">
              <a:solidFill>
                <a:srgbClr val="003300"/>
              </a:solidFill>
              <a:effectLst/>
              <a:latin typeface="Berlin Sans FB" pitchFamily="34" charset="0"/>
            </a:endParaRPr>
          </a:p>
          <a:p>
            <a:pPr>
              <a:buFont typeface="Wingdings" pitchFamily="2" charset="2"/>
              <a:buNone/>
            </a:pPr>
            <a:r>
              <a:rPr lang="ru-RU" sz="4400">
                <a:effectLst/>
                <a:latin typeface="Berlin Sans FB" pitchFamily="34" charset="0"/>
              </a:rPr>
              <a:t>Сколько времени ждет Анна?</a:t>
            </a:r>
          </a:p>
          <a:p>
            <a:endParaRPr lang="ru-RU" sz="4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250825" y="333375"/>
            <a:ext cx="8594725" cy="61198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For </a:t>
            </a:r>
            <a:r>
              <a:rPr lang="en-US" sz="5400">
                <a:effectLst/>
                <a:latin typeface="Berlin Sans FB" pitchFamily="34" charset="0"/>
              </a:rPr>
              <a:t>– </a:t>
            </a:r>
            <a:r>
              <a:rPr lang="ru-RU" sz="4000">
                <a:effectLst/>
                <a:latin typeface="Berlin Sans FB" pitchFamily="34" charset="0"/>
              </a:rPr>
              <a:t>в течение</a:t>
            </a:r>
            <a:endParaRPr lang="en-US" sz="4000"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Since </a:t>
            </a:r>
            <a:r>
              <a:rPr lang="en-US" sz="5400">
                <a:effectLst/>
                <a:latin typeface="Berlin Sans FB" pitchFamily="34" charset="0"/>
              </a:rPr>
              <a:t>– </a:t>
            </a:r>
            <a:r>
              <a:rPr lang="ru-RU" sz="4000">
                <a:effectLst/>
                <a:latin typeface="Berlin Sans FB" pitchFamily="34" charset="0"/>
              </a:rPr>
              <a:t>с, с тех пор как</a:t>
            </a:r>
            <a:endParaRPr lang="en-US" sz="5400"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All day</a:t>
            </a:r>
            <a:r>
              <a:rPr lang="en-US" sz="5400">
                <a:effectLst/>
                <a:latin typeface="Berlin Sans FB" pitchFamily="34" charset="0"/>
              </a:rPr>
              <a:t> (all my life,... ) – </a:t>
            </a:r>
            <a:r>
              <a:rPr lang="ru-RU" sz="4000">
                <a:effectLst/>
                <a:latin typeface="Berlin Sans FB" pitchFamily="34" charset="0"/>
              </a:rPr>
              <a:t>весь день ( всю жизнь, ... )</a:t>
            </a:r>
            <a:endParaRPr lang="en-US" sz="5400"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Recently </a:t>
            </a:r>
            <a:r>
              <a:rPr lang="en-US" sz="5400">
                <a:effectLst/>
                <a:latin typeface="Berlin Sans FB" pitchFamily="34" charset="0"/>
              </a:rPr>
              <a:t>- </a:t>
            </a:r>
            <a:r>
              <a:rPr lang="ru-RU" sz="4000">
                <a:effectLst/>
                <a:latin typeface="Berlin Sans FB" pitchFamily="34" charset="0"/>
              </a:rPr>
              <a:t>недавно</a:t>
            </a:r>
            <a:endParaRPr lang="en-US" sz="5400"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Lately</a:t>
            </a:r>
            <a:r>
              <a:rPr lang="en-US" sz="5400">
                <a:effectLst/>
                <a:latin typeface="Berlin Sans FB" pitchFamily="34" charset="0"/>
              </a:rPr>
              <a:t> – </a:t>
            </a:r>
            <a:r>
              <a:rPr lang="ru-RU" sz="4000">
                <a:effectLst/>
                <a:latin typeface="Berlin Sans FB" pitchFamily="34" charset="0"/>
              </a:rPr>
              <a:t>в последнее время</a:t>
            </a:r>
            <a:endParaRPr lang="en-US" sz="5400"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5400">
                <a:solidFill>
                  <a:srgbClr val="003300"/>
                </a:solidFill>
                <a:effectLst/>
                <a:latin typeface="Berlin Sans FB" pitchFamily="34" charset="0"/>
              </a:rPr>
              <a:t>For a long time</a:t>
            </a:r>
            <a:r>
              <a:rPr lang="en-US" sz="5400">
                <a:effectLst/>
                <a:latin typeface="Berlin Sans FB" pitchFamily="34" charset="0"/>
              </a:rPr>
              <a:t> - </a:t>
            </a:r>
            <a:r>
              <a:rPr lang="ru-RU" sz="4000">
                <a:effectLst/>
                <a:latin typeface="Berlin Sans FB" pitchFamily="34" charset="0"/>
              </a:rPr>
              <a:t>долго</a:t>
            </a:r>
            <a:endParaRPr lang="ru-RU" sz="5400">
              <a:effectLst/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 descr="C:\Documents and Settings\Администратор\Мои документы\Мои рисунки\Изображение\Изображение.jpg"/>
          <p:cNvPicPr>
            <a:picLocks noChangeAspect="1" noChangeArrowheads="1"/>
          </p:cNvPicPr>
          <p:nvPr/>
        </p:nvPicPr>
        <p:blipFill>
          <a:blip r:embed="rId2"/>
          <a:srcRect l="6629" t="4146" r="9346" b="7730"/>
          <a:stretch>
            <a:fillRect/>
          </a:stretch>
        </p:blipFill>
        <p:spPr bwMode="auto">
          <a:xfrm>
            <a:off x="-10255" y="0"/>
            <a:ext cx="9154255" cy="68579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:\Documents and Settings\Администратор\Мои документы\Мои рисунки\Изображение\Изображение 001.jpg"/>
          <p:cNvPicPr>
            <a:picLocks noChangeAspect="1" noChangeArrowheads="1"/>
          </p:cNvPicPr>
          <p:nvPr/>
        </p:nvPicPr>
        <p:blipFill>
          <a:blip r:embed="rId2"/>
          <a:srcRect l="10342" t="3918" r="4205" b="6570"/>
          <a:stretch>
            <a:fillRect/>
          </a:stretch>
        </p:blipFill>
        <p:spPr bwMode="auto">
          <a:xfrm>
            <a:off x="0" y="0"/>
            <a:ext cx="9143999" cy="53884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323850" y="333375"/>
            <a:ext cx="8521700" cy="6191250"/>
          </a:xfrm>
        </p:spPr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003300"/>
                </a:solidFill>
                <a:effectLst/>
              </a:rPr>
              <a:t>Раскрой скобки, используя </a:t>
            </a:r>
            <a:r>
              <a:rPr lang="en-US" sz="3600" b="1" dirty="0" smtClean="0">
                <a:solidFill>
                  <a:srgbClr val="003300"/>
                </a:solidFill>
                <a:effectLst/>
              </a:rPr>
              <a:t>Present Perfect Progressive:</a:t>
            </a:r>
          </a:p>
          <a:p>
            <a:r>
              <a:rPr lang="en-US" sz="3600" b="1" dirty="0" smtClean="0">
                <a:solidFill>
                  <a:srgbClr val="003300"/>
                </a:solidFill>
                <a:effectLst/>
              </a:rPr>
              <a:t>I </a:t>
            </a:r>
            <a:r>
              <a:rPr lang="en-US" sz="3600" b="1" dirty="0">
                <a:solidFill>
                  <a:srgbClr val="003300"/>
                </a:solidFill>
                <a:effectLst/>
              </a:rPr>
              <a:t>( to look) for my book for an hour.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They ( to quarrel) for such a long time.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How long they ( to practice) today?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It’s ( to rain) all day.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He ( not/to feel) well lately.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She ( to live) here since childhood.</a:t>
            </a:r>
          </a:p>
          <a:p>
            <a:r>
              <a:rPr lang="en-US" sz="3600" b="1" dirty="0">
                <a:solidFill>
                  <a:srgbClr val="003300"/>
                </a:solidFill>
                <a:effectLst/>
              </a:rPr>
              <a:t>We ( to drive) for about two hours.</a:t>
            </a:r>
            <a:endParaRPr lang="ru-RU" sz="3600" b="1" dirty="0">
              <a:solidFill>
                <a:srgbClr val="003300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3"/>
          <p:cNvSpPr>
            <a:spLocks noGrp="1" noRot="1" noChangeArrowheads="1"/>
          </p:cNvSpPr>
          <p:nvPr>
            <p:ph idx="1"/>
          </p:nvPr>
        </p:nvSpPr>
        <p:spPr>
          <a:xfrm>
            <a:off x="179388" y="188913"/>
            <a:ext cx="8713787" cy="648017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None/>
            </a:pPr>
            <a:r>
              <a:rPr lang="ru-RU" sz="2800" dirty="0" smtClean="0">
                <a:solidFill>
                  <a:srgbClr val="003300"/>
                </a:solidFill>
                <a:latin typeface="Berlin Sans FB" pitchFamily="34" charset="0"/>
              </a:rPr>
              <a:t>Исправь ошибки:</a:t>
            </a:r>
            <a:endParaRPr lang="en-US" sz="2800" dirty="0" smtClean="0">
              <a:solidFill>
                <a:srgbClr val="003300"/>
              </a:solidFill>
              <a:effectLst/>
              <a:latin typeface="Berlin Sans FB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2800" dirty="0" smtClean="0">
                <a:solidFill>
                  <a:srgbClr val="003300"/>
                </a:solidFill>
                <a:effectLst/>
                <a:latin typeface="Berlin Sans FB" pitchFamily="34" charset="0"/>
              </a:rPr>
              <a:t>We </a:t>
            </a: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to have been learning Spanish for six days.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Peter have been running the company for ten years.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You’ve making good progress in your English lately.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I’ve been have a lot of trouble with this equipment.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We has make some changes in the project.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They has been trying to settle the matter by ourselves.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Mary have to look for some exhibition grounds since last month. 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solidFill>
                  <a:srgbClr val="003300"/>
                </a:solidFill>
                <a:effectLst/>
                <a:latin typeface="Berlin Sans FB" pitchFamily="34" charset="0"/>
              </a:rPr>
              <a:t>Have been John using your car?</a:t>
            </a:r>
            <a:endParaRPr lang="ru-RU" sz="2800" dirty="0">
              <a:solidFill>
                <a:srgbClr val="003300"/>
              </a:solidFill>
              <a:effectLst/>
              <a:latin typeface="Berlin Sans FB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375</Words>
  <Application>Microsoft Office PowerPoint</Application>
  <PresentationFormat>Экран (4:3)</PresentationFormat>
  <Paragraphs>52</Paragraphs>
  <Slides>11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Present Perfect  Continuous </vt:lpstr>
      <vt:lpstr>Слайд 2</vt:lpstr>
      <vt:lpstr>      Образование: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 Perfect  Continuous </dc:title>
  <dc:creator>1</dc:creator>
  <cp:lastModifiedBy>Zver</cp:lastModifiedBy>
  <cp:revision>6</cp:revision>
  <dcterms:created xsi:type="dcterms:W3CDTF">2009-03-15T12:13:38Z</dcterms:created>
  <dcterms:modified xsi:type="dcterms:W3CDTF">2009-09-30T11:35:38Z</dcterms:modified>
</cp:coreProperties>
</file>