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2" r:id="rId2"/>
    <p:sldId id="257" r:id="rId3"/>
    <p:sldId id="258" r:id="rId4"/>
    <p:sldId id="259" r:id="rId5"/>
    <p:sldId id="266" r:id="rId6"/>
    <p:sldId id="260" r:id="rId7"/>
    <p:sldId id="263" r:id="rId8"/>
    <p:sldId id="264" r:id="rId9"/>
    <p:sldId id="265" r:id="rId10"/>
    <p:sldId id="261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304800"/>
            <a:ext cx="72390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600200" y="1371600"/>
            <a:ext cx="35433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95900" y="1371600"/>
            <a:ext cx="35433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48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495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E10554F4-5F58-4034-B5C5-7D1FD17483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ED271E2-FD6C-401A-9B5B-AFF942CE0D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C&amp;M\ELVT\Files\1E\%7b1EBC7FB0-A439-46C4-8D1F-EF36C86EFD5B%7d.av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2" descr="atomcd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495800"/>
            <a:ext cx="2879725" cy="1851025"/>
          </a:xfrm>
          <a:prstGeom prst="rect">
            <a:avLst/>
          </a:prstGeom>
          <a:noFill/>
        </p:spPr>
      </p:pic>
      <p:sp>
        <p:nvSpPr>
          <p:cNvPr id="122883" name="Rectangle 3"/>
          <p:cNvSpPr>
            <a:spLocks noGrp="1" noChangeArrowheads="1"/>
          </p:cNvSpPr>
          <p:nvPr>
            <p:ph type="title"/>
          </p:nvPr>
        </p:nvSpPr>
        <p:spPr>
          <a:xfrm>
            <a:off x="928662" y="357166"/>
            <a:ext cx="7239000" cy="914400"/>
          </a:xfrm>
          <a:noFill/>
          <a:ln/>
        </p:spPr>
        <p:txBody>
          <a:bodyPr>
            <a:normAutofit/>
          </a:bodyPr>
          <a:lstStyle/>
          <a:p>
            <a:r>
              <a:rPr lang="ru-RU" dirty="0"/>
              <a:t>Раздел современной физики 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981200"/>
            <a:ext cx="6400800" cy="4114800"/>
          </a:xfrm>
          <a:noFill/>
          <a:ln/>
        </p:spPr>
        <p:txBody>
          <a:bodyPr/>
          <a:lstStyle/>
          <a:p>
            <a:pPr marL="0" indent="0">
              <a:spcBef>
                <a:spcPct val="50000"/>
              </a:spcBef>
              <a:buFontTx/>
              <a:buNone/>
            </a:pPr>
            <a:r>
              <a:rPr lang="ru-RU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Квантовая  физика  изучает</a:t>
            </a:r>
            <a:r>
              <a:rPr lang="ru-RU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свойства,</a:t>
            </a:r>
            <a:r>
              <a:rPr lang="ru-RU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строение атомов и молекул,</a:t>
            </a:r>
            <a:r>
              <a:rPr lang="ru-RU" b="1">
                <a:solidFill>
                  <a:schemeClr val="tx2"/>
                </a:solidFill>
                <a:latin typeface="Times New Roman" pitchFamily="18" charset="0"/>
              </a:rPr>
              <a:t> движение и взаимодействие микрочастиц</a:t>
            </a:r>
          </a:p>
          <a:p>
            <a:pPr marL="0" indent="0">
              <a:spcBef>
                <a:spcPct val="50000"/>
              </a:spcBef>
              <a:buFontTx/>
              <a:buNone/>
            </a:pPr>
            <a:r>
              <a:rPr lang="ru-RU">
                <a:solidFill>
                  <a:schemeClr val="tx2"/>
                </a:solidFill>
              </a:rPr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autoUpdateAnimBg="0"/>
      <p:bldP spid="122884" grpId="0" build="p" autoUpdateAnimBg="0" advAuto="2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200026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Задача 1.</a:t>
            </a:r>
            <a:br>
              <a:rPr lang="ru-RU" sz="3100" dirty="0" smtClean="0"/>
            </a:br>
            <a:r>
              <a:rPr lang="ru-RU" sz="3100" dirty="0" smtClean="0"/>
              <a:t>Энергия фотона равна </a:t>
            </a:r>
            <a:r>
              <a:rPr lang="en-US" sz="3100" dirty="0" smtClean="0"/>
              <a:t>2.8*10</a:t>
            </a:r>
            <a:r>
              <a:rPr lang="en-US" sz="3100" baseline="30000" dirty="0" smtClean="0"/>
              <a:t>-19 </a:t>
            </a:r>
            <a:r>
              <a:rPr lang="ru-RU" sz="3100" dirty="0" smtClean="0"/>
              <a:t>Дж. Какова длина волны электромагнитного излучения?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2643182"/>
          <a:ext cx="8643965" cy="2884424"/>
        </p:xfrm>
        <a:graphic>
          <a:graphicData uri="http://schemas.openxmlformats.org/drawingml/2006/table">
            <a:tbl>
              <a:tblPr/>
              <a:tblGrid>
                <a:gridCol w="2160314"/>
                <a:gridCol w="625876"/>
                <a:gridCol w="2432160"/>
                <a:gridCol w="3425615"/>
              </a:tblGrid>
              <a:tr h="417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Дано 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СИ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Решение 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Вычисление 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Е = 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2.8*10</a:t>
                      </a:r>
                      <a:r>
                        <a:rPr lang="en-US" sz="2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-19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Дж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h = 6.62 * 10</a:t>
                      </a:r>
                      <a:r>
                        <a:rPr lang="en-US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-34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Дж*с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Найти -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λ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E = </a:t>
                      </a:r>
                      <a:r>
                        <a:rPr lang="en-US" sz="2800" dirty="0" err="1"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ν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ν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= с/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λ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E = h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с/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λ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с / Е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=   (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6.62 * 10</a:t>
                      </a:r>
                      <a:r>
                        <a:rPr lang="en-US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-34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Дж*с * 3*10</a:t>
                      </a:r>
                      <a:r>
                        <a:rPr lang="ru-RU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м/с) / 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2.8*10</a:t>
                      </a:r>
                      <a:r>
                        <a:rPr lang="en-US" sz="2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-19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Дж =  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7,1*10</a:t>
                      </a:r>
                      <a:r>
                        <a:rPr lang="ru-RU" sz="2800" baseline="30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2918"/>
            <a:ext cx="8839200" cy="164307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№2. Источник света мощностью 100 Вт испускает 5*10</a:t>
            </a:r>
            <a:r>
              <a:rPr lang="ru-RU" sz="3100" baseline="30000" dirty="0" smtClean="0"/>
              <a:t>20</a:t>
            </a:r>
            <a:r>
              <a:rPr lang="ru-RU" sz="3100" dirty="0" smtClean="0"/>
              <a:t> фотонов в секунду. Найдите среднюю длину волны излучения.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850642"/>
          <a:ext cx="8358245" cy="3375152"/>
        </p:xfrm>
        <a:graphic>
          <a:graphicData uri="http://schemas.openxmlformats.org/drawingml/2006/table">
            <a:tbl>
              <a:tblPr/>
              <a:tblGrid>
                <a:gridCol w="2088906"/>
                <a:gridCol w="605189"/>
                <a:gridCol w="2351766"/>
                <a:gridCol w="3312384"/>
              </a:tblGrid>
              <a:tr h="4535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Дано 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СИ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Решение 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Вычисление 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79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Р = 100 Вт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n=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5*10</a:t>
                      </a:r>
                      <a:r>
                        <a:rPr lang="ru-RU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t= 1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= 6.62 * 10</a:t>
                      </a:r>
                      <a:r>
                        <a:rPr lang="ru-RU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-34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Дж*с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Найти -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λ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en-US" sz="2800" dirty="0" err="1">
                          <a:latin typeface="Calibri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ν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ν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= с/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λ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 с/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2800" dirty="0" err="1"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λ 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2800" dirty="0" err="1"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Times New Roman"/>
                          <a:ea typeface="Times New Roman"/>
                          <a:cs typeface="Times New Roman"/>
                        </a:rPr>
                        <a:t>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= (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3*10</a:t>
                      </a:r>
                      <a:r>
                        <a:rPr lang="ru-RU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м/с * 5*10</a:t>
                      </a:r>
                      <a:r>
                        <a:rPr lang="ru-RU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* 6.62 * 10</a:t>
                      </a:r>
                      <a:r>
                        <a:rPr lang="ru-RU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-34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Дж*с) / (100 Вт * 1 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) = 99.3 * 10</a:t>
                      </a:r>
                      <a:r>
                        <a:rPr lang="ru-RU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-8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500174"/>
            <a:ext cx="7239000" cy="9144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Задание на дом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42910" y="2714620"/>
            <a:ext cx="7000924" cy="205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Параграфы 47,49,50 –  ответить </a:t>
            </a:r>
            <a:r>
              <a:rPr lang="ru-RU" sz="3600" dirty="0" smtClean="0"/>
              <a:t>на вопросы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571480"/>
            <a:ext cx="9143999" cy="6286520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ru-RU" sz="3200" dirty="0"/>
              <a:t>В декабре 2000 года мировая научная общественность отмечала столетний юбилей возникновения новой науки – </a:t>
            </a:r>
            <a:r>
              <a:rPr lang="ru-RU" sz="3200" i="1" dirty="0"/>
              <a:t>квантовой физики</a:t>
            </a:r>
            <a:r>
              <a:rPr lang="ru-RU" sz="3200" dirty="0"/>
              <a:t> и открытие новой фундаментальной физической константы – </a:t>
            </a:r>
            <a:r>
              <a:rPr lang="en-US" sz="3200" dirty="0" err="1">
                <a:hlinkClick r:id="rId2" action="ppaction://hlinksldjump"/>
              </a:rPr>
              <a:t>постоянн</a:t>
            </a:r>
            <a:r>
              <a:rPr lang="ru-RU" sz="3200" dirty="0">
                <a:hlinkClick r:id="rId2" action="ppaction://hlinksldjump"/>
              </a:rPr>
              <a:t>ой</a:t>
            </a:r>
            <a:r>
              <a:rPr lang="en-US" sz="3200" dirty="0">
                <a:hlinkClick r:id="rId2" action="ppaction://hlinksldjump"/>
              </a:rPr>
              <a:t> </a:t>
            </a:r>
            <a:r>
              <a:rPr lang="en-US" sz="3200" dirty="0" err="1">
                <a:hlinkClick r:id="rId2" action="ppaction://hlinksldjump"/>
              </a:rPr>
              <a:t>Планка</a:t>
            </a:r>
            <a:r>
              <a:rPr lang="ru-RU" sz="3200" dirty="0"/>
              <a:t>. Заслуга в этом принадлежит выдающемуся немецкому физику </a:t>
            </a:r>
            <a:r>
              <a:rPr lang="ru-RU" sz="3200" dirty="0">
                <a:hlinkClick r:id="rId2" action="ppaction://hlinksldjump"/>
              </a:rPr>
              <a:t>Максу Планку </a:t>
            </a:r>
            <a:r>
              <a:rPr lang="ru-RU" sz="3200" dirty="0"/>
              <a:t>. Ему удалось решить проблему спектрального распределения света, излучаемого нагретыми телами, проблему, перед которой классическая физика оказалась бессильной. Планк первым высказал гипотезу о квантовании энергии осциллятора, несовместимую с принципами классической физики. Именно эта гипотеза, развитая впоследствии трудами многих выдающихся физиков, дала толчок процессу пересмотра и ломки старых понятий, который завершился созданием квантовой физики.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04800"/>
            <a:ext cx="7580312" cy="914400"/>
          </a:xfrm>
        </p:spPr>
        <p:txBody>
          <a:bodyPr/>
          <a:lstStyle/>
          <a:p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Тепловое излучение тел </a:t>
            </a:r>
          </a:p>
        </p:txBody>
      </p:sp>
      <p:pic>
        <p:nvPicPr>
          <p:cNvPr id="7173" name="{1EBC7FB0-A439-46C4-8D1F-EF36C86EFD5B}.avi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286380" y="3214686"/>
            <a:ext cx="3048000" cy="2286000"/>
          </a:xfrm>
          <a:ln/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071934" y="6143644"/>
            <a:ext cx="4665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/>
              <a:t>Модель абсолютно черного тела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214414" y="1142984"/>
            <a:ext cx="74374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Тепловым называется электромагнитное излучение, испускаемое нагретыми телами, за счет своей внутренней энергии. 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42910" y="3000372"/>
            <a:ext cx="2971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ru-RU" sz="2400" i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Абсолютно черное тело -  </a:t>
            </a:r>
            <a:r>
              <a:rPr lang="ru-RU" sz="2400" i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тело</a:t>
            </a:r>
            <a:r>
              <a:rPr lang="ru-RU" sz="2400" i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поглощающее всю энергию падающего на него излучения любой частоты при произвольной температуре</a:t>
            </a:r>
            <a:r>
              <a:rPr lang="ru-RU" sz="2000" i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173"/>
                </p:tgtEl>
              </p:cMediaNode>
            </p:video>
          </p:childTnLst>
        </p:cTn>
      </p:par>
    </p:tnLst>
    <p:bldLst>
      <p:bldP spid="7170" grpId="0"/>
      <p:bldP spid="7175" grpId="0"/>
      <p:bldP spid="7176" grpId="0"/>
      <p:bldP spid="71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Гипотеза Планка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00200" y="1371600"/>
            <a:ext cx="7219950" cy="4724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Планк пришел к выводу, что процессы излучения и поглощения нагретым телом электромагнитной энергии, происходят не непрерывно, как это принимала классическая физика, а конечными порциями – 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квантами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Квант – это минимальная порция энергии, излучаемой или поглощаемой телом. По теории Планка, энергия кванта 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прямо пропорциональна частоте света: </a:t>
            </a:r>
            <a:b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1277" name="Picture 13" descr="{2A1BEBAC-AF48-4E70-813A-438996F3F846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200275"/>
            <a:ext cx="6624637" cy="4657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  <p:bldP spid="11267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500042"/>
            <a:ext cx="8229600" cy="1066800"/>
          </a:xfrm>
        </p:spPr>
        <p:txBody>
          <a:bodyPr/>
          <a:lstStyle/>
          <a:p>
            <a:r>
              <a:rPr lang="ru-RU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Фотон.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	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547813" y="1268413"/>
            <a:ext cx="74072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ru-RU" sz="2000" i="0" dirty="0">
                <a:solidFill>
                  <a:srgbClr val="FF0000"/>
                </a:solidFill>
                <a:latin typeface="Arial" charset="0"/>
              </a:rPr>
              <a:t>Световые кванты – реальные микрочастицы – </a:t>
            </a:r>
            <a:r>
              <a:rPr lang="ru-RU" sz="2000" dirty="0">
                <a:solidFill>
                  <a:srgbClr val="FF0000"/>
                </a:solidFill>
                <a:latin typeface="Arial" charset="0"/>
              </a:rPr>
              <a:t>фотоны</a:t>
            </a:r>
            <a:r>
              <a:rPr lang="ru-RU" sz="2000" i="0" dirty="0">
                <a:solidFill>
                  <a:srgbClr val="FF0000"/>
                </a:solidFill>
                <a:latin typeface="Arial" charset="0"/>
              </a:rPr>
              <a:t>. Фотон – микрочастица, квант электромагнитного излучения</a:t>
            </a:r>
            <a:r>
              <a:rPr lang="ru-RU" sz="20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619250" y="2205038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3600" b="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Свойства фотона.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79388" y="2895600"/>
            <a:ext cx="877570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000" i="0" dirty="0">
                <a:solidFill>
                  <a:srgbClr val="FF0000"/>
                </a:solidFill>
                <a:latin typeface="Arial" charset="0"/>
              </a:rPr>
              <a:t>Энергия фотона пропорциональна частоте электромагнитного излучения : </a:t>
            </a:r>
            <a:r>
              <a:rPr lang="en-US" sz="2800" dirty="0">
                <a:solidFill>
                  <a:srgbClr val="FF0000"/>
                </a:solidFill>
                <a:latin typeface="Arial" charset="0"/>
              </a:rPr>
              <a:t>E=h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</a:t>
            </a:r>
            <a:r>
              <a:rPr lang="ru-RU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.</a:t>
            </a:r>
            <a:endParaRPr lang="en-US" sz="2800" dirty="0">
              <a:solidFill>
                <a:srgbClr val="FF0000"/>
              </a:solidFill>
              <a:latin typeface="Arial" charset="0"/>
              <a:sym typeface="Symbol" pitchFamily="18" charset="2"/>
            </a:endParaRPr>
          </a:p>
          <a:p>
            <a:pPr marL="342900" indent="-342900">
              <a:buFontTx/>
              <a:buAutoNum type="arabicPeriod"/>
            </a:pPr>
            <a:r>
              <a:rPr lang="ru-RU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Фотон – электрически нейтральная частица, т.е.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q</a:t>
            </a:r>
            <a:r>
              <a:rPr lang="ru-RU" sz="2800" baseline="-250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ф</a:t>
            </a:r>
            <a:r>
              <a:rPr lang="ru-RU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=0.</a:t>
            </a:r>
            <a:endParaRPr lang="ru-RU" sz="2000" i="0" dirty="0">
              <a:solidFill>
                <a:srgbClr val="FF0000"/>
              </a:solidFill>
              <a:latin typeface="Arial" charset="0"/>
              <a:sym typeface="Symbol" pitchFamily="18" charset="2"/>
            </a:endParaRPr>
          </a:p>
          <a:p>
            <a:pPr marL="342900" indent="-342900">
              <a:buFontTx/>
              <a:buAutoNum type="arabicPeriod"/>
            </a:pPr>
            <a:r>
              <a:rPr lang="ru-RU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Скорость фотона во всех системах отсчета равна скорости света в вакууме: </a:t>
            </a:r>
            <a:r>
              <a:rPr lang="ru-RU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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=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с.</a:t>
            </a:r>
          </a:p>
          <a:p>
            <a:pPr marL="342900" indent="-342900">
              <a:buFontTx/>
              <a:buAutoNum type="arabicPeriod"/>
            </a:pPr>
            <a:r>
              <a:rPr lang="ru-RU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Масса покоя фотона равна нулю, т.е. он не существует в состоянии покоя. Т.к. </a:t>
            </a:r>
            <a:r>
              <a:rPr lang="en-US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E=mc</a:t>
            </a:r>
            <a:r>
              <a:rPr lang="en-US" sz="2800" baseline="300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,</a:t>
            </a:r>
            <a:r>
              <a:rPr lang="ru-RU" sz="20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 </a:t>
            </a:r>
            <a:r>
              <a:rPr lang="ru-RU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то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m</a:t>
            </a:r>
            <a:r>
              <a:rPr lang="en-US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=</a:t>
            </a:r>
            <a:r>
              <a:rPr lang="en-US" sz="2800" dirty="0">
                <a:solidFill>
                  <a:srgbClr val="FF0000"/>
                </a:solidFill>
                <a:latin typeface="Arial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/c</a:t>
            </a:r>
            <a:r>
              <a:rPr lang="en-US" sz="2800" baseline="300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2</a:t>
            </a:r>
            <a:r>
              <a:rPr lang="ru-RU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Фотон обладает импульсом </a:t>
            </a:r>
            <a:r>
              <a:rPr lang="en-US" sz="28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p=mc=</a:t>
            </a:r>
            <a:r>
              <a:rPr lang="en-US" sz="2800" dirty="0">
                <a:solidFill>
                  <a:srgbClr val="FF0000"/>
                </a:solidFill>
                <a:latin typeface="Arial" charset="0"/>
              </a:rPr>
              <a:t>h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/c=h/</a:t>
            </a:r>
            <a:r>
              <a:rPr lang="ru-RU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.</a:t>
            </a:r>
            <a:endParaRPr lang="en-US" sz="2800" dirty="0">
              <a:solidFill>
                <a:srgbClr val="FF0000"/>
              </a:solidFill>
              <a:latin typeface="Arial" charset="0"/>
              <a:sym typeface="Symbol" pitchFamily="18" charset="2"/>
            </a:endParaRPr>
          </a:p>
          <a:p>
            <a:pPr marL="342900" indent="-342900">
              <a:buFontTx/>
              <a:buAutoNum type="arabicPeriod"/>
            </a:pPr>
            <a:r>
              <a:rPr lang="ru-RU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Давление э/м излучения (фотонного газа):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p=2I/c</a:t>
            </a:r>
            <a:r>
              <a:rPr lang="ru-RU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, где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I</a:t>
            </a:r>
            <a:r>
              <a:rPr lang="ru-RU" sz="28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 </a:t>
            </a:r>
            <a:r>
              <a:rPr lang="ru-RU" sz="2000" i="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– интенсивность э/м излучения.</a:t>
            </a:r>
            <a:endParaRPr lang="en-US" sz="2000" i="0" dirty="0">
              <a:solidFill>
                <a:srgbClr val="FF0000"/>
              </a:solidFill>
              <a:latin typeface="Arial" charset="0"/>
              <a:sym typeface="Symbol" pitchFamily="18" charset="2"/>
            </a:endParaRPr>
          </a:p>
          <a:p>
            <a:pPr marL="342900" indent="-342900"/>
            <a:endParaRPr lang="ru-RU" sz="2000" dirty="0">
              <a:solidFill>
                <a:srgbClr val="FFFFFF"/>
              </a:solidFill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000"/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0" grpId="0"/>
      <p:bldP spid="19461" grpId="0"/>
      <p:bldP spid="1946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04800"/>
            <a:ext cx="8267728" cy="162400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Постоянная Планка равна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en-US" b="1" i="1" dirty="0" smtClean="0">
                <a:solidFill>
                  <a:srgbClr val="FF0000"/>
                </a:solidFill>
              </a:rPr>
              <a:t>h </a:t>
            </a:r>
            <a:r>
              <a:rPr lang="en-US" b="1" i="1" dirty="0" smtClean="0">
                <a:solidFill>
                  <a:srgbClr val="FF0000"/>
                </a:solidFill>
              </a:rPr>
              <a:t>= 6.62 * 10</a:t>
            </a:r>
            <a:r>
              <a:rPr lang="en-US" b="1" i="1" baseline="30000" dirty="0" smtClean="0">
                <a:solidFill>
                  <a:srgbClr val="FF0000"/>
                </a:solidFill>
              </a:rPr>
              <a:t>-34 </a:t>
            </a:r>
            <a:r>
              <a:rPr lang="ru-RU" b="1" i="1" dirty="0" smtClean="0">
                <a:solidFill>
                  <a:srgbClr val="FF0000"/>
                </a:solidFill>
              </a:rPr>
              <a:t>Дж*с</a:t>
            </a:r>
            <a:endParaRPr lang="ru-RU" b="1" i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786058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en-US" sz="3600" b="1" i="1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nE</a:t>
            </a:r>
            <a:r>
              <a:rPr kumimoji="0" lang="en-US" sz="3600" b="1" i="1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nh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ν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число фотонов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en-US" sz="3600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lang="ru-RU" sz="3600" i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минимальная порция энергии – 1 квант</a:t>
            </a:r>
            <a:endParaRPr lang="ru-RU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04" y="571480"/>
            <a:ext cx="7239000" cy="91440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Открытие фотоэффекта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1714488"/>
            <a:ext cx="3810000" cy="41148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2"/>
                </a:solidFill>
              </a:rPr>
              <a:t>1</a:t>
            </a:r>
            <a:r>
              <a:rPr lang="en-US" sz="2800" dirty="0">
                <a:solidFill>
                  <a:schemeClr val="tx2"/>
                </a:solidFill>
              </a:rPr>
              <a:t>8</a:t>
            </a:r>
            <a:r>
              <a:rPr lang="ru-RU" sz="2800" dirty="0">
                <a:solidFill>
                  <a:schemeClr val="tx2"/>
                </a:solidFill>
              </a:rPr>
              <a:t>86 – 1889 года, наблюдение фотоэффекта </a:t>
            </a:r>
          </a:p>
          <a:p>
            <a:r>
              <a:rPr lang="ru-RU" sz="2800" dirty="0">
                <a:solidFill>
                  <a:schemeClr val="tx2"/>
                </a:solidFill>
              </a:rPr>
              <a:t>Немецкий физик </a:t>
            </a:r>
          </a:p>
          <a:p>
            <a:r>
              <a:rPr lang="ru-RU" sz="2800" u="sng" dirty="0">
                <a:solidFill>
                  <a:schemeClr val="tx2"/>
                </a:solidFill>
              </a:rPr>
              <a:t>Генрих Герц</a:t>
            </a:r>
          </a:p>
          <a:p>
            <a:endParaRPr lang="ru-RU" sz="2800" u="sng" dirty="0">
              <a:solidFill>
                <a:schemeClr val="tx2"/>
              </a:solidFill>
            </a:endParaRPr>
          </a:p>
          <a:p>
            <a:r>
              <a:rPr lang="ru-RU" sz="2800" dirty="0">
                <a:solidFill>
                  <a:schemeClr val="tx2"/>
                </a:solidFill>
              </a:rPr>
              <a:t>Обнаружил фотоэффект</a:t>
            </a:r>
          </a:p>
        </p:txBody>
      </p:sp>
      <p:pic>
        <p:nvPicPr>
          <p:cNvPr id="62475" name="Picture 11" descr="hert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7300" y="1752600"/>
            <a:ext cx="3390900" cy="4521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Наблюдение  фотоэффекта</a:t>
            </a:r>
          </a:p>
        </p:txBody>
      </p:sp>
      <p:pic>
        <p:nvPicPr>
          <p:cNvPr id="65542" name="Picture 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1700213"/>
            <a:ext cx="3095625" cy="2144712"/>
          </a:xfrm>
          <a:noFill/>
          <a:ln/>
        </p:spPr>
      </p:pic>
      <p:pic>
        <p:nvPicPr>
          <p:cNvPr id="65543" name="Picture 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928662" y="3857628"/>
            <a:ext cx="3604410" cy="2857520"/>
          </a:xfrm>
          <a:noFill/>
          <a:ln/>
        </p:spPr>
      </p:pic>
      <p:sp>
        <p:nvSpPr>
          <p:cNvPr id="65541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4648200" y="1981200"/>
            <a:ext cx="4191000" cy="4114800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ru-RU" sz="2800" i="1">
                <a:solidFill>
                  <a:schemeClr val="tx2"/>
                </a:solidFill>
              </a:rPr>
              <a:t>Явление выхода (вырывания) электронов из вещества под действием света получило название </a:t>
            </a:r>
            <a:r>
              <a:rPr lang="ru-RU" sz="2800" i="1" u="sng">
                <a:solidFill>
                  <a:schemeClr val="tx2"/>
                </a:solidFill>
              </a:rPr>
              <a:t>фотоэлектрического эффекта -фотоэффекта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460375"/>
          </a:xfrm>
        </p:spPr>
        <p:txBody>
          <a:bodyPr>
            <a:normAutofit fontScale="90000"/>
          </a:bodyPr>
          <a:lstStyle/>
          <a:p>
            <a:r>
              <a:rPr lang="ru-RU"/>
              <a:t>Наблюдение  фотоэффекта</a:t>
            </a:r>
          </a:p>
        </p:txBody>
      </p:sp>
      <p:pic>
        <p:nvPicPr>
          <p:cNvPr id="130062" name="Picture 14" descr="atomcd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22388"/>
            <a:ext cx="7848600" cy="50450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125</TotalTime>
  <Words>391</Words>
  <PresentationFormat>Экран (4:3)</PresentationFormat>
  <Paragraphs>65</Paragraphs>
  <Slides>12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Раздел современной физики </vt:lpstr>
      <vt:lpstr>Слайд 2</vt:lpstr>
      <vt:lpstr>Тепловое излучение тел </vt:lpstr>
      <vt:lpstr>Гипотеза Планка</vt:lpstr>
      <vt:lpstr>Фотон.</vt:lpstr>
      <vt:lpstr>Постоянная Планка равна h = 6.62 * 10-34 Дж*с</vt:lpstr>
      <vt:lpstr>Открытие фотоэффекта</vt:lpstr>
      <vt:lpstr>Наблюдение  фотоэффекта</vt:lpstr>
      <vt:lpstr>Наблюдение  фотоэффекта</vt:lpstr>
      <vt:lpstr>Задача 1. Энергия фотона равна 2.8*10-19 Дж. Какова длина волны электромагнитного излучения? </vt:lpstr>
      <vt:lpstr>№2. Источник света мощностью 100 Вт испускает 5*1020 фотонов в секунду. Найдите среднюю длину волны излучения. </vt:lpstr>
      <vt:lpstr>Задание на дом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Квантовая теория электромагнитного излучения вещества</dc:title>
  <dc:creator>Оля</dc:creator>
  <cp:lastModifiedBy>Оля</cp:lastModifiedBy>
  <cp:revision>7</cp:revision>
  <dcterms:created xsi:type="dcterms:W3CDTF">2011-02-04T14:59:30Z</dcterms:created>
  <dcterms:modified xsi:type="dcterms:W3CDTF">2011-02-04T17:15:32Z</dcterms:modified>
</cp:coreProperties>
</file>