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66" r:id="rId2"/>
    <p:sldId id="256" r:id="rId3"/>
    <p:sldId id="267" r:id="rId4"/>
    <p:sldId id="268" r:id="rId5"/>
    <p:sldId id="271" r:id="rId6"/>
    <p:sldId id="273" r:id="rId7"/>
    <p:sldId id="274" r:id="rId8"/>
    <p:sldId id="275" r:id="rId9"/>
    <p:sldId id="276" r:id="rId10"/>
    <p:sldId id="277" r:id="rId11"/>
    <p:sldId id="264" r:id="rId12"/>
    <p:sldId id="280" r:id="rId13"/>
    <p:sldId id="281" r:id="rId14"/>
    <p:sldId id="269" r:id="rId15"/>
    <p:sldId id="265" r:id="rId16"/>
    <p:sldId id="260" r:id="rId17"/>
    <p:sldId id="282" r:id="rId18"/>
    <p:sldId id="263" r:id="rId1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72" autoAdjust="0"/>
    <p:restoredTop sz="94633" autoAdjust="0"/>
  </p:normalViewPr>
  <p:slideViewPr>
    <p:cSldViewPr>
      <p:cViewPr>
        <p:scale>
          <a:sx n="77" d="100"/>
          <a:sy n="77" d="100"/>
        </p:scale>
        <p:origin x="-128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8AC307-B658-42EE-A18F-BC57CFC50E51}" type="datetimeFigureOut">
              <a:rPr lang="ru-RU" smtClean="0"/>
              <a:pPr/>
              <a:t>24.04.2013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9B42D5-DF75-4A1A-BA33-D34DE39E2C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5623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B42D5-DF75-4A1A-BA33-D34DE39E2C52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4/24/2013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4/24/2013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4/24/2013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4/24/2013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4/24/2013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4/24/2013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4/24/2013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4/24/2013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4/24/2013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4/24/2013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4/24/2013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0000">
              <a:schemeClr val="bg2">
                <a:shade val="35000"/>
                <a:satMod val="150000"/>
              </a:schemeClr>
            </a:gs>
            <a:gs pos="45000">
              <a:schemeClr val="bg2">
                <a:shade val="68000"/>
                <a:satMod val="155000"/>
              </a:schemeClr>
            </a:gs>
            <a:gs pos="100000">
              <a:schemeClr val="bg2">
                <a:tint val="70000"/>
                <a:satMod val="175000"/>
              </a:schemeClr>
            </a:gs>
          </a:gsLst>
          <a:lin ang="3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4/24/2013</a:t>
            </a:fld>
            <a:endParaRPr lang="en-US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72;&#1082;&#1084;&#1077;&#1080;&#1079;&#1084;\&#1040;&#1093;&#1084;&#1072;&#1090;&#1086;&#1074;&#1072;%20-%20&#1094;&#1074;&#1077;&#1090;&#1086;&#1074;%20&#1080;%20&#1085;&#1077;&#1078;&#1080;&#1074;&#1099;&#1093;%20&#1074;&#1077;&#1097;&#1077;&#1081;.mp3" TargetMode="External"/><Relationship Id="rId5" Type="http://schemas.openxmlformats.org/officeDocument/2006/relationships/image" Target="../media/image16.jpe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72;&#1082;&#1084;&#1077;&#1080;&#1079;&#1084;\&#1052;&#1072;&#1085;&#1076;&#1077;&#1083;&#1100;&#1096;&#1090;&#1072;&#1084;%20-%20&#1046;&#1080;&#1083;%20&#1040;&#1083;&#1077;&#1082;&#1089;&#1072;&#1085;&#1076;&#1088;%20&#1043;.mp3" TargetMode="Externa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5800" y="990600"/>
            <a:ext cx="7772400" cy="1752600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latin typeface="Monotype Corsiva" pitchFamily="66" charset="0"/>
              </a:rPr>
              <a:t>Акмеизм</a:t>
            </a:r>
            <a:br>
              <a:rPr lang="ru-RU" sz="4800" dirty="0" smtClean="0">
                <a:latin typeface="Monotype Corsiva" pitchFamily="66" charset="0"/>
              </a:rPr>
            </a:br>
            <a:endParaRPr lang="ru-RU" sz="4800" dirty="0">
              <a:latin typeface="Monotype Corsiva" pitchFamily="66" charset="0"/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Обзор раннего творчества </a:t>
            </a:r>
          </a:p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Н. Гумилева, А. Ахматовой, О. Мандельштама.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752600" y="5029200"/>
            <a:ext cx="67818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«Любите существовавшие вещи и свое бытие больше самих себя- вот высшая заповедь акмеизма…»</a:t>
            </a:r>
          </a:p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                                                                  О. Мандельштам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33400" y="5410200"/>
            <a:ext cx="8183880" cy="1051560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Monotype Corsiva" pitchFamily="66" charset="0"/>
              </a:rPr>
              <a:t>Картины таитянского периода П.Гогена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2050" name="Picture 2" descr="E:\картины\гоген_три_хижин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990600"/>
            <a:ext cx="7122612" cy="4262438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Monotype Corsiva" pitchFamily="66" charset="0"/>
              </a:rPr>
              <a:t>Николай Гумилёв</a:t>
            </a:r>
            <a:endParaRPr lang="ru-RU" sz="4000" dirty="0">
              <a:latin typeface="Monotype Corsiva" pitchFamily="66" charset="0"/>
            </a:endParaRPr>
          </a:p>
        </p:txBody>
      </p:sp>
      <p:pic>
        <p:nvPicPr>
          <p:cNvPr id="21507" name="Picture 3" descr="J:\Gumilev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10200" y="609600"/>
            <a:ext cx="2857500" cy="3810000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5" name="TextBox 4"/>
          <p:cNvSpPr txBox="1"/>
          <p:nvPr/>
        </p:nvSpPr>
        <p:spPr>
          <a:xfrm>
            <a:off x="457200" y="2133600"/>
            <a:ext cx="530786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1905 г. – «Путь конквистадоров»</a:t>
            </a:r>
          </a:p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1908 г. – «Романтические цветы»</a:t>
            </a:r>
          </a:p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1910 г. – «Жемчуга»</a:t>
            </a:r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картины\ea0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524000"/>
            <a:ext cx="7707313" cy="4411663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371600"/>
            <a:ext cx="8183880" cy="609600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latin typeface="Monotype Corsiva" pitchFamily="66" charset="0"/>
              </a:rPr>
              <a:t/>
            </a:r>
            <a:br>
              <a:rPr lang="ru-RU" sz="4000" dirty="0" smtClean="0">
                <a:latin typeface="Monotype Corsiva" pitchFamily="66" charset="0"/>
              </a:rPr>
            </a:br>
            <a:r>
              <a:rPr lang="ru-RU" sz="4000" dirty="0" smtClean="0">
                <a:latin typeface="Monotype Corsiva" pitchFamily="66" charset="0"/>
              </a:rPr>
              <a:t/>
            </a:r>
            <a:br>
              <a:rPr lang="ru-RU" sz="4000" dirty="0" smtClean="0">
                <a:latin typeface="Monotype Corsiva" pitchFamily="66" charset="0"/>
              </a:rPr>
            </a:br>
            <a:r>
              <a:rPr lang="ru-RU" sz="4000" dirty="0" smtClean="0">
                <a:latin typeface="Monotype Corsiva" pitchFamily="66" charset="0"/>
              </a:rPr>
              <a:t>Стихотворение «Жираф», 1907 г.</a:t>
            </a:r>
            <a:br>
              <a:rPr lang="ru-RU" sz="4000" dirty="0" smtClean="0">
                <a:latin typeface="Monotype Corsiva" pitchFamily="66" charset="0"/>
              </a:rPr>
            </a:br>
            <a:r>
              <a:rPr lang="ru-RU" sz="3200" dirty="0" smtClean="0">
                <a:latin typeface="Monotype Corsiva" pitchFamily="66" charset="0"/>
              </a:rPr>
              <a:t> </a:t>
            </a:r>
            <a:r>
              <a:rPr lang="ru-RU" sz="2000" dirty="0" smtClean="0">
                <a:latin typeface="Monotype Corsiva" pitchFamily="66" charset="0"/>
              </a:rPr>
              <a:t>«</a:t>
            </a:r>
            <a:r>
              <a:rPr lang="ru-RU" sz="2800" dirty="0" smtClean="0">
                <a:latin typeface="Monotype Corsiva" pitchFamily="66" charset="0"/>
              </a:rPr>
              <a:t>Ты  плачешь? Послушай… далёко на озере Чад изысканный бродит жираф.»</a:t>
            </a:r>
            <a:endParaRPr lang="ru-RU" sz="2800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5181600"/>
            <a:ext cx="8183880" cy="1295400"/>
          </a:xfrm>
        </p:spPr>
        <p:txBody>
          <a:bodyPr>
            <a:normAutofit lnSpcReduction="10000"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Выпишите сравнения, красочные эпитеты.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Какие строки напрямую перекликаются с картинами Гогена?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Найдите черты акмеистического почерка.</a:t>
            </a:r>
          </a:p>
          <a:p>
            <a:pPr>
              <a:buNone/>
            </a:pPr>
            <a:endParaRPr lang="ru-RU" sz="3600" b="1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1371600"/>
            <a:ext cx="5288280" cy="457200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latin typeface="Monotype Corsiva" pitchFamily="66" charset="0"/>
              </a:rPr>
              <a:t/>
            </a:r>
            <a:br>
              <a:rPr lang="ru-RU" dirty="0" smtClean="0">
                <a:latin typeface="Monotype Corsiva" pitchFamily="66" charset="0"/>
              </a:rPr>
            </a:br>
            <a:r>
              <a:rPr lang="ru-RU" dirty="0" smtClean="0">
                <a:latin typeface="Monotype Corsiva" pitchFamily="66" charset="0"/>
              </a:rPr>
              <a:t>                                  </a:t>
            </a:r>
            <a:br>
              <a:rPr lang="ru-RU" dirty="0" smtClean="0">
                <a:latin typeface="Monotype Corsiva" pitchFamily="66" charset="0"/>
              </a:rPr>
            </a:br>
            <a:r>
              <a:rPr lang="ru-RU" dirty="0" smtClean="0">
                <a:latin typeface="Monotype Corsiva" pitchFamily="66" charset="0"/>
              </a:rPr>
              <a:t> Гумилёв  «Озеро Чад»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3400" y="2438400"/>
            <a:ext cx="8183880" cy="418795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Какие образы рождаются при чтении этого стихотворения?</a:t>
            </a:r>
          </a:p>
          <a:p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С помощью каких художественных средств они создаются?</a:t>
            </a:r>
          </a:p>
          <a:p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Выделите «экзотические» сравнения</a:t>
            </a:r>
            <a:endParaRPr lang="ru-RU" sz="3600" b="1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J:\magazine_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86400" y="838200"/>
            <a:ext cx="2857500" cy="4000500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7" name="TextBox 6"/>
          <p:cNvSpPr txBox="1"/>
          <p:nvPr/>
        </p:nvSpPr>
        <p:spPr>
          <a:xfrm>
            <a:off x="762000" y="457200"/>
            <a:ext cx="44958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«…я сегодня смотрел, как кладут печку, и завидовал – угадай  кому? – кирпичикам. Так плотно их кладут, так тесно , и ещё замазывают каждую щелку. Кирпич к кирпичу, друг к другу, все вместе, один за  всех, все за одного. Самое тяжёлое в жизни – одиночество.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05400" y="49530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А я так одинок…»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183880" cy="1051560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Monotype Corsiva" pitchFamily="66" charset="0"/>
              </a:rPr>
              <a:t>       Анна  Ахматова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4" name="Picture 4" descr="J:\211835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381000"/>
            <a:ext cx="2857500" cy="3962400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6" name="Ахматова - цветов и неживых вещей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1066800" y="6019800"/>
            <a:ext cx="304800" cy="304800"/>
          </a:xfrm>
          <a:prstGeom prst="rect">
            <a:avLst/>
          </a:prstGeom>
        </p:spPr>
      </p:pic>
      <p:pic>
        <p:nvPicPr>
          <p:cNvPr id="7" name="Picture 2" descr="J:\картины\заросший пруд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905000"/>
            <a:ext cx="5943600" cy="3904488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81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J:\картины\осенний мотив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90600" y="457200"/>
            <a:ext cx="2133600" cy="3137647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6" name="Picture 2" descr="J:\картины\сомов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3276600"/>
            <a:ext cx="3635239" cy="3581400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7" name="Picture 2" descr="J:\картины\водоем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91000" y="228600"/>
            <a:ext cx="4470401" cy="3352801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8" name="Picture 1" descr="J:\картины\бабушкин сад.jpg"/>
          <p:cNvPicPr>
            <a:picLocks noChangeAspect="1" noChangeArrowheads="1"/>
          </p:cNvPicPr>
          <p:nvPr/>
        </p:nvPicPr>
        <p:blipFill>
          <a:blip r:embed="rId5"/>
          <a:srcRect l="11278" t="5556" r="14611" b="13001"/>
          <a:stretch>
            <a:fillRect/>
          </a:stretch>
        </p:blipFill>
        <p:spPr bwMode="auto">
          <a:xfrm>
            <a:off x="381000" y="3276600"/>
            <a:ext cx="4495800" cy="3371850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183880" cy="1051560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Monotype Corsiva" pitchFamily="66" charset="0"/>
              </a:rPr>
              <a:t>Подумайте…</a:t>
            </a:r>
            <a:endParaRPr lang="ru-RU" sz="4000" dirty="0">
              <a:latin typeface="Monotype Corsiva" pitchFamily="66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533400" y="1524000"/>
            <a:ext cx="8183880" cy="4187952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Стихотворение «Я научился просто, мудро жить…»  Какая из показанных картин наиболее созвучна со строками этого стихотворения?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Стихотворение «Я не знаю, ты жив или умер…». Вызывает ли это стихотворение Ахматовой настроение, подобное настроение каких – либо из этих картин?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Что объединяет их помимо внешней формы, системы образов?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Почему мы привлекаем такие картины, а не полотна Гогена, например?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J:\картины\прогулка короля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8763000" cy="5638801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4" name="TextBox 3"/>
          <p:cNvSpPr txBox="1"/>
          <p:nvPr/>
        </p:nvSpPr>
        <p:spPr>
          <a:xfrm>
            <a:off x="457200" y="304800"/>
            <a:ext cx="41585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Бенуа  «Прогулка короля»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5410200"/>
            <a:ext cx="784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Правила и ограничения невозможны для настоящих поэтов, поэтому сегодня мы сравнивали тончайшие чувства стихотворных строк с живописной манерой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J:\35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685800"/>
            <a:ext cx="2595046" cy="3352800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66800" y="5562600"/>
            <a:ext cx="3383280" cy="1051560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Monotype Corsiva" pitchFamily="66" charset="0"/>
              </a:rPr>
              <a:t>Подумайте…</a:t>
            </a:r>
            <a:endParaRPr lang="ru-RU" sz="4000" dirty="0">
              <a:latin typeface="Monotype Corsiva" pitchFamily="66" charset="0"/>
            </a:endParaRPr>
          </a:p>
        </p:txBody>
      </p:sp>
      <p:pic>
        <p:nvPicPr>
          <p:cNvPr id="6" name="Мандельштам - Жил Александр Г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609600" y="6172200"/>
            <a:ext cx="304800" cy="304800"/>
          </a:xfrm>
          <a:prstGeom prst="rect">
            <a:avLst/>
          </a:prstGeom>
        </p:spPr>
      </p:pic>
      <p:pic>
        <p:nvPicPr>
          <p:cNvPr id="2050" name="Picture 2" descr="J:\11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00200" y="2209800"/>
            <a:ext cx="2895600" cy="4308652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10" name="Picture 6" descr="J:\1221622529_ns_gumilev.jpg"/>
          <p:cNvPicPr>
            <a:picLocks noChangeAspect="1" noChangeArrowheads="1"/>
          </p:cNvPicPr>
          <p:nvPr/>
        </p:nvPicPr>
        <p:blipFill>
          <a:blip r:embed="rId6"/>
          <a:srcRect b="10000"/>
          <a:stretch>
            <a:fillRect/>
          </a:stretch>
        </p:blipFill>
        <p:spPr bwMode="auto">
          <a:xfrm>
            <a:off x="5029200" y="2895600"/>
            <a:ext cx="2895600" cy="3683449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11" name="Picture 3" descr="J:\Gumilev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29000" y="152400"/>
            <a:ext cx="2857500" cy="3810000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8" name="Picture 2" descr="J:\gorodetskij.jpg"/>
          <p:cNvPicPr>
            <a:picLocks noChangeAspect="1" noChangeArrowheads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6477000" y="533400"/>
            <a:ext cx="2205590" cy="2898775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31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5" descr="J:\166041565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14400" y="762000"/>
            <a:ext cx="2362200" cy="3819525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3200400" y="1752600"/>
            <a:ext cx="54102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 «Для акмеистов сознательный смысл слова… Такая же прекрасная форма, как музыка для символистов… Любите существовавшие вещи и свое бытие больше самих себя- вот высшая заповедь акмеизма… Средневековье дорого нам потому, что оно никогда не смешивало  различных планов и к потустороннему относилось с огромной сдержанностью.»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Monotype Corsiva" pitchFamily="66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</a:rPr>
              <a:t>                                                    О. Мандельштам.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9200"/>
            <a:ext cx="5440680" cy="4187952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   « На смену символизма идет новое направление, как бы оно ни называлось, требующее большего равновесия сил и более точного  знания отношений между субъектом и объектом, чем то было в символизме...  В кругах, близких к акмеизму чаще всего произносят имена Шекспира, Рабле,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Виллона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и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Готье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. Каждое из этих имен-  краеугольный  камень для здания акмеизма. Шекспир показал  нам внутренний мир человека. Рабле- его тело и радость, мудрую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физиологичность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.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Виллон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поведал нам о жизни, нимало не сомневающийся в самой себе, хотя знающей все: и бога, и порок, и смерть и бессмертие;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Готье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для этой жизни нашёл в искусстве достойные одежды безупречных форм. Соединить в себе эти четыре момента- вот та мечта, которая объединяет люде, называвших себя акмеистами.</a:t>
            </a:r>
          </a:p>
          <a:p>
            <a:pPr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                                                              И. Гумилёв </a:t>
            </a:r>
          </a:p>
          <a:p>
            <a:pPr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                          «Наследие символизма и акмеизма»  1913г.</a:t>
            </a:r>
          </a:p>
          <a:p>
            <a:endParaRPr lang="ru-RU" dirty="0"/>
          </a:p>
        </p:txBody>
      </p:sp>
      <p:pic>
        <p:nvPicPr>
          <p:cNvPr id="4" name="Picture 6" descr="J:\1221622529_ns_gumilev.jpg"/>
          <p:cNvPicPr>
            <a:picLocks noChangeAspect="1" noChangeArrowheads="1"/>
          </p:cNvPicPr>
          <p:nvPr/>
        </p:nvPicPr>
        <p:blipFill>
          <a:blip r:embed="rId2"/>
          <a:srcRect b="10000"/>
          <a:stretch>
            <a:fillRect/>
          </a:stretch>
        </p:blipFill>
        <p:spPr bwMode="auto">
          <a:xfrm>
            <a:off x="5715000" y="1447800"/>
            <a:ext cx="2695575" cy="3429000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990600"/>
            <a:ext cx="8183880" cy="4187952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1909 год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– создание «Поэтической академии»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1911 год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– основано объединение «Цех поэтов»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Осень 1912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– решение о создании нового поэтического течения – </a:t>
            </a:r>
            <a:r>
              <a:rPr lang="ru-RU" sz="4000" dirty="0" smtClean="0">
                <a:solidFill>
                  <a:srgbClr val="FF0000"/>
                </a:solidFill>
                <a:latin typeface="Monotype Corsiva" pitchFamily="66" charset="0"/>
              </a:rPr>
              <a:t>акмеизма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  <a:t>Акмеизм  - 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от греческого «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акма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»</a:t>
            </a:r>
          </a:p>
          <a:p>
            <a:pPr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                        - высшая степень чего - либо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183880" cy="1051560"/>
          </a:xfrm>
        </p:spPr>
        <p:txBody>
          <a:bodyPr>
            <a:noAutofit/>
          </a:bodyPr>
          <a:lstStyle/>
          <a:p>
            <a:r>
              <a:rPr lang="ru-RU" sz="4000" dirty="0" smtClean="0">
                <a:latin typeface="Monotype Corsiva" pitchFamily="66" charset="0"/>
              </a:rPr>
              <a:t>        «Медлительнее снежный улей…»</a:t>
            </a:r>
            <a:br>
              <a:rPr lang="ru-RU" sz="4000" dirty="0" smtClean="0">
                <a:latin typeface="Monotype Corsiva" pitchFamily="66" charset="0"/>
              </a:rPr>
            </a:br>
            <a:r>
              <a:rPr lang="ru-RU" sz="4000" dirty="0" smtClean="0">
                <a:latin typeface="Monotype Corsiva" pitchFamily="66" charset="0"/>
              </a:rPr>
              <a:t>                                 О.Мандельштам</a:t>
            </a:r>
            <a:endParaRPr lang="ru-RU" sz="4000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28800"/>
            <a:ext cx="8183880" cy="4187952"/>
          </a:xfrm>
        </p:spPr>
        <p:txBody>
          <a:bodyPr/>
          <a:lstStyle/>
          <a:p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Назовите цветовые прилагательные </a:t>
            </a:r>
          </a:p>
          <a:p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Имеют ли они двойственное значение, символизируют ли что –либо?</a:t>
            </a:r>
          </a:p>
          <a:p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С помощью каких образов в стихотворении показано столкновение вечного и сиюминутного?</a:t>
            </a:r>
          </a:p>
          <a:p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 Подтвердите Ваше мнение примерами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183880" cy="1051560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latin typeface="Monotype Corsiva" pitchFamily="66" charset="0"/>
              </a:rPr>
              <a:t>«На бледно – </a:t>
            </a:r>
            <a:r>
              <a:rPr lang="ru-RU" sz="4000" dirty="0" err="1" smtClean="0">
                <a:latin typeface="Monotype Corsiva" pitchFamily="66" charset="0"/>
              </a:rPr>
              <a:t>голубой</a:t>
            </a:r>
            <a:r>
              <a:rPr lang="ru-RU" sz="4000" dirty="0" smtClean="0">
                <a:latin typeface="Monotype Corsiva" pitchFamily="66" charset="0"/>
              </a:rPr>
              <a:t> эмали…»</a:t>
            </a:r>
            <a:br>
              <a:rPr lang="ru-RU" sz="4000" dirty="0" smtClean="0">
                <a:latin typeface="Monotype Corsiva" pitchFamily="66" charset="0"/>
              </a:rPr>
            </a:br>
            <a:r>
              <a:rPr lang="ru-RU" sz="4000" dirty="0" smtClean="0">
                <a:latin typeface="Monotype Corsiva" pitchFamily="66" charset="0"/>
              </a:rPr>
              <a:t>                          О.Мандельштам</a:t>
            </a:r>
            <a:endParaRPr lang="ru-RU" sz="4000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1752600"/>
            <a:ext cx="8183880" cy="418795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Проявляется ли в этом стихотворении принцип акмеистов: ясность, конкретность, чёткость?   </a:t>
            </a:r>
          </a:p>
          <a:p>
            <a:pPr>
              <a:buNone/>
            </a:pP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                              Докажите примерами.</a:t>
            </a:r>
            <a:endParaRPr lang="ru-RU" sz="4000" b="1" dirty="0" smtClean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  <a:p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Можно ли назвать поэта «моментальным фотографом»?   </a:t>
            </a:r>
          </a:p>
          <a:p>
            <a:pPr>
              <a:buNone/>
            </a:pP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                                Докажите примерами.</a:t>
            </a:r>
            <a:endParaRPr lang="ru-RU" sz="3600" b="1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5334000"/>
            <a:ext cx="8183880" cy="1219200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На какую из  репродукций  «ложатся « строки Мандельштама из стихотворения </a:t>
            </a:r>
            <a:b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«На бледно – </a:t>
            </a:r>
            <a:r>
              <a:rPr lang="ru-RU" sz="2800" dirty="0" err="1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голубой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 эмали…»?                Почему?</a:t>
            </a:r>
            <a:endParaRPr lang="ru-RU" sz="2800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И. Грабарь </a:t>
            </a:r>
          </a:p>
          <a:p>
            <a:pPr algn="ctr"/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«Февральская лазурь»</a:t>
            </a:r>
            <a:endParaRPr lang="ru-RU" sz="2800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Э. Дега </a:t>
            </a:r>
          </a:p>
          <a:p>
            <a:pPr algn="ctr"/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«</a:t>
            </a:r>
            <a:r>
              <a:rPr lang="ru-RU" sz="2800" dirty="0" err="1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Голубые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 танцовщицы»</a:t>
            </a:r>
            <a:endParaRPr lang="ru-RU" sz="2800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9" name="Picture 2" descr="J:\картины\дега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294597"/>
            <a:ext cx="3962399" cy="3972827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3074" name="Picture 2" descr="E:\картины\февральская лазурь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38200" y="1524000"/>
            <a:ext cx="3048000" cy="3660919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33400" y="5410200"/>
            <a:ext cx="8183880" cy="1051560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Monotype Corsiva" pitchFamily="66" charset="0"/>
              </a:rPr>
              <a:t>Картины таитянского периода П.Гогена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1026" name="Picture 2" descr="E:\картины\гоген_таитян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544754"/>
            <a:ext cx="4710113" cy="5411979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212</TotalTime>
  <Words>623</Words>
  <Application>Microsoft Office PowerPoint</Application>
  <PresentationFormat>Экран (4:3)</PresentationFormat>
  <Paragraphs>56</Paragraphs>
  <Slides>18</Slides>
  <Notes>1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Аспект</vt:lpstr>
      <vt:lpstr>Акмеизм </vt:lpstr>
      <vt:lpstr>Подумайте…</vt:lpstr>
      <vt:lpstr>Презентация PowerPoint</vt:lpstr>
      <vt:lpstr>Презентация PowerPoint</vt:lpstr>
      <vt:lpstr>Презентация PowerPoint</vt:lpstr>
      <vt:lpstr>        «Медлительнее снежный улей…»                                  О.Мандельштам</vt:lpstr>
      <vt:lpstr>«На бледно – голубой эмали…»                           О.Мандельштам</vt:lpstr>
      <vt:lpstr>На какую из  репродукций  «ложатся « строки Мандельштама из стихотворения  «На бледно – голубой эмали…»?                Почему?</vt:lpstr>
      <vt:lpstr>Картины таитянского периода П.Гогена</vt:lpstr>
      <vt:lpstr>Картины таитянского периода П.Гогена</vt:lpstr>
      <vt:lpstr>Николай Гумилёв</vt:lpstr>
      <vt:lpstr>  Стихотворение «Жираф», 1907 г.  «Ты  плачешь? Послушай… далёко на озере Чад изысканный бродит жираф.»</vt:lpstr>
      <vt:lpstr>                                     Гумилёв  «Озеро Чад»</vt:lpstr>
      <vt:lpstr>Презентация PowerPoint</vt:lpstr>
      <vt:lpstr>       Анна  Ахматова</vt:lpstr>
      <vt:lpstr>Презентация PowerPoint</vt:lpstr>
      <vt:lpstr>Подумайте…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33-1Кабинет</dc:creator>
  <cp:lastModifiedBy>33-1Кабинет</cp:lastModifiedBy>
  <cp:revision>32</cp:revision>
  <dcterms:modified xsi:type="dcterms:W3CDTF">2013-04-24T14:15:38Z</dcterms:modified>
</cp:coreProperties>
</file>