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09B5-465E-413D-B602-C68F84EC032A}" type="datetimeFigureOut">
              <a:rPr lang="ru-RU" smtClean="0"/>
              <a:t>06.05.2013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60DEB-7B99-48C4-8999-F39E9B44B8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09B5-465E-413D-B602-C68F84EC032A}" type="datetimeFigureOut">
              <a:rPr lang="ru-RU" smtClean="0"/>
              <a:t>06.05.2013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60DEB-7B99-48C4-8999-F39E9B44B8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09B5-465E-413D-B602-C68F84EC032A}" type="datetimeFigureOut">
              <a:rPr lang="ru-RU" smtClean="0"/>
              <a:t>06.05.2013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60DEB-7B99-48C4-8999-F39E9B44B8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09B5-465E-413D-B602-C68F84EC032A}" type="datetimeFigureOut">
              <a:rPr lang="ru-RU" smtClean="0"/>
              <a:t>06.05.2013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60DEB-7B99-48C4-8999-F39E9B44B8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09B5-465E-413D-B602-C68F84EC032A}" type="datetimeFigureOut">
              <a:rPr lang="ru-RU" smtClean="0"/>
              <a:t>06.05.2013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60DEB-7B99-48C4-8999-F39E9B44B8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09B5-465E-413D-B602-C68F84EC032A}" type="datetimeFigureOut">
              <a:rPr lang="ru-RU" smtClean="0"/>
              <a:t>06.05.2013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60DEB-7B99-48C4-8999-F39E9B44B8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09B5-465E-413D-B602-C68F84EC032A}" type="datetimeFigureOut">
              <a:rPr lang="ru-RU" smtClean="0"/>
              <a:t>06.05.2013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60DEB-7B99-48C4-8999-F39E9B44B8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09B5-465E-413D-B602-C68F84EC032A}" type="datetimeFigureOut">
              <a:rPr lang="ru-RU" smtClean="0"/>
              <a:t>06.05.2013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60DEB-7B99-48C4-8999-F39E9B44B8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09B5-465E-413D-B602-C68F84EC032A}" type="datetimeFigureOut">
              <a:rPr lang="ru-RU" smtClean="0"/>
              <a:t>06.05.2013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60DEB-7B99-48C4-8999-F39E9B44B8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09B5-465E-413D-B602-C68F84EC032A}" type="datetimeFigureOut">
              <a:rPr lang="ru-RU" smtClean="0"/>
              <a:t>06.05.2013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60DEB-7B99-48C4-8999-F39E9B44B8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09B5-465E-413D-B602-C68F84EC032A}" type="datetimeFigureOut">
              <a:rPr lang="ru-RU" smtClean="0"/>
              <a:t>06.05.2013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60DEB-7B99-48C4-8999-F39E9B44B8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309B5-465E-413D-B602-C68F84EC032A}" type="datetimeFigureOut">
              <a:rPr lang="ru-RU" smtClean="0"/>
              <a:t>06.05.2013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60DEB-7B99-48C4-8999-F39E9B44B80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-1393286">
            <a:off x="0" y="1412875"/>
            <a:ext cx="7345363" cy="16065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6793286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KZ Script"/>
              </a:rPr>
              <a:t>Оңтүстік Қазақстан</a:t>
            </a:r>
            <a:r>
              <a:rPr lang="ru-RU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6793286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KZ Script"/>
              </a:rPr>
              <a:t> </a:t>
            </a:r>
          </a:p>
        </p:txBody>
      </p:sp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 rot="-1387462">
            <a:off x="2359025" y="2643188"/>
            <a:ext cx="4276725" cy="12319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6787462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KZ Script"/>
              </a:rPr>
              <a:t>аймағының </a:t>
            </a:r>
          </a:p>
        </p:txBody>
      </p:sp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 rot="-1385451">
            <a:off x="2700338" y="3789363"/>
            <a:ext cx="4962525" cy="16065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6785451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KZ Script"/>
              </a:rPr>
              <a:t>шаруашылығы</a:t>
            </a:r>
            <a:endParaRPr lang="ru-RU" sz="36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6785451" scaled="1"/>
              </a:gra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KZ Script"/>
            </a:endParaRP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2053" grpId="0" animBg="1"/>
      <p:bldP spid="205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1403350" y="333375"/>
            <a:ext cx="5616575" cy="1368425"/>
          </a:xfrm>
          <a:prstGeom prst="irregularSeal1">
            <a:avLst/>
          </a:prstGeom>
          <a:solidFill>
            <a:srgbClr val="FFFF99"/>
          </a:solidFill>
          <a:ln w="9525">
            <a:solidFill>
              <a:schemeClr val="tx1"/>
            </a:solidFill>
            <a:prstDash val="lgDash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2411413" y="765175"/>
            <a:ext cx="3673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2400" b="1" i="1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Оңтүстік Қазақстан</a:t>
            </a:r>
            <a:endParaRPr lang="ru-RU" sz="2400" b="1" i="1">
              <a:solidFill>
                <a:srgbClr val="99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 flipH="1">
            <a:off x="1331913" y="1268413"/>
            <a:ext cx="576262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9" name="AutoShape 7"/>
          <p:cNvSpPr>
            <a:spLocks noChangeArrowheads="1"/>
          </p:cNvSpPr>
          <p:nvPr/>
        </p:nvSpPr>
        <p:spPr bwMode="auto">
          <a:xfrm>
            <a:off x="250825" y="1773238"/>
            <a:ext cx="2268538" cy="863600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323850" y="1989138"/>
            <a:ext cx="2592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2400" b="1">
                <a:solidFill>
                  <a:srgbClr val="FF00FF"/>
                </a:solidFill>
              </a:rPr>
              <a:t>Қаратау жота</a:t>
            </a:r>
            <a:endParaRPr lang="ru-RU" sz="2400" b="1">
              <a:solidFill>
                <a:srgbClr val="FF00FF"/>
              </a:solidFill>
            </a:endParaRPr>
          </a:p>
        </p:txBody>
      </p:sp>
      <p:sp>
        <p:nvSpPr>
          <p:cNvPr id="8202" name="AutoShape 10"/>
          <p:cNvSpPr>
            <a:spLocks noChangeArrowheads="1"/>
          </p:cNvSpPr>
          <p:nvPr/>
        </p:nvSpPr>
        <p:spPr bwMode="auto">
          <a:xfrm>
            <a:off x="179388" y="3141663"/>
            <a:ext cx="2303462" cy="1871662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323850" y="3284538"/>
            <a:ext cx="1871663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2400" b="1">
                <a:solidFill>
                  <a:srgbClr val="FF00FF"/>
                </a:solidFill>
              </a:rPr>
              <a:t>Ақсай</a:t>
            </a:r>
          </a:p>
          <a:p>
            <a:pPr>
              <a:spcBef>
                <a:spcPct val="50000"/>
              </a:spcBef>
            </a:pPr>
            <a:r>
              <a:rPr lang="kk-KZ" sz="2400" b="1">
                <a:solidFill>
                  <a:srgbClr val="FF00FF"/>
                </a:solidFill>
              </a:rPr>
              <a:t>Жаңабас</a:t>
            </a:r>
          </a:p>
          <a:p>
            <a:pPr>
              <a:spcBef>
                <a:spcPct val="50000"/>
              </a:spcBef>
            </a:pPr>
            <a:r>
              <a:rPr lang="kk-KZ" sz="2400" b="1">
                <a:solidFill>
                  <a:srgbClr val="FF00FF"/>
                </a:solidFill>
              </a:rPr>
              <a:t>Шолақтау</a:t>
            </a:r>
            <a:endParaRPr lang="ru-RU" sz="2400" b="1">
              <a:solidFill>
                <a:srgbClr val="FF00FF"/>
              </a:solidFill>
            </a:endParaRPr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>
            <a:off x="1116013" y="50847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05" name="AutoShape 13"/>
          <p:cNvSpPr>
            <a:spLocks noChangeArrowheads="1"/>
          </p:cNvSpPr>
          <p:nvPr/>
        </p:nvSpPr>
        <p:spPr bwMode="auto">
          <a:xfrm>
            <a:off x="395288" y="5373688"/>
            <a:ext cx="1584325" cy="1295400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6300788" y="1196975"/>
            <a:ext cx="719137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07" name="AutoShape 15"/>
          <p:cNvSpPr>
            <a:spLocks noChangeArrowheads="1"/>
          </p:cNvSpPr>
          <p:nvPr/>
        </p:nvSpPr>
        <p:spPr bwMode="auto">
          <a:xfrm>
            <a:off x="6516688" y="1773238"/>
            <a:ext cx="1943100" cy="719137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6588125" y="1844675"/>
            <a:ext cx="1944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2400" b="1">
                <a:solidFill>
                  <a:srgbClr val="FF00FF"/>
                </a:solidFill>
              </a:rPr>
              <a:t>Арал теңізі</a:t>
            </a:r>
            <a:endParaRPr lang="ru-RU" sz="2400" b="1">
              <a:solidFill>
                <a:srgbClr val="FF00FF"/>
              </a:solidFill>
            </a:endParaRPr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>
            <a:off x="7308850" y="256540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10" name="AutoShape 18"/>
          <p:cNvSpPr>
            <a:spLocks noChangeArrowheads="1"/>
          </p:cNvSpPr>
          <p:nvPr/>
        </p:nvSpPr>
        <p:spPr bwMode="auto">
          <a:xfrm>
            <a:off x="6588125" y="3068638"/>
            <a:ext cx="1584325" cy="1152525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211" name="Line 19"/>
          <p:cNvSpPr>
            <a:spLocks noChangeShapeType="1"/>
          </p:cNvSpPr>
          <p:nvPr/>
        </p:nvSpPr>
        <p:spPr bwMode="auto">
          <a:xfrm>
            <a:off x="5076825" y="1484313"/>
            <a:ext cx="71438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12" name="AutoShape 20"/>
          <p:cNvSpPr>
            <a:spLocks noChangeArrowheads="1"/>
          </p:cNvSpPr>
          <p:nvPr/>
        </p:nvSpPr>
        <p:spPr bwMode="auto">
          <a:xfrm>
            <a:off x="2916238" y="1844675"/>
            <a:ext cx="3241675" cy="792163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3059113" y="1989138"/>
            <a:ext cx="3025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2400" b="1">
                <a:solidFill>
                  <a:srgbClr val="FF00FF"/>
                </a:solidFill>
              </a:rPr>
              <a:t>Жоңғар алатауы</a:t>
            </a:r>
            <a:endParaRPr lang="ru-RU" sz="2400" b="1">
              <a:solidFill>
                <a:srgbClr val="FF00FF"/>
              </a:solidFill>
            </a:endParaRPr>
          </a:p>
        </p:txBody>
      </p:sp>
      <p:sp>
        <p:nvSpPr>
          <p:cNvPr id="8214" name="Line 22"/>
          <p:cNvSpPr>
            <a:spLocks noChangeShapeType="1"/>
          </p:cNvSpPr>
          <p:nvPr/>
        </p:nvSpPr>
        <p:spPr bwMode="auto">
          <a:xfrm flipH="1">
            <a:off x="4356100" y="2636838"/>
            <a:ext cx="576263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15" name="AutoShape 23"/>
          <p:cNvSpPr>
            <a:spLocks noChangeArrowheads="1"/>
          </p:cNvSpPr>
          <p:nvPr/>
        </p:nvSpPr>
        <p:spPr bwMode="auto">
          <a:xfrm>
            <a:off x="2627313" y="2781300"/>
            <a:ext cx="1655762" cy="576263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2771775" y="2852738"/>
            <a:ext cx="1368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sz="2400" b="1">
                <a:solidFill>
                  <a:srgbClr val="FF00FF"/>
                </a:solidFill>
              </a:rPr>
              <a:t>Текелі</a:t>
            </a:r>
            <a:endParaRPr lang="ru-RU" sz="2400" b="1">
              <a:solidFill>
                <a:srgbClr val="FF00FF"/>
              </a:solidFill>
            </a:endParaRPr>
          </a:p>
        </p:txBody>
      </p:sp>
      <p:sp>
        <p:nvSpPr>
          <p:cNvPr id="8217" name="AutoShape 25"/>
          <p:cNvSpPr>
            <a:spLocks noChangeArrowheads="1"/>
          </p:cNvSpPr>
          <p:nvPr/>
        </p:nvSpPr>
        <p:spPr bwMode="auto">
          <a:xfrm>
            <a:off x="2627313" y="4076700"/>
            <a:ext cx="3529012" cy="2592388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3059113" y="4365625"/>
            <a:ext cx="2808287" cy="21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2400" b="1">
                <a:solidFill>
                  <a:srgbClr val="FF00FF"/>
                </a:solidFill>
              </a:rPr>
              <a:t>Ащысай</a:t>
            </a:r>
          </a:p>
          <a:p>
            <a:pPr>
              <a:spcBef>
                <a:spcPct val="50000"/>
              </a:spcBef>
            </a:pPr>
            <a:r>
              <a:rPr lang="kk-KZ" sz="2400" b="1">
                <a:solidFill>
                  <a:srgbClr val="FF00FF"/>
                </a:solidFill>
              </a:rPr>
              <a:t>Мырзағалымсай</a:t>
            </a:r>
          </a:p>
          <a:p>
            <a:pPr>
              <a:spcBef>
                <a:spcPct val="50000"/>
              </a:spcBef>
            </a:pPr>
            <a:r>
              <a:rPr lang="kk-KZ" sz="2400" b="1">
                <a:solidFill>
                  <a:srgbClr val="FF00FF"/>
                </a:solidFill>
              </a:rPr>
              <a:t>Хантағы</a:t>
            </a:r>
          </a:p>
          <a:p>
            <a:pPr>
              <a:spcBef>
                <a:spcPct val="50000"/>
              </a:spcBef>
            </a:pPr>
            <a:r>
              <a:rPr lang="kk-KZ" sz="2400" b="1">
                <a:solidFill>
                  <a:srgbClr val="FF00FF"/>
                </a:solidFill>
              </a:rPr>
              <a:t>Байжансай</a:t>
            </a:r>
            <a:endParaRPr lang="ru-RU" sz="2400" b="1">
              <a:solidFill>
                <a:srgbClr val="FF00FF"/>
              </a:solidFill>
            </a:endParaRPr>
          </a:p>
        </p:txBody>
      </p:sp>
      <p:sp>
        <p:nvSpPr>
          <p:cNvPr id="8220" name="Line 28"/>
          <p:cNvSpPr>
            <a:spLocks noChangeShapeType="1"/>
          </p:cNvSpPr>
          <p:nvPr/>
        </p:nvSpPr>
        <p:spPr bwMode="auto">
          <a:xfrm flipH="1">
            <a:off x="2124075" y="2708275"/>
            <a:ext cx="2159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21" name="Line 29"/>
          <p:cNvSpPr>
            <a:spLocks noChangeShapeType="1"/>
          </p:cNvSpPr>
          <p:nvPr/>
        </p:nvSpPr>
        <p:spPr bwMode="auto">
          <a:xfrm>
            <a:off x="2339975" y="2708275"/>
            <a:ext cx="792163" cy="1225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22" name="Line 30"/>
          <p:cNvSpPr>
            <a:spLocks noChangeShapeType="1"/>
          </p:cNvSpPr>
          <p:nvPr/>
        </p:nvSpPr>
        <p:spPr bwMode="auto">
          <a:xfrm>
            <a:off x="5940425" y="5445125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23" name="AutoShape 31"/>
          <p:cNvSpPr>
            <a:spLocks noChangeArrowheads="1"/>
          </p:cNvSpPr>
          <p:nvPr/>
        </p:nvSpPr>
        <p:spPr bwMode="auto">
          <a:xfrm>
            <a:off x="6516688" y="4724400"/>
            <a:ext cx="1584325" cy="1585913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224" name="Line 32"/>
          <p:cNvSpPr>
            <a:spLocks noChangeShapeType="1"/>
          </p:cNvSpPr>
          <p:nvPr/>
        </p:nvSpPr>
        <p:spPr bwMode="auto">
          <a:xfrm>
            <a:off x="3995738" y="3429000"/>
            <a:ext cx="576262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25" name="AutoShape 33"/>
          <p:cNvSpPr>
            <a:spLocks noChangeArrowheads="1"/>
          </p:cNvSpPr>
          <p:nvPr/>
        </p:nvSpPr>
        <p:spPr bwMode="auto">
          <a:xfrm>
            <a:off x="4859338" y="2997200"/>
            <a:ext cx="1081087" cy="936625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3" name="Freeform 7"/>
          <p:cNvSpPr>
            <a:spLocks/>
          </p:cNvSpPr>
          <p:nvPr/>
        </p:nvSpPr>
        <p:spPr bwMode="auto">
          <a:xfrm>
            <a:off x="107950" y="-26988"/>
            <a:ext cx="8316913" cy="1584326"/>
          </a:xfrm>
          <a:custGeom>
            <a:avLst/>
            <a:gdLst/>
            <a:ahLst/>
            <a:cxnLst>
              <a:cxn ang="0">
                <a:pos x="635" y="567"/>
              </a:cxn>
              <a:cxn ang="0">
                <a:pos x="4899" y="567"/>
              </a:cxn>
              <a:cxn ang="0">
                <a:pos x="2676" y="1429"/>
              </a:cxn>
              <a:cxn ang="0">
                <a:pos x="1588" y="840"/>
              </a:cxn>
              <a:cxn ang="0">
                <a:pos x="454" y="1157"/>
              </a:cxn>
              <a:cxn ang="0">
                <a:pos x="408" y="704"/>
              </a:cxn>
              <a:cxn ang="0">
                <a:pos x="771" y="749"/>
              </a:cxn>
              <a:cxn ang="0">
                <a:pos x="363" y="567"/>
              </a:cxn>
              <a:cxn ang="0">
                <a:pos x="499" y="23"/>
              </a:cxn>
              <a:cxn ang="0">
                <a:pos x="590" y="431"/>
              </a:cxn>
              <a:cxn ang="0">
                <a:pos x="1089" y="205"/>
              </a:cxn>
              <a:cxn ang="0">
                <a:pos x="635" y="567"/>
              </a:cxn>
            </a:cxnLst>
            <a:rect l="0" t="0" r="r" b="b"/>
            <a:pathLst>
              <a:path w="5239" h="1474">
                <a:moveTo>
                  <a:pt x="635" y="567"/>
                </a:moveTo>
                <a:cubicBezTo>
                  <a:pt x="1270" y="627"/>
                  <a:pt x="4559" y="423"/>
                  <a:pt x="4899" y="567"/>
                </a:cubicBezTo>
                <a:cubicBezTo>
                  <a:pt x="5239" y="711"/>
                  <a:pt x="3228" y="1384"/>
                  <a:pt x="2676" y="1429"/>
                </a:cubicBezTo>
                <a:cubicBezTo>
                  <a:pt x="2124" y="1474"/>
                  <a:pt x="1958" y="885"/>
                  <a:pt x="1588" y="840"/>
                </a:cubicBezTo>
                <a:cubicBezTo>
                  <a:pt x="1218" y="795"/>
                  <a:pt x="651" y="1180"/>
                  <a:pt x="454" y="1157"/>
                </a:cubicBezTo>
                <a:cubicBezTo>
                  <a:pt x="257" y="1134"/>
                  <a:pt x="355" y="772"/>
                  <a:pt x="408" y="704"/>
                </a:cubicBezTo>
                <a:cubicBezTo>
                  <a:pt x="461" y="636"/>
                  <a:pt x="778" y="772"/>
                  <a:pt x="771" y="749"/>
                </a:cubicBezTo>
                <a:cubicBezTo>
                  <a:pt x="764" y="726"/>
                  <a:pt x="408" y="688"/>
                  <a:pt x="363" y="567"/>
                </a:cubicBezTo>
                <a:cubicBezTo>
                  <a:pt x="318" y="446"/>
                  <a:pt x="461" y="46"/>
                  <a:pt x="499" y="23"/>
                </a:cubicBezTo>
                <a:cubicBezTo>
                  <a:pt x="537" y="0"/>
                  <a:pt x="492" y="401"/>
                  <a:pt x="590" y="431"/>
                </a:cubicBezTo>
                <a:cubicBezTo>
                  <a:pt x="688" y="461"/>
                  <a:pt x="1082" y="182"/>
                  <a:pt x="1089" y="205"/>
                </a:cubicBezTo>
                <a:cubicBezTo>
                  <a:pt x="1096" y="228"/>
                  <a:pt x="0" y="507"/>
                  <a:pt x="635" y="567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3059113" y="620713"/>
            <a:ext cx="4537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2400">
                <a:solidFill>
                  <a:srgbClr val="FF00FF"/>
                </a:solidFill>
              </a:rPr>
              <a:t>Маманданған салалары</a:t>
            </a:r>
            <a:endParaRPr lang="ru-RU" sz="2400">
              <a:solidFill>
                <a:srgbClr val="FF00FF"/>
              </a:solidFill>
            </a:endParaRP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5076825" y="1341438"/>
            <a:ext cx="57467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27" name="AutoShape 11"/>
          <p:cNvSpPr>
            <a:spLocks noChangeArrowheads="1"/>
          </p:cNvSpPr>
          <p:nvPr/>
        </p:nvSpPr>
        <p:spPr bwMode="auto">
          <a:xfrm>
            <a:off x="4211638" y="1989138"/>
            <a:ext cx="1439862" cy="576262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4211638" y="2060575"/>
            <a:ext cx="1800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2000"/>
              <a:t>Кен өндіру</a:t>
            </a:r>
            <a:endParaRPr lang="ru-RU" sz="2000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>
            <a:off x="5651500" y="2276475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5940425" y="1628775"/>
            <a:ext cx="2663825" cy="846138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400" b="1"/>
              <a:t>Фосфор, полиметалл,хром,никель,</a:t>
            </a:r>
          </a:p>
          <a:p>
            <a:pPr>
              <a:spcBef>
                <a:spcPct val="50000"/>
              </a:spcBef>
            </a:pPr>
            <a:r>
              <a:rPr lang="kk-KZ" sz="1400" b="1"/>
              <a:t>асбест,мәрмәр, темір.</a:t>
            </a:r>
            <a:endParaRPr lang="ru-RU" sz="1400" b="1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>
            <a:off x="1763713" y="1125538"/>
            <a:ext cx="576262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33" name="AutoShape 17"/>
          <p:cNvSpPr>
            <a:spLocks noChangeArrowheads="1"/>
          </p:cNvSpPr>
          <p:nvPr/>
        </p:nvSpPr>
        <p:spPr bwMode="auto">
          <a:xfrm>
            <a:off x="2484438" y="1989138"/>
            <a:ext cx="1439862" cy="576262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2627313" y="2060575"/>
            <a:ext cx="12239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2000"/>
              <a:t>Т. мет.</a:t>
            </a:r>
            <a:endParaRPr lang="ru-RU" sz="2000"/>
          </a:p>
        </p:txBody>
      </p:sp>
      <p:sp>
        <p:nvSpPr>
          <p:cNvPr id="9235" name="Line 19"/>
          <p:cNvSpPr>
            <a:spLocks noChangeShapeType="1"/>
          </p:cNvSpPr>
          <p:nvPr/>
        </p:nvSpPr>
        <p:spPr bwMode="auto">
          <a:xfrm flipH="1">
            <a:off x="2124075" y="2205038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323850" y="1916113"/>
            <a:ext cx="1800225" cy="116522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400" b="1"/>
              <a:t>Шым. Қорғасын.з.</a:t>
            </a:r>
          </a:p>
          <a:p>
            <a:pPr>
              <a:spcBef>
                <a:spcPct val="50000"/>
              </a:spcBef>
            </a:pPr>
            <a:r>
              <a:rPr lang="kk-KZ" sz="1400" b="1"/>
              <a:t>Ащысай п/мет.кб.</a:t>
            </a:r>
          </a:p>
          <a:p>
            <a:pPr>
              <a:spcBef>
                <a:spcPct val="50000"/>
              </a:spcBef>
            </a:pPr>
            <a:r>
              <a:rPr lang="kk-KZ" sz="1400" b="1"/>
              <a:t>Текелі қорғ.мырыш</a:t>
            </a:r>
            <a:endParaRPr lang="ru-RU" sz="1400" b="1"/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>
            <a:off x="4067175" y="1557338"/>
            <a:ext cx="0" cy="13668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39" name="AutoShape 23"/>
          <p:cNvSpPr>
            <a:spLocks noChangeArrowheads="1"/>
          </p:cNvSpPr>
          <p:nvPr/>
        </p:nvSpPr>
        <p:spPr bwMode="auto">
          <a:xfrm>
            <a:off x="3419475" y="2997200"/>
            <a:ext cx="1296988" cy="792163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/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3348038" y="3068638"/>
            <a:ext cx="12969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sz="2000"/>
              <a:t>Мұнай өңдеу</a:t>
            </a:r>
            <a:endParaRPr lang="ru-RU" sz="2000"/>
          </a:p>
        </p:txBody>
      </p:sp>
      <p:sp>
        <p:nvSpPr>
          <p:cNvPr id="9243" name="Line 27"/>
          <p:cNvSpPr>
            <a:spLocks noChangeShapeType="1"/>
          </p:cNvSpPr>
          <p:nvPr/>
        </p:nvSpPr>
        <p:spPr bwMode="auto">
          <a:xfrm>
            <a:off x="4067175" y="386080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3492500" y="4221163"/>
            <a:ext cx="1150938" cy="46672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400" b="1"/>
              <a:t>Шым.м.ө.з</a:t>
            </a:r>
            <a:r>
              <a:rPr lang="kk-KZ" sz="2400" b="1"/>
              <a:t> </a:t>
            </a:r>
            <a:endParaRPr lang="ru-RU" sz="2400" b="1"/>
          </a:p>
        </p:txBody>
      </p:sp>
      <p:sp>
        <p:nvSpPr>
          <p:cNvPr id="9248" name="Line 32"/>
          <p:cNvSpPr>
            <a:spLocks noChangeShapeType="1"/>
          </p:cNvSpPr>
          <p:nvPr/>
        </p:nvSpPr>
        <p:spPr bwMode="auto">
          <a:xfrm>
            <a:off x="3995738" y="1557338"/>
            <a:ext cx="0" cy="1150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49" name="Line 33"/>
          <p:cNvSpPr>
            <a:spLocks noChangeShapeType="1"/>
          </p:cNvSpPr>
          <p:nvPr/>
        </p:nvSpPr>
        <p:spPr bwMode="auto">
          <a:xfrm flipH="1">
            <a:off x="2987675" y="2708275"/>
            <a:ext cx="1008063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50" name="Line 34"/>
          <p:cNvSpPr>
            <a:spLocks noChangeShapeType="1"/>
          </p:cNvSpPr>
          <p:nvPr/>
        </p:nvSpPr>
        <p:spPr bwMode="auto">
          <a:xfrm>
            <a:off x="2987675" y="3068638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51" name="AutoShape 35"/>
          <p:cNvSpPr>
            <a:spLocks noChangeArrowheads="1"/>
          </p:cNvSpPr>
          <p:nvPr/>
        </p:nvSpPr>
        <p:spPr bwMode="auto">
          <a:xfrm>
            <a:off x="2268538" y="3500438"/>
            <a:ext cx="1152525" cy="936625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52" name="Text Box 36"/>
          <p:cNvSpPr txBox="1">
            <a:spLocks noChangeArrowheads="1"/>
          </p:cNvSpPr>
          <p:nvPr/>
        </p:nvSpPr>
        <p:spPr bwMode="auto">
          <a:xfrm>
            <a:off x="2124075" y="3573463"/>
            <a:ext cx="12239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sz="2000"/>
              <a:t>Маш. жасау</a:t>
            </a:r>
            <a:endParaRPr lang="ru-RU" sz="2000"/>
          </a:p>
        </p:txBody>
      </p:sp>
      <p:sp>
        <p:nvSpPr>
          <p:cNvPr id="9253" name="Line 37"/>
          <p:cNvSpPr>
            <a:spLocks noChangeShapeType="1"/>
          </p:cNvSpPr>
          <p:nvPr/>
        </p:nvSpPr>
        <p:spPr bwMode="auto">
          <a:xfrm flipH="1">
            <a:off x="1979613" y="3933825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54" name="Text Box 38"/>
          <p:cNvSpPr txBox="1">
            <a:spLocks noChangeArrowheads="1"/>
          </p:cNvSpPr>
          <p:nvPr/>
        </p:nvSpPr>
        <p:spPr bwMode="auto">
          <a:xfrm>
            <a:off x="0" y="3429000"/>
            <a:ext cx="2014538" cy="116522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400" b="1"/>
              <a:t>Алматы “ААМЖЗ”, “Поршень” з. “Электро құрал” з.   Шым. Электроаппарат. з.</a:t>
            </a:r>
            <a:endParaRPr lang="ru-RU" sz="1400" b="1"/>
          </a:p>
        </p:txBody>
      </p:sp>
      <p:sp>
        <p:nvSpPr>
          <p:cNvPr id="9255" name="Line 39"/>
          <p:cNvSpPr>
            <a:spLocks noChangeShapeType="1"/>
          </p:cNvSpPr>
          <p:nvPr/>
        </p:nvSpPr>
        <p:spPr bwMode="auto">
          <a:xfrm>
            <a:off x="4140200" y="1557338"/>
            <a:ext cx="0" cy="1150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56" name="Line 40"/>
          <p:cNvSpPr>
            <a:spLocks noChangeShapeType="1"/>
          </p:cNvSpPr>
          <p:nvPr/>
        </p:nvSpPr>
        <p:spPr bwMode="auto">
          <a:xfrm>
            <a:off x="4140200" y="2708275"/>
            <a:ext cx="1008063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57" name="Line 41"/>
          <p:cNvSpPr>
            <a:spLocks noChangeShapeType="1"/>
          </p:cNvSpPr>
          <p:nvPr/>
        </p:nvSpPr>
        <p:spPr bwMode="auto">
          <a:xfrm>
            <a:off x="5148263" y="3068638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58" name="AutoShape 42"/>
          <p:cNvSpPr>
            <a:spLocks noChangeArrowheads="1"/>
          </p:cNvSpPr>
          <p:nvPr/>
        </p:nvSpPr>
        <p:spPr bwMode="auto">
          <a:xfrm>
            <a:off x="4716463" y="3500438"/>
            <a:ext cx="1152525" cy="936625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59" name="Text Box 43"/>
          <p:cNvSpPr txBox="1">
            <a:spLocks noChangeArrowheads="1"/>
          </p:cNvSpPr>
          <p:nvPr/>
        </p:nvSpPr>
        <p:spPr bwMode="auto">
          <a:xfrm>
            <a:off x="4716463" y="3500438"/>
            <a:ext cx="11509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sz="2000"/>
              <a:t>Химия өнер.</a:t>
            </a:r>
            <a:endParaRPr lang="ru-RU" sz="2000"/>
          </a:p>
        </p:txBody>
      </p:sp>
      <p:sp>
        <p:nvSpPr>
          <p:cNvPr id="9260" name="Line 44"/>
          <p:cNvSpPr>
            <a:spLocks noChangeShapeType="1"/>
          </p:cNvSpPr>
          <p:nvPr/>
        </p:nvSpPr>
        <p:spPr bwMode="auto">
          <a:xfrm>
            <a:off x="5867400" y="3933825"/>
            <a:ext cx="217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61" name="Text Box 45"/>
          <p:cNvSpPr txBox="1">
            <a:spLocks noChangeArrowheads="1"/>
          </p:cNvSpPr>
          <p:nvPr/>
        </p:nvSpPr>
        <p:spPr bwMode="auto">
          <a:xfrm>
            <a:off x="6156325" y="3500438"/>
            <a:ext cx="2519363" cy="159067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400" b="1"/>
              <a:t>Қаратау кен-химия комб.</a:t>
            </a:r>
          </a:p>
          <a:p>
            <a:pPr>
              <a:spcBef>
                <a:spcPct val="50000"/>
              </a:spcBef>
            </a:pPr>
            <a:r>
              <a:rPr lang="kk-KZ" sz="1400" b="1"/>
              <a:t>Шымкент фарм.</a:t>
            </a:r>
          </a:p>
          <a:p>
            <a:pPr>
              <a:spcBef>
                <a:spcPct val="50000"/>
              </a:spcBef>
            </a:pPr>
            <a:r>
              <a:rPr lang="kk-KZ" sz="1400" b="1"/>
              <a:t>Шымкент фос.тұз. З.</a:t>
            </a:r>
          </a:p>
          <a:p>
            <a:pPr>
              <a:spcBef>
                <a:spcPct val="50000"/>
              </a:spcBef>
            </a:pPr>
            <a:r>
              <a:rPr lang="kk-KZ" sz="1400" b="1"/>
              <a:t>Тараз суперфосф. З.</a:t>
            </a:r>
          </a:p>
          <a:p>
            <a:pPr>
              <a:spcBef>
                <a:spcPct val="50000"/>
              </a:spcBef>
            </a:pPr>
            <a:endParaRPr lang="ru-RU" sz="1400" b="1"/>
          </a:p>
        </p:txBody>
      </p:sp>
      <p:sp>
        <p:nvSpPr>
          <p:cNvPr id="9263" name="AutoShape 47"/>
          <p:cNvSpPr>
            <a:spLocks noChangeArrowheads="1"/>
          </p:cNvSpPr>
          <p:nvPr/>
        </p:nvSpPr>
        <p:spPr bwMode="auto">
          <a:xfrm>
            <a:off x="2411413" y="5300663"/>
            <a:ext cx="3311525" cy="1223962"/>
          </a:xfrm>
          <a:prstGeom prst="wedgeEllipseCallout">
            <a:avLst>
              <a:gd name="adj1" fmla="val -35620"/>
              <a:gd name="adj2" fmla="val -8761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kk-KZ" sz="2400"/>
              <a:t>Ауыл шаруашылығы</a:t>
            </a:r>
            <a:endParaRPr lang="ru-RU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268538" y="754063"/>
            <a:ext cx="3167062" cy="457200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2400" b="1"/>
              <a:t>Қосымша салалар</a:t>
            </a:r>
            <a:endParaRPr lang="ru-RU" sz="2400" b="1"/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539750" y="1557338"/>
            <a:ext cx="2303463" cy="581025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sz="1600" b="1"/>
              <a:t>Құрылыс материалдар өнд.</a:t>
            </a:r>
            <a:endParaRPr lang="ru-RU" sz="1600" b="1"/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3903663" y="1600200"/>
            <a:ext cx="749300" cy="336550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kk-KZ" sz="1600" b="1"/>
              <a:t>жеңіл</a:t>
            </a:r>
            <a:endParaRPr lang="ru-RU" sz="1600" b="1"/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5487988" y="1628775"/>
            <a:ext cx="762000" cy="336550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kk-KZ" sz="1600" b="1"/>
              <a:t>тамақ</a:t>
            </a:r>
            <a:endParaRPr lang="ru-RU" sz="1600" b="1"/>
          </a:p>
        </p:txBody>
      </p:sp>
      <p:sp>
        <p:nvSpPr>
          <p:cNvPr id="14344" name="AutoShape 8"/>
          <p:cNvSpPr>
            <a:spLocks noChangeArrowheads="1"/>
          </p:cNvSpPr>
          <p:nvPr/>
        </p:nvSpPr>
        <p:spPr bwMode="auto">
          <a:xfrm rot="10800000">
            <a:off x="395288" y="2420938"/>
            <a:ext cx="1728787" cy="2087562"/>
          </a:xfrm>
          <a:prstGeom prst="wedgeEllipseCallout">
            <a:avLst>
              <a:gd name="adj1" fmla="val -41097"/>
              <a:gd name="adj2" fmla="val 5859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/>
          <a:lstStyle/>
          <a:p>
            <a:pPr algn="ctr"/>
            <a:endParaRPr lang="ru-RU" sz="2400"/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539750" y="2708275"/>
            <a:ext cx="1423988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600" b="1"/>
              <a:t>Шымкент</a:t>
            </a:r>
          </a:p>
          <a:p>
            <a:pPr>
              <a:spcBef>
                <a:spcPct val="50000"/>
              </a:spcBef>
            </a:pPr>
            <a:r>
              <a:rPr lang="kk-KZ" sz="1600" b="1"/>
              <a:t>Сазтөбе</a:t>
            </a:r>
          </a:p>
          <a:p>
            <a:pPr>
              <a:spcBef>
                <a:spcPct val="50000"/>
              </a:spcBef>
            </a:pPr>
            <a:r>
              <a:rPr lang="kk-KZ" sz="1600" b="1"/>
              <a:t>Цемент з.</a:t>
            </a:r>
            <a:endParaRPr lang="ru-RU" sz="1600" b="1"/>
          </a:p>
        </p:txBody>
      </p:sp>
      <p:sp>
        <p:nvSpPr>
          <p:cNvPr id="14346" name="AutoShape 10"/>
          <p:cNvSpPr>
            <a:spLocks noChangeArrowheads="1"/>
          </p:cNvSpPr>
          <p:nvPr/>
        </p:nvSpPr>
        <p:spPr bwMode="auto">
          <a:xfrm rot="8303481">
            <a:off x="1763713" y="3429000"/>
            <a:ext cx="3314700" cy="3041650"/>
          </a:xfrm>
          <a:prstGeom prst="wedgeEllipseCallout">
            <a:avLst>
              <a:gd name="adj1" fmla="val -81269"/>
              <a:gd name="adj2" fmla="val 507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/>
          <a:lstStyle/>
          <a:p>
            <a:pPr algn="ctr"/>
            <a:endParaRPr lang="ru-RU" sz="2400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2555875" y="3644900"/>
            <a:ext cx="2232025" cy="253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kk-KZ" sz="1600" b="1"/>
              <a:t>Алматы,Шымкент</a:t>
            </a:r>
          </a:p>
          <a:p>
            <a:r>
              <a:rPr lang="kk-KZ" sz="1600" b="1"/>
              <a:t>Мақта таз.кб.</a:t>
            </a:r>
          </a:p>
          <a:p>
            <a:r>
              <a:rPr lang="kk-KZ" sz="1600" b="1"/>
              <a:t>Алматы мақта мата кб.</a:t>
            </a:r>
          </a:p>
          <a:p>
            <a:r>
              <a:rPr lang="kk-KZ" sz="1600" b="1"/>
              <a:t>Тараз, Қ-Орда былғары  </a:t>
            </a:r>
          </a:p>
          <a:p>
            <a:r>
              <a:rPr lang="kk-KZ" sz="1600" b="1"/>
              <a:t>Аяқ-киім фабр.</a:t>
            </a:r>
          </a:p>
          <a:p>
            <a:r>
              <a:rPr lang="kk-KZ" sz="1600" b="1"/>
              <a:t>Шымкент байпақ-шұлық,</a:t>
            </a:r>
          </a:p>
          <a:p>
            <a:r>
              <a:rPr lang="kk-KZ" sz="1600" b="1"/>
              <a:t>Костюм фабр.</a:t>
            </a:r>
            <a:endParaRPr lang="ru-RU" sz="1600" b="1"/>
          </a:p>
        </p:txBody>
      </p:sp>
      <p:sp>
        <p:nvSpPr>
          <p:cNvPr id="14348" name="AutoShape 12"/>
          <p:cNvSpPr>
            <a:spLocks noChangeArrowheads="1"/>
          </p:cNvSpPr>
          <p:nvPr/>
        </p:nvSpPr>
        <p:spPr bwMode="auto">
          <a:xfrm rot="6050418">
            <a:off x="5231607" y="3666331"/>
            <a:ext cx="3141662" cy="3159125"/>
          </a:xfrm>
          <a:prstGeom prst="wedgeEllipseCallout">
            <a:avLst>
              <a:gd name="adj1" fmla="val -95889"/>
              <a:gd name="adj2" fmla="val 4112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vert="eaVert"/>
          <a:lstStyle/>
          <a:p>
            <a:pPr algn="ctr"/>
            <a:endParaRPr lang="ru-RU" sz="2400"/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5651500" y="4149725"/>
            <a:ext cx="2520950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kk-KZ" sz="1600" b="1"/>
              <a:t>Алматы ет,жеміс-</a:t>
            </a:r>
          </a:p>
          <a:p>
            <a:r>
              <a:rPr lang="kk-KZ" sz="1600" b="1"/>
              <a:t>жидек,темекі комб,</a:t>
            </a:r>
          </a:p>
          <a:p>
            <a:r>
              <a:rPr lang="kk-KZ" sz="1600" b="1"/>
              <a:t>Шарап жасау</a:t>
            </a:r>
          </a:p>
          <a:p>
            <a:r>
              <a:rPr lang="kk-KZ" sz="1600" b="1"/>
              <a:t>Тараз,Т-Қорған қант з.</a:t>
            </a:r>
          </a:p>
          <a:p>
            <a:r>
              <a:rPr lang="kk-KZ" sz="1600" b="1"/>
              <a:t>“Арал-тұз” кб,Қ-Орда </a:t>
            </a:r>
          </a:p>
          <a:p>
            <a:r>
              <a:rPr lang="kk-KZ" sz="1600" b="1"/>
              <a:t>Күріш таз.з. Балқаш, </a:t>
            </a:r>
          </a:p>
          <a:p>
            <a:r>
              <a:rPr lang="kk-KZ" sz="1600" b="1"/>
              <a:t>Арал,Алакөл балық өңд. З.</a:t>
            </a:r>
            <a:endParaRPr lang="ru-RU" sz="1600" b="1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>
            <a:off x="2627313" y="14128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H="1">
            <a:off x="2627313" y="1268413"/>
            <a:ext cx="1008062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>
            <a:off x="3635375" y="1268413"/>
            <a:ext cx="576263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>
            <a:off x="3635375" y="1268413"/>
            <a:ext cx="194468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WordArt 5" descr="Песок"/>
          <p:cNvSpPr>
            <a:spLocks noChangeArrowheads="1" noChangeShapeType="1" noTextEdit="1"/>
          </p:cNvSpPr>
          <p:nvPr/>
        </p:nvSpPr>
        <p:spPr bwMode="auto">
          <a:xfrm rot="5400000">
            <a:off x="-1862137" y="3238500"/>
            <a:ext cx="5759450" cy="523875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ru-RU" sz="3600" kern="10">
                <a:ln w="12700">
                  <a:solidFill>
                    <a:srgbClr val="C4B596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3882" dir="2700000" algn="ctr" rotWithShape="0">
                    <a:srgbClr val="CBCBCB">
                      <a:alpha val="80000"/>
                    </a:srgbClr>
                  </a:outerShdw>
                </a:effectLst>
                <a:latin typeface="KZ Rodeo"/>
              </a:rPr>
              <a:t>Көлік кешені</a:t>
            </a:r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1692275" y="1196975"/>
            <a:ext cx="1008063" cy="360363"/>
          </a:xfrm>
          <a:prstGeom prst="leftRightArrow">
            <a:avLst>
              <a:gd name="adj1" fmla="val 50000"/>
              <a:gd name="adj2" fmla="val 5594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67" name="Oval 7"/>
          <p:cNvSpPr>
            <a:spLocks noChangeArrowheads="1"/>
          </p:cNvSpPr>
          <p:nvPr/>
        </p:nvSpPr>
        <p:spPr bwMode="auto">
          <a:xfrm>
            <a:off x="2843213" y="1125538"/>
            <a:ext cx="1512887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2916238" y="1268413"/>
            <a:ext cx="1441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b="1"/>
              <a:t>Темір жол</a:t>
            </a:r>
            <a:endParaRPr lang="ru-RU" b="1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>
            <a:off x="4427538" y="1412875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4859338" y="549275"/>
            <a:ext cx="2520950" cy="120015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b="1"/>
              <a:t>Орынбор-Ташкент,    Шымкент-Мерке-Құлан-Ақтоғай, Алматы-Үрімші</a:t>
            </a:r>
            <a:endParaRPr lang="ru-RU" b="1"/>
          </a:p>
        </p:txBody>
      </p:sp>
      <p:sp>
        <p:nvSpPr>
          <p:cNvPr id="15372" name="AutoShape 12"/>
          <p:cNvSpPr>
            <a:spLocks noChangeArrowheads="1"/>
          </p:cNvSpPr>
          <p:nvPr/>
        </p:nvSpPr>
        <p:spPr bwMode="auto">
          <a:xfrm>
            <a:off x="1692275" y="2708275"/>
            <a:ext cx="1008063" cy="360363"/>
          </a:xfrm>
          <a:prstGeom prst="leftRightArrow">
            <a:avLst>
              <a:gd name="adj1" fmla="val 50000"/>
              <a:gd name="adj2" fmla="val 5594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73" name="AutoShape 13"/>
          <p:cNvSpPr>
            <a:spLocks noChangeArrowheads="1"/>
          </p:cNvSpPr>
          <p:nvPr/>
        </p:nvSpPr>
        <p:spPr bwMode="auto">
          <a:xfrm>
            <a:off x="1692275" y="4149725"/>
            <a:ext cx="1008063" cy="360363"/>
          </a:xfrm>
          <a:prstGeom prst="leftRightArrow">
            <a:avLst>
              <a:gd name="adj1" fmla="val 50000"/>
              <a:gd name="adj2" fmla="val 55947"/>
            </a:avLst>
          </a:prstGeom>
          <a:solidFill>
            <a:srgbClr val="00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74" name="AutoShape 14"/>
          <p:cNvSpPr>
            <a:spLocks noChangeArrowheads="1"/>
          </p:cNvSpPr>
          <p:nvPr/>
        </p:nvSpPr>
        <p:spPr bwMode="auto">
          <a:xfrm>
            <a:off x="1763713" y="5445125"/>
            <a:ext cx="1008062" cy="360363"/>
          </a:xfrm>
          <a:prstGeom prst="leftRightArrow">
            <a:avLst>
              <a:gd name="adj1" fmla="val 50000"/>
              <a:gd name="adj2" fmla="val 55947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75" name="Oval 15"/>
          <p:cNvSpPr>
            <a:spLocks noChangeArrowheads="1"/>
          </p:cNvSpPr>
          <p:nvPr/>
        </p:nvSpPr>
        <p:spPr bwMode="auto">
          <a:xfrm>
            <a:off x="2843213" y="2492375"/>
            <a:ext cx="165735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2916238" y="2636838"/>
            <a:ext cx="1584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b="1"/>
              <a:t>автомобиль</a:t>
            </a:r>
            <a:endParaRPr lang="ru-RU" b="1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>
            <a:off x="4643438" y="2852738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5076825" y="2060575"/>
            <a:ext cx="3313113" cy="1474788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b="1"/>
              <a:t>Алматы-Бішкек-Тараз-Шымкент-Ташкент, Алматы-Жаркент-Талдықорған-Текелі, Алматы-Шелек-Нарынқол</a:t>
            </a:r>
            <a:r>
              <a:rPr lang="kk-KZ"/>
              <a:t>.</a:t>
            </a:r>
            <a:endParaRPr lang="ru-RU"/>
          </a:p>
        </p:txBody>
      </p:sp>
      <p:sp>
        <p:nvSpPr>
          <p:cNvPr id="15379" name="Oval 19"/>
          <p:cNvSpPr>
            <a:spLocks noChangeArrowheads="1"/>
          </p:cNvSpPr>
          <p:nvPr/>
        </p:nvSpPr>
        <p:spPr bwMode="auto">
          <a:xfrm>
            <a:off x="2987675" y="4076700"/>
            <a:ext cx="1439863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3276600" y="4221163"/>
            <a:ext cx="10810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b="1"/>
              <a:t>құбыр</a:t>
            </a:r>
            <a:endParaRPr lang="ru-RU" b="1"/>
          </a:p>
        </p:txBody>
      </p:sp>
      <p:sp>
        <p:nvSpPr>
          <p:cNvPr id="15381" name="Line 21"/>
          <p:cNvSpPr>
            <a:spLocks noChangeShapeType="1"/>
          </p:cNvSpPr>
          <p:nvPr/>
        </p:nvSpPr>
        <p:spPr bwMode="auto">
          <a:xfrm>
            <a:off x="4572000" y="4365625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82" name="Text Box 22"/>
          <p:cNvSpPr txBox="1">
            <a:spLocks noChangeArrowheads="1"/>
          </p:cNvSpPr>
          <p:nvPr/>
        </p:nvSpPr>
        <p:spPr bwMode="auto">
          <a:xfrm>
            <a:off x="5076825" y="3933825"/>
            <a:ext cx="2879725" cy="147478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b="1"/>
              <a:t>Мүбәрәк-Ташкент-Тараз-Бішкек-Алматы газ құб, Омбы-Павлодар-Шымкент мұнай құбыры.</a:t>
            </a:r>
            <a:endParaRPr lang="ru-RU" b="1"/>
          </a:p>
        </p:txBody>
      </p:sp>
      <p:sp>
        <p:nvSpPr>
          <p:cNvPr id="15383" name="Oval 23"/>
          <p:cNvSpPr>
            <a:spLocks noChangeArrowheads="1"/>
          </p:cNvSpPr>
          <p:nvPr/>
        </p:nvSpPr>
        <p:spPr bwMode="auto">
          <a:xfrm>
            <a:off x="2987675" y="5445125"/>
            <a:ext cx="1512888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84" name="Text Box 24"/>
          <p:cNvSpPr txBox="1">
            <a:spLocks noChangeArrowheads="1"/>
          </p:cNvSpPr>
          <p:nvPr/>
        </p:nvSpPr>
        <p:spPr bwMode="auto">
          <a:xfrm>
            <a:off x="3132138" y="558958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b="1"/>
              <a:t>Әуе көлігі</a:t>
            </a:r>
            <a:endParaRPr lang="ru-RU" b="1"/>
          </a:p>
        </p:txBody>
      </p:sp>
      <p:sp>
        <p:nvSpPr>
          <p:cNvPr id="15385" name="Line 25"/>
          <p:cNvSpPr>
            <a:spLocks noChangeShapeType="1"/>
          </p:cNvSpPr>
          <p:nvPr/>
        </p:nvSpPr>
        <p:spPr bwMode="auto">
          <a:xfrm>
            <a:off x="4643438" y="5805488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86" name="Text Box 26"/>
          <p:cNvSpPr txBox="1">
            <a:spLocks noChangeArrowheads="1"/>
          </p:cNvSpPr>
          <p:nvPr/>
        </p:nvSpPr>
        <p:spPr bwMode="auto">
          <a:xfrm>
            <a:off x="5076825" y="5445125"/>
            <a:ext cx="3095625" cy="650875"/>
          </a:xfrm>
          <a:prstGeom prst="rect">
            <a:avLst/>
          </a:prstGeom>
          <a:solidFill>
            <a:srgbClr val="00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b="1"/>
              <a:t>Әуе жолдарының орталығы -Алматы</a:t>
            </a:r>
            <a:endParaRPr lang="ru-RU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187</Words>
  <Application>Microsoft Office PowerPoint</Application>
  <PresentationFormat>Экран (4:3)</PresentationFormat>
  <Paragraphs>63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Company>Shkola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</cp:revision>
  <dcterms:created xsi:type="dcterms:W3CDTF">2013-05-06T06:17:36Z</dcterms:created>
  <dcterms:modified xsi:type="dcterms:W3CDTF">2013-05-06T06:20:47Z</dcterms:modified>
</cp:coreProperties>
</file>