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9" r:id="rId1"/>
  </p:sldMasterIdLst>
  <p:notesMasterIdLst>
    <p:notesMasterId r:id="rId8"/>
  </p:notesMasterIdLst>
  <p:handoutMasterIdLst>
    <p:handoutMasterId r:id="rId9"/>
  </p:handoutMasterIdLst>
  <p:sldIdLst>
    <p:sldId id="442" r:id="rId2"/>
    <p:sldId id="454" r:id="rId3"/>
    <p:sldId id="392" r:id="rId4"/>
    <p:sldId id="383" r:id="rId5"/>
    <p:sldId id="423" r:id="rId6"/>
    <p:sldId id="440" r:id="rId7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27" autoAdjust="0"/>
    <p:restoredTop sz="78674" autoAdjust="0"/>
  </p:normalViewPr>
  <p:slideViewPr>
    <p:cSldViewPr>
      <p:cViewPr varScale="1">
        <p:scale>
          <a:sx n="72" d="100"/>
          <a:sy n="72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Департамент оценки качества образования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DC5EA58-9ED3-4A1E-9E9D-58715D42A669}" type="datetimeFigureOut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054224E-9892-4C18-BC07-2BB6D0B8B78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917324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Департамент оценки качества образования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93165B-0FFF-48A3-96BD-537B4FB991AA}" type="datetimeFigureOut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442258C-8221-4CBF-BA50-D39750AA5F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24891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 txBox="1">
            <a:spLocks noGrp="1"/>
          </p:cNvSpPr>
          <p:nvPr/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51A4BB61-55A4-4E64-A7A3-1FB22E66CD38}" type="slidenum">
              <a:rPr lang="ru-RU" sz="1200"/>
              <a:pPr algn="r" eaLnBrk="1" hangingPunct="1"/>
              <a:t>1</a:t>
            </a:fld>
            <a:endParaRPr lang="ru-RU" sz="1200"/>
          </a:p>
        </p:txBody>
      </p:sp>
      <p:sp>
        <p:nvSpPr>
          <p:cNvPr id="30725" name="Верхний колонтитул 4"/>
          <p:cNvSpPr txBox="1">
            <a:spLocks noGrp="1"/>
          </p:cNvSpPr>
          <p:nvPr/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200"/>
              <a:t>Департамент оценки качества образования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Общая продолжительность каникул на протяжении учебного года составляет не менее 30 календарных дней. Продолжительность летних каникул составляет не менее 12 календарных недель, а для учащихся старших классов – не менее 10 календарных недель. 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Конкретные сроки учебных недель и каникул на определенный учебный год устанавливаются ежегодным приказом о начале учебного года, утвержденным Правлением АОО.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Зимние каникулы дольше, а весенние короче по сравнению с общеобразовательными школами.</a:t>
            </a:r>
          </a:p>
        </p:txBody>
      </p:sp>
      <p:sp>
        <p:nvSpPr>
          <p:cNvPr id="31748" name="Номер слайда 3"/>
          <p:cNvSpPr txBox="1">
            <a:spLocks noGrp="1"/>
          </p:cNvSpPr>
          <p:nvPr/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r" eaLnBrk="1" hangingPunct="1"/>
            <a:fld id="{A1B15FFA-D6FE-4372-812F-93A4B056788F}" type="slidenum">
              <a:rPr lang="ru-RU" sz="1200"/>
              <a:pPr algn="r" eaLnBrk="1" hangingPunct="1"/>
              <a:t>2</a:t>
            </a:fld>
            <a:endParaRPr lang="ru-RU" sz="1200"/>
          </a:p>
        </p:txBody>
      </p:sp>
      <p:sp>
        <p:nvSpPr>
          <p:cNvPr id="31749" name="Верхний колонтитул 4"/>
          <p:cNvSpPr txBox="1">
            <a:spLocks noGrp="1"/>
          </p:cNvSpPr>
          <p:nvPr/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sz="1200"/>
              <a:t>Департамент оценки качества образования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400" u="sng" smtClean="0"/>
              <a:t>Тест </a:t>
            </a:r>
            <a:r>
              <a:rPr lang="en-GB" sz="1400" u="sng" smtClean="0"/>
              <a:t>Cito:</a:t>
            </a:r>
            <a:endParaRPr lang="ru-RU" sz="1400" u="sng" smtClean="0"/>
          </a:p>
          <a:p>
            <a:pPr algn="just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400" smtClean="0"/>
              <a:t>Увеличена доля тестовых заданий по математике .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endParaRPr lang="ru-RU" sz="1400" smtClean="0"/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400" smtClean="0"/>
              <a:t>Преимущество в  заключается в возможности объективной оценке каждого предмета, т.к. время, отведенное для каждого блока в предлагаемой системе фиксировано.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endParaRPr lang="ru-RU" sz="1400" smtClean="0"/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400" smtClean="0"/>
              <a:t>С увеличением количества вопросов, увеличивается надежность теста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</a:pPr>
            <a:endParaRPr lang="ru-RU" sz="1400" smtClean="0"/>
          </a:p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A3DB70-4073-412E-9B8A-36856E6751C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  <p:sp>
        <p:nvSpPr>
          <p:cNvPr id="29701" name="Верхний колонтитул 4"/>
          <p:cNvSpPr>
            <a:spLocks noGrp="1"/>
          </p:cNvSpPr>
          <p:nvPr>
            <p:ph type="hdr" sz="quarter"/>
          </p:nvPr>
        </p:nvSpPr>
        <p:spPr bwMode="auto">
          <a:extLst/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 smtClean="0"/>
              <a:t>Департамент оценки качества образования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2540F-17DA-4E3E-A4DB-3C95AE202069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7C599-121B-4499-8583-A668D8E685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1424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2946B-573F-43FE-A5AD-BD6F22F7C881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B938D-FF21-4A0D-B8FE-7E6862282E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418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AE519-218E-46B5-98B6-BDE19AAE04B3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8D4F6-51E5-41F4-B29E-83D1CD02CA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926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33680-2044-45FA-98DB-1B58E4BAF47D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D6AF6-3C05-4B63-BB20-D191D666887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1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C3AD3-0180-4104-A468-6BD34A82A794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8300-1A74-4003-95A3-1B3D08DD69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708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E8DA9-38FF-4366-9C16-CCFD7C7CA1D3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E385-85E2-42EF-814E-607C3B81F1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81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78DDD-6021-48A6-BB83-396C28F2045F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7EE85-23A9-4BFB-A836-BFD25C3142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243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7280-27C6-4767-A0FF-3DCEF3256532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61DAC-8C63-4392-A089-1346DD79661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25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DC7BE-536D-4916-B33F-2966F2CFBBB2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7DF69-E3EF-4515-B5DC-2D4C2BA9FA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15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B5C20-8BD0-4787-B77C-FE3A99FB6A75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14E4A-6E14-4BDF-9C0D-A45F5C1817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054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9E98-57EF-41D4-A750-C13297859DE8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C93AB-70A1-4F8D-99A8-7FD19F9AE1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864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ED07AA-245A-414B-AFDC-7BAB02B0BC60}" type="datetime1">
              <a:rPr lang="ru-RU"/>
              <a:pPr>
                <a:defRPr/>
              </a:pPr>
              <a:t>22.05.2013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1BE97D-A03C-46CE-BD8D-FB09608392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2" r:id="rId1"/>
    <p:sldLayoutId id="2147484483" r:id="rId2"/>
    <p:sldLayoutId id="2147484484" r:id="rId3"/>
    <p:sldLayoutId id="2147484485" r:id="rId4"/>
    <p:sldLayoutId id="2147484486" r:id="rId5"/>
    <p:sldLayoutId id="2147484487" r:id="rId6"/>
    <p:sldLayoutId id="2147484488" r:id="rId7"/>
    <p:sldLayoutId id="2147484489" r:id="rId8"/>
    <p:sldLayoutId id="2147484490" r:id="rId9"/>
    <p:sldLayoutId id="2147484491" r:id="rId10"/>
    <p:sldLayoutId id="214748449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ispvl.kz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is.edu.kz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Улпан\Desktop\5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85225" cy="11525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843213" y="481013"/>
            <a:ext cx="3673475" cy="5715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536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63" y="476250"/>
            <a:ext cx="9144000" cy="576263"/>
          </a:xfrm>
        </p:spPr>
        <p:txBody>
          <a:bodyPr/>
          <a:lstStyle/>
          <a:p>
            <a:pPr eaLnBrk="1" hangingPunct="1"/>
            <a:r>
              <a:rPr lang="ru-RU" sz="2800" b="1" dirty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  <a:t>Назарбаев Интеллектуальная школа </a:t>
            </a:r>
            <a:r>
              <a:rPr lang="ru-RU" sz="2800" b="1" dirty="0" smtClean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  <a:t>химико-биологического </a:t>
            </a:r>
            <a:r>
              <a:rPr lang="ru-RU" sz="2800" b="1" dirty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  <a:t>направления </a:t>
            </a:r>
            <a:br>
              <a:rPr lang="ru-RU" sz="2800" b="1" dirty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ea typeface="Adobe Gothic Std B" pitchFamily="34" charset="-128"/>
                <a:cs typeface="Times New Roman" pitchFamily="18" charset="0"/>
              </a:rPr>
              <a:t>г. Павлодар</a:t>
            </a:r>
            <a:endParaRPr lang="ru-RU" sz="2800" dirty="0" smtClean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5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C4FDDA5-DA9B-4CD4-9142-849FAECA4C1B}" type="slidenum">
              <a:rPr lang="ru-RU" sz="1400">
                <a:solidFill>
                  <a:schemeClr val="tx1">
                    <a:tint val="75000"/>
                  </a:schemeClr>
                </a:solidFill>
                <a:latin typeface="Batang" pitchFamily="18" charset="-127"/>
                <a:ea typeface="Batang" pitchFamily="18" charset="-127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400" dirty="0">
              <a:solidFill>
                <a:schemeClr val="tx1">
                  <a:tint val="75000"/>
                </a:schemeClr>
              </a:solidFill>
              <a:latin typeface="Batang" pitchFamily="18" charset="-127"/>
              <a:ea typeface="Batang" pitchFamily="18" charset="-127"/>
              <a:cs typeface="+mn-cs"/>
            </a:endParaRPr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250825" y="5069344"/>
            <a:ext cx="8507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dirty="0">
                <a:solidFill>
                  <a:srgbClr val="002060"/>
                </a:solidFill>
              </a:rPr>
              <a:t>В Интеллектуальных школах </a:t>
            </a:r>
            <a:r>
              <a:rPr lang="ru-RU" b="1" dirty="0">
                <a:solidFill>
                  <a:srgbClr val="002060"/>
                </a:solidFill>
              </a:rPr>
              <a:t>лучший состав преподавателей </a:t>
            </a:r>
            <a:r>
              <a:rPr lang="ru-RU" dirty="0">
                <a:solidFill>
                  <a:srgbClr val="002060"/>
                </a:solidFill>
              </a:rPr>
              <a:t>региона, а также иностранные преподаватели с ближнего и дальнего зарубежья.</a:t>
            </a:r>
          </a:p>
          <a:p>
            <a:pPr eaLnBrk="1" hangingPunct="1">
              <a:spcBef>
                <a:spcPct val="50000"/>
              </a:spcBef>
            </a:pPr>
            <a:r>
              <a:rPr lang="ru-RU" sz="1600" dirty="0"/>
              <a:t>	</a:t>
            </a: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5003800" y="1557338"/>
            <a:ext cx="392588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002060"/>
                </a:solidFill>
              </a:rPr>
              <a:t>В Интеллектуальной школе обучение </a:t>
            </a:r>
            <a:r>
              <a:rPr lang="ru-RU" b="1">
                <a:solidFill>
                  <a:srgbClr val="002060"/>
                </a:solidFill>
              </a:rPr>
              <a:t>с 7 по 12 классы.</a:t>
            </a:r>
            <a:endParaRPr lang="en-US" b="1">
              <a:solidFill>
                <a:srgbClr val="002060"/>
              </a:solidFill>
            </a:endParaRPr>
          </a:p>
          <a:p>
            <a:pPr eaLnBrk="1" hangingPunct="1"/>
            <a:endParaRPr lang="ru-RU"/>
          </a:p>
        </p:txBody>
      </p:sp>
      <p:sp>
        <p:nvSpPr>
          <p:cNvPr id="15369" name="TextBox 37"/>
          <p:cNvSpPr txBox="1">
            <a:spLocks noChangeArrowheads="1"/>
          </p:cNvSpPr>
          <p:nvPr/>
        </p:nvSpPr>
        <p:spPr bwMode="auto">
          <a:xfrm>
            <a:off x="5003800" y="2276475"/>
            <a:ext cx="385286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>
                <a:solidFill>
                  <a:srgbClr val="002060"/>
                </a:solidFill>
              </a:rPr>
              <a:t>Обучение в Интеллектуальных школах </a:t>
            </a:r>
            <a:r>
              <a:rPr lang="ru-RU" b="1">
                <a:solidFill>
                  <a:srgbClr val="002060"/>
                </a:solidFill>
              </a:rPr>
              <a:t>бесплатное</a:t>
            </a:r>
            <a:r>
              <a:rPr lang="ru-RU">
                <a:solidFill>
                  <a:srgbClr val="002060"/>
                </a:solidFill>
              </a:rPr>
              <a:t>, претендентам присуждаются образовательные гранты Первого Президента Республики Казахстан – Лидера Нации «</a:t>
            </a:r>
            <a:r>
              <a:rPr lang="kk-KZ">
                <a:solidFill>
                  <a:srgbClr val="002060"/>
                </a:solidFill>
              </a:rPr>
              <a:t>Өркен</a:t>
            </a:r>
            <a:r>
              <a:rPr lang="ru-RU">
                <a:solidFill>
                  <a:srgbClr val="002060"/>
                </a:solidFill>
              </a:rPr>
              <a:t>». </a:t>
            </a:r>
          </a:p>
          <a:p>
            <a:pPr algn="just" eaLnBrk="1" hangingPunct="1"/>
            <a:r>
              <a:rPr lang="ru-RU" sz="1600"/>
              <a:t>	</a:t>
            </a:r>
            <a:endParaRPr lang="ru-RU" sz="1100"/>
          </a:p>
        </p:txBody>
      </p:sp>
      <p:pic>
        <p:nvPicPr>
          <p:cNvPr id="15370" name="Рисунок 12" descr="Рисунок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887" y="1412875"/>
            <a:ext cx="46339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Улпан\Desktop\5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85225" cy="11525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843213" y="481013"/>
            <a:ext cx="3673475" cy="5715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1638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63" y="476250"/>
            <a:ext cx="9144000" cy="576263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  <a:latin typeface="Franklin Gothic Medium" pitchFamily="34" charset="0"/>
              </a:rPr>
              <a:t>О нас</a:t>
            </a:r>
          </a:p>
        </p:txBody>
      </p:sp>
      <p:sp>
        <p:nvSpPr>
          <p:cNvPr id="5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CF92050-2903-4057-BFCA-73FAA3786D1D}" type="slidenum">
              <a:rPr lang="ru-RU" sz="1400">
                <a:solidFill>
                  <a:schemeClr val="tx1">
                    <a:tint val="75000"/>
                  </a:schemeClr>
                </a:solidFill>
                <a:latin typeface="Batang" pitchFamily="18" charset="-127"/>
                <a:ea typeface="Batang" pitchFamily="18" charset="-127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400" dirty="0">
              <a:solidFill>
                <a:schemeClr val="tx1">
                  <a:tint val="75000"/>
                </a:schemeClr>
              </a:solidFill>
              <a:latin typeface="Batang" pitchFamily="18" charset="-127"/>
              <a:ea typeface="Batang" pitchFamily="18" charset="-127"/>
              <a:cs typeface="+mn-cs"/>
            </a:endParaRPr>
          </a:p>
        </p:txBody>
      </p:sp>
      <p:sp>
        <p:nvSpPr>
          <p:cNvPr id="16390" name="TextBox 37"/>
          <p:cNvSpPr txBox="1">
            <a:spLocks noChangeArrowheads="1"/>
          </p:cNvSpPr>
          <p:nvPr/>
        </p:nvSpPr>
        <p:spPr bwMode="auto">
          <a:xfrm>
            <a:off x="395188" y="4508862"/>
            <a:ext cx="5040511" cy="158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dirty="0">
                <a:solidFill>
                  <a:srgbClr val="002060"/>
                </a:solidFill>
              </a:rPr>
              <a:t>Для каждого учащегося предусматривается свой шкафчик, ноутбук, единая школьная и спортивная формы.</a:t>
            </a:r>
          </a:p>
          <a:p>
            <a:pPr algn="just" eaLnBrk="1" hangingPunct="1"/>
            <a:endParaRPr lang="ru-RU" sz="1600" dirty="0"/>
          </a:p>
          <a:p>
            <a:pPr algn="just" eaLnBrk="1" hangingPunct="1"/>
            <a:endParaRPr lang="ru-RU" sz="1600" dirty="0"/>
          </a:p>
          <a:p>
            <a:pPr algn="just" eaLnBrk="1" hangingPunct="1"/>
            <a:endParaRPr lang="ru-RU" sz="1100" dirty="0"/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250825" y="1412875"/>
            <a:ext cx="53292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/>
            <a:r>
              <a:rPr lang="ru-RU">
                <a:solidFill>
                  <a:srgbClr val="002060"/>
                </a:solidFill>
              </a:rPr>
              <a:t>Занятия проходят с </a:t>
            </a:r>
            <a:r>
              <a:rPr lang="ru-RU" b="1">
                <a:solidFill>
                  <a:srgbClr val="002060"/>
                </a:solidFill>
              </a:rPr>
              <a:t>8:30 до 15:00</a:t>
            </a:r>
            <a:r>
              <a:rPr lang="ru-RU">
                <a:solidFill>
                  <a:srgbClr val="002060"/>
                </a:solidFill>
              </a:rPr>
              <a:t>. После уроков для учащихся предусматриваются различные кружки, секции, дополнительные занятия, возможность выполнения домашнего задания в школе.</a:t>
            </a:r>
          </a:p>
          <a:p>
            <a:pPr algn="just" eaLnBrk="1" hangingPunct="1"/>
            <a:r>
              <a:rPr lang="ru-RU">
                <a:solidFill>
                  <a:srgbClr val="002060"/>
                </a:solidFill>
              </a:rPr>
              <a:t>Питание, проживание (для иногородних) </a:t>
            </a:r>
            <a:r>
              <a:rPr lang="ru-RU" b="1">
                <a:solidFill>
                  <a:srgbClr val="002060"/>
                </a:solidFill>
              </a:rPr>
              <a:t>бесплатное</a:t>
            </a:r>
            <a:r>
              <a:rPr lang="ru-RU">
                <a:solidFill>
                  <a:srgbClr val="002060"/>
                </a:solidFill>
              </a:rPr>
              <a:t>.</a:t>
            </a:r>
          </a:p>
          <a:p>
            <a:pPr algn="just" eaLnBrk="1" hangingPunct="1"/>
            <a:r>
              <a:rPr lang="ru-RU" b="1">
                <a:solidFill>
                  <a:srgbClr val="002060"/>
                </a:solidFill>
              </a:rPr>
              <a:t>Каникулярный режим </a:t>
            </a:r>
            <a:r>
              <a:rPr lang="ru-RU">
                <a:solidFill>
                  <a:srgbClr val="002060"/>
                </a:solidFill>
              </a:rPr>
              <a:t>отличается от режима в общеобразовательных школах.</a:t>
            </a:r>
          </a:p>
        </p:txBody>
      </p:sp>
      <p:pic>
        <p:nvPicPr>
          <p:cNvPr id="16392" name="Рисунок 15" descr="009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26"/>
          <a:stretch>
            <a:fillRect/>
          </a:stretch>
        </p:blipFill>
        <p:spPr bwMode="auto">
          <a:xfrm>
            <a:off x="5508625" y="4005263"/>
            <a:ext cx="33909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Рисунок 18" descr="008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1484313"/>
            <a:ext cx="324167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C276BB-7460-468A-8026-51233DD1ADBC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93229"/>
              </p:ext>
            </p:extLst>
          </p:nvPr>
        </p:nvGraphicFramePr>
        <p:xfrm>
          <a:off x="395288" y="2933700"/>
          <a:ext cx="8280400" cy="332999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132821"/>
                <a:gridCol w="4147579"/>
              </a:tblGrid>
              <a:tr h="49173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Arial Narrow" pitchFamily="34" charset="0"/>
                        </a:rPr>
                        <a:t>Проводится в течении двух дней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marT="45699" marB="45699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1346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cs typeface="Arial" pitchFamily="34" charset="0"/>
                        </a:rPr>
                        <a:t>Все претенденты участвуют в конкурсе в 1 и 2 дни</a:t>
                      </a:r>
                      <a:endParaRPr lang="ru-RU" sz="2200" b="0" dirty="0">
                        <a:solidFill>
                          <a:schemeClr val="tx1"/>
                        </a:solidFill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91439" marR="91439" marT="45699" marB="45699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57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latin typeface="Arial Narrow" pitchFamily="34" charset="0"/>
                        </a:rPr>
                        <a:t>1 этап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 Narrow" pitchFamily="34" charset="0"/>
                        </a:rPr>
                        <a:t>Предметный Тест </a:t>
                      </a:r>
                    </a:p>
                  </a:txBody>
                  <a:tcPr marL="91439" marR="91439" marT="45699" marB="4569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400" b="0" dirty="0" smtClean="0">
                          <a:latin typeface="Arial Narrow" pitchFamily="34" charset="0"/>
                        </a:rPr>
                        <a:t>2 этап</a:t>
                      </a:r>
                    </a:p>
                    <a:p>
                      <a:pPr marL="0" indent="0" algn="ctr">
                        <a:buNone/>
                      </a:pPr>
                      <a:r>
                        <a:rPr lang="ru-RU" sz="2400" b="1" dirty="0" smtClean="0">
                          <a:latin typeface="Arial Narrow" pitchFamily="34" charset="0"/>
                        </a:rPr>
                        <a:t>Тест Способностей</a:t>
                      </a:r>
                    </a:p>
                  </a:txBody>
                  <a:tcPr marL="91439" marR="91439" marT="45699" marB="45699">
                    <a:solidFill>
                      <a:schemeClr val="bg2"/>
                    </a:solidFill>
                  </a:tcPr>
                </a:tc>
              </a:tr>
              <a:tr h="491874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 smtClean="0">
                          <a:latin typeface="Arial Narrow" pitchFamily="34" charset="0"/>
                        </a:rPr>
                        <a:t>Дата</a:t>
                      </a:r>
                      <a:r>
                        <a:rPr lang="ru-RU" sz="2400" b="0" baseline="0" dirty="0" smtClean="0">
                          <a:latin typeface="Arial Narrow" pitchFamily="34" charset="0"/>
                        </a:rPr>
                        <a:t> тестирования</a:t>
                      </a:r>
                      <a:endParaRPr lang="ru-RU" sz="2400" b="0" dirty="0" smtClean="0">
                        <a:latin typeface="Arial Narrow" pitchFamily="34" charset="0"/>
                      </a:endParaRPr>
                    </a:p>
                  </a:txBody>
                  <a:tcPr marL="91439" marR="91439" marT="45699" marB="45699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ru-RU" sz="2800" b="1" dirty="0" smtClean="0">
                        <a:latin typeface="Arial Narrow" pitchFamily="34" charset="0"/>
                      </a:endParaRPr>
                    </a:p>
                  </a:txBody>
                  <a:tcPr marL="91449" marR="91449" marT="45704" marB="45704">
                    <a:solidFill>
                      <a:schemeClr val="bg2"/>
                    </a:solidFill>
                  </a:tcPr>
                </a:tc>
              </a:tr>
              <a:tr h="8607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latin typeface="Arial Narrow" pitchFamily="34" charset="0"/>
                        </a:rPr>
                        <a:t>22 июня</a:t>
                      </a:r>
                    </a:p>
                  </a:txBody>
                  <a:tcPr marL="91439" marR="91439" marT="45699" marB="4569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800" b="1" dirty="0" smtClean="0">
                          <a:latin typeface="Arial Narrow" pitchFamily="34" charset="0"/>
                        </a:rPr>
                        <a:t>23 июня</a:t>
                      </a:r>
                    </a:p>
                  </a:txBody>
                  <a:tcPr marL="91439" marR="91439" marT="45699" marB="45699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25621" name="Picture 3" descr="C:\Users\Улпан\Desktop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90488"/>
            <a:ext cx="8785225" cy="11779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22" name="Заголовок 1"/>
          <p:cNvSpPr txBox="1">
            <a:spLocks/>
          </p:cNvSpPr>
          <p:nvPr/>
        </p:nvSpPr>
        <p:spPr bwMode="auto">
          <a:xfrm>
            <a:off x="900113" y="285750"/>
            <a:ext cx="777557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3200">
                <a:solidFill>
                  <a:schemeClr val="bg1"/>
                </a:solidFill>
                <a:latin typeface="Franklin Gothic Medium" pitchFamily="34" charset="0"/>
              </a:rPr>
              <a:t>Этапы проведения конкурсного тестирования </a:t>
            </a:r>
          </a:p>
        </p:txBody>
      </p:sp>
      <p:sp>
        <p:nvSpPr>
          <p:cNvPr id="25623" name="Прямоугольник 5"/>
          <p:cNvSpPr>
            <a:spLocks noChangeArrowheads="1"/>
          </p:cNvSpPr>
          <p:nvPr/>
        </p:nvSpPr>
        <p:spPr bwMode="auto">
          <a:xfrm>
            <a:off x="323850" y="1268413"/>
            <a:ext cx="84966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2400" i="1" dirty="0"/>
              <a:t>Прием детей в 7 классы осуществляется посредством конкурсного отбора. Тесты разработаны совместно  с экспертами международных компаний.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C:\Users\Улпан\Desktop\5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90488"/>
            <a:ext cx="8785225" cy="11779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539750" y="341313"/>
            <a:ext cx="8280400" cy="784225"/>
          </a:xfrm>
        </p:spPr>
        <p:txBody>
          <a:bodyPr/>
          <a:lstStyle/>
          <a:p>
            <a:pPr eaLnBrk="1" hangingPunct="1"/>
            <a:r>
              <a:rPr lang="kk-KZ" sz="3600" smtClean="0">
                <a:solidFill>
                  <a:schemeClr val="bg1"/>
                </a:solidFill>
                <a:latin typeface="Franklin Gothic Medium" pitchFamily="34" charset="0"/>
              </a:rPr>
              <a:t>Структура теста</a:t>
            </a:r>
            <a:endParaRPr lang="ru-RU" sz="3600" smtClean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133600" cy="365125"/>
          </a:xfrm>
        </p:spPr>
        <p:txBody>
          <a:bodyPr/>
          <a:lstStyle/>
          <a:p>
            <a:pPr>
              <a:defRPr/>
            </a:pPr>
            <a:fld id="{20FB3497-38BE-4A36-A562-6BDD9D8E5154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grpSp>
        <p:nvGrpSpPr>
          <p:cNvPr id="26629" name="Группа 49"/>
          <p:cNvGrpSpPr>
            <a:grpSpLocks/>
          </p:cNvGrpSpPr>
          <p:nvPr/>
        </p:nvGrpSpPr>
        <p:grpSpPr bwMode="auto">
          <a:xfrm>
            <a:off x="395288" y="1341438"/>
            <a:ext cx="8353425" cy="4248150"/>
            <a:chOff x="395536" y="1340768"/>
            <a:chExt cx="8352928" cy="4248671"/>
          </a:xfrm>
        </p:grpSpPr>
        <p:grpSp>
          <p:nvGrpSpPr>
            <p:cNvPr id="26639" name="Группа 22"/>
            <p:cNvGrpSpPr>
              <a:grpSpLocks/>
            </p:cNvGrpSpPr>
            <p:nvPr/>
          </p:nvGrpSpPr>
          <p:grpSpPr bwMode="auto">
            <a:xfrm>
              <a:off x="395536" y="1340768"/>
              <a:ext cx="4348853" cy="3672410"/>
              <a:chOff x="352897" y="1857888"/>
              <a:chExt cx="3781946" cy="4182362"/>
            </a:xfrm>
          </p:grpSpPr>
          <p:grpSp>
            <p:nvGrpSpPr>
              <p:cNvPr id="26651" name="Группа 34"/>
              <p:cNvGrpSpPr>
                <a:grpSpLocks/>
              </p:cNvGrpSpPr>
              <p:nvPr/>
            </p:nvGrpSpPr>
            <p:grpSpPr bwMode="auto">
              <a:xfrm>
                <a:off x="352897" y="2431937"/>
                <a:ext cx="3781946" cy="3608313"/>
                <a:chOff x="301944" y="2411440"/>
                <a:chExt cx="4152295" cy="3292326"/>
              </a:xfrm>
            </p:grpSpPr>
            <p:grpSp>
              <p:nvGrpSpPr>
                <p:cNvPr id="26653" name="Группа 37"/>
                <p:cNvGrpSpPr>
                  <a:grpSpLocks/>
                </p:cNvGrpSpPr>
                <p:nvPr/>
              </p:nvGrpSpPr>
              <p:grpSpPr bwMode="auto">
                <a:xfrm>
                  <a:off x="301944" y="2411440"/>
                  <a:ext cx="4140356" cy="1197208"/>
                  <a:chOff x="303031" y="2383585"/>
                  <a:chExt cx="3168663" cy="1077489"/>
                </a:xfrm>
              </p:grpSpPr>
              <p:sp>
                <p:nvSpPr>
                  <p:cNvPr id="2" name="Прямоугольник 44"/>
                  <p:cNvSpPr/>
                  <p:nvPr/>
                </p:nvSpPr>
                <p:spPr>
                  <a:xfrm>
                    <a:off x="303031" y="2382877"/>
                    <a:ext cx="3168987" cy="549390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>
                      <a:shade val="50000"/>
                    </a:schemeClr>
                  </a:lnRef>
                  <a:fillRef idx="1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b="1" dirty="0">
                        <a:solidFill>
                          <a:schemeClr val="tx1"/>
                        </a:solidFill>
                      </a:rPr>
                      <a:t>60 минут </a:t>
                    </a:r>
                    <a:r>
                      <a:rPr lang="ru-RU" sz="2000" dirty="0">
                        <a:solidFill>
                          <a:schemeClr val="tx1"/>
                        </a:solidFill>
                        <a:latin typeface="Franklin Gothic Medium" pitchFamily="34" charset="0"/>
                      </a:rPr>
                      <a:t>(</a:t>
                    </a:r>
                    <a:r>
                      <a:rPr lang="en-US" sz="2000" dirty="0">
                        <a:solidFill>
                          <a:schemeClr val="tx1"/>
                        </a:solidFill>
                        <a:latin typeface="Franklin Gothic Medium" pitchFamily="34" charset="0"/>
                      </a:rPr>
                      <a:t>1,5 </a:t>
                    </a:r>
                    <a:r>
                      <a:rPr lang="kk-KZ" sz="2000" dirty="0">
                        <a:solidFill>
                          <a:schemeClr val="tx1"/>
                        </a:solidFill>
                        <a:latin typeface="Franklin Gothic Medium" pitchFamily="34" charset="0"/>
                      </a:rPr>
                      <a:t>минуты на вопрос)</a:t>
                    </a:r>
                    <a:endParaRPr lang="ru-RU" sz="2000" dirty="0">
                      <a:solidFill>
                        <a:schemeClr val="tx1"/>
                      </a:solidFill>
                      <a:latin typeface="Franklin Gothic Medium" pitchFamily="34" charset="0"/>
                      <a:ea typeface="Calibri"/>
                      <a:cs typeface="Times New Roman"/>
                    </a:endParaRP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sz="20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" name="Прямоугольник 45"/>
                  <p:cNvSpPr/>
                  <p:nvPr/>
                </p:nvSpPr>
                <p:spPr>
                  <a:xfrm>
                    <a:off x="303031" y="2780814"/>
                    <a:ext cx="3168987" cy="680056"/>
                  </a:xfrm>
                  <a:prstGeom prst="rect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dirty="0">
                        <a:solidFill>
                          <a:srgbClr val="FF0000"/>
                        </a:solidFill>
                      </a:rPr>
                      <a:t>40</a:t>
                    </a:r>
                    <a:r>
                      <a:rPr lang="ru-RU" sz="2000" dirty="0"/>
                      <a:t> заданий 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dirty="0"/>
                      <a:t>Математика</a:t>
                    </a:r>
                    <a:endParaRPr lang="en-US" sz="2000" dirty="0"/>
                  </a:p>
                </p:txBody>
              </p:sp>
            </p:grpSp>
            <p:grpSp>
              <p:nvGrpSpPr>
                <p:cNvPr id="26654" name="Группа 38"/>
                <p:cNvGrpSpPr>
                  <a:grpSpLocks/>
                </p:cNvGrpSpPr>
                <p:nvPr/>
              </p:nvGrpSpPr>
              <p:grpSpPr bwMode="auto">
                <a:xfrm>
                  <a:off x="301944" y="3601017"/>
                  <a:ext cx="4152295" cy="2102749"/>
                  <a:chOff x="5491791" y="4028684"/>
                  <a:chExt cx="3205605" cy="1461884"/>
                </a:xfrm>
              </p:grpSpPr>
              <p:sp>
                <p:nvSpPr>
                  <p:cNvPr id="4" name="Прямоугольник 40"/>
                  <p:cNvSpPr/>
                  <p:nvPr/>
                </p:nvSpPr>
                <p:spPr>
                  <a:xfrm>
                    <a:off x="5491791" y="4023509"/>
                    <a:ext cx="3196714" cy="492060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>
                      <a:shade val="50000"/>
                    </a:schemeClr>
                  </a:lnRef>
                  <a:fillRef idx="1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b="1" dirty="0">
                        <a:solidFill>
                          <a:schemeClr val="tx1"/>
                        </a:solidFill>
                      </a:rPr>
                      <a:t>120 минут </a:t>
                    </a:r>
                    <a:r>
                      <a:rPr lang="ru-RU" sz="2000" dirty="0">
                        <a:solidFill>
                          <a:schemeClr val="tx1"/>
                        </a:solidFill>
                        <a:latin typeface="Franklin Gothic Medium" pitchFamily="34" charset="0"/>
                        <a:ea typeface="Calibri"/>
                        <a:cs typeface="Times New Roman"/>
                      </a:rPr>
                      <a:t>(2 минуты на вопрос)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b="1" dirty="0">
                        <a:solidFill>
                          <a:schemeClr val="tx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6" name="Прямоугольник 41"/>
                  <p:cNvSpPr/>
                  <p:nvPr/>
                </p:nvSpPr>
                <p:spPr>
                  <a:xfrm>
                    <a:off x="5491791" y="4345815"/>
                    <a:ext cx="1082343" cy="1144701"/>
                  </a:xfrm>
                  <a:prstGeom prst="rect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defTabSz="800100" fontAlgn="auto">
                      <a:lnSpc>
                        <a:spcPct val="90000"/>
                      </a:lnSpc>
                      <a:spcAft>
                        <a:spcPct val="35000"/>
                      </a:spcAft>
                      <a:defRPr/>
                    </a:pPr>
                    <a:r>
                      <a:rPr lang="ru-RU" dirty="0"/>
                      <a:t>40 минут  / </a:t>
                    </a:r>
                    <a:r>
                      <a:rPr lang="ru-RU" dirty="0">
                        <a:solidFill>
                          <a:srgbClr val="FF0000"/>
                        </a:solidFill>
                      </a:rPr>
                      <a:t>20 </a:t>
                    </a:r>
                    <a:r>
                      <a:rPr lang="ru-RU" dirty="0"/>
                      <a:t>вопросов</a:t>
                    </a:r>
                  </a:p>
                  <a:p>
                    <a:pPr algn="ctr" defTabSz="800100" fontAlgn="auto">
                      <a:lnSpc>
                        <a:spcPct val="90000"/>
                      </a:lnSpc>
                      <a:spcAft>
                        <a:spcPct val="35000"/>
                      </a:spcAft>
                      <a:defRPr/>
                    </a:pPr>
                    <a:r>
                      <a:rPr lang="ru-RU" dirty="0"/>
                      <a:t> Казахский язык</a:t>
                    </a:r>
                    <a:endParaRPr lang="en-US" dirty="0"/>
                  </a:p>
                </p:txBody>
              </p:sp>
              <p:sp>
                <p:nvSpPr>
                  <p:cNvPr id="7" name="Прямоугольник 42"/>
                  <p:cNvSpPr/>
                  <p:nvPr/>
                </p:nvSpPr>
                <p:spPr>
                  <a:xfrm>
                    <a:off x="6548391" y="4346962"/>
                    <a:ext cx="1083513" cy="1143553"/>
                  </a:xfrm>
                  <a:prstGeom prst="rect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dirty="0"/>
                      <a:t>40 минут / </a:t>
                    </a:r>
                    <a:r>
                      <a:rPr lang="ru-RU" dirty="0">
                        <a:solidFill>
                          <a:srgbClr val="FF0000"/>
                        </a:solidFill>
                      </a:rPr>
                      <a:t>20 </a:t>
                    </a:r>
                    <a:r>
                      <a:rPr lang="ru-RU" dirty="0"/>
                      <a:t>вопросов 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dirty="0"/>
                      <a:t>Русский язык</a:t>
                    </a:r>
                    <a:endParaRPr lang="en-US" dirty="0"/>
                  </a:p>
                </p:txBody>
              </p:sp>
              <p:sp>
                <p:nvSpPr>
                  <p:cNvPr id="8" name="Прямоугольник 43"/>
                  <p:cNvSpPr/>
                  <p:nvPr/>
                </p:nvSpPr>
                <p:spPr>
                  <a:xfrm>
                    <a:off x="7615523" y="4346962"/>
                    <a:ext cx="1082343" cy="1143553"/>
                  </a:xfrm>
                  <a:prstGeom prst="rect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dirty="0"/>
                      <a:t>40 минут / </a:t>
                    </a:r>
                    <a:r>
                      <a:rPr lang="ru-RU" dirty="0">
                        <a:solidFill>
                          <a:srgbClr val="FF0000"/>
                        </a:solidFill>
                      </a:rPr>
                      <a:t>20 </a:t>
                    </a:r>
                    <a:r>
                      <a:rPr lang="ru-RU" dirty="0"/>
                      <a:t>вопросов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dirty="0"/>
                      <a:t>Английский язык</a:t>
                    </a:r>
                    <a:endParaRPr lang="en-US" dirty="0"/>
                  </a:p>
                </p:txBody>
              </p:sp>
            </p:grpSp>
          </p:grpSp>
          <p:sp>
            <p:nvSpPr>
              <p:cNvPr id="9" name="Прямоугольник 35"/>
              <p:cNvSpPr/>
              <p:nvPr/>
            </p:nvSpPr>
            <p:spPr>
              <a:xfrm>
                <a:off x="352897" y="1857888"/>
                <a:ext cx="3771457" cy="573187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k-KZ" sz="2000" b="1" dirty="0">
                    <a:solidFill>
                      <a:schemeClr val="tx1"/>
                    </a:solidFill>
                  </a:rPr>
                  <a:t>День 1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schemeClr val="tx1"/>
                    </a:solidFill>
                  </a:rPr>
                  <a:t>Оценка предметной </a:t>
                </a:r>
                <a:r>
                  <a:rPr lang="ru-RU" sz="2000" b="1" dirty="0" err="1">
                    <a:solidFill>
                      <a:schemeClr val="tx1"/>
                    </a:solidFill>
                  </a:rPr>
                  <a:t>обученности</a:t>
                </a:r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640" name="Группа 23"/>
            <p:cNvGrpSpPr>
              <a:grpSpLocks/>
            </p:cNvGrpSpPr>
            <p:nvPr/>
          </p:nvGrpSpPr>
          <p:grpSpPr bwMode="auto">
            <a:xfrm>
              <a:off x="4854408" y="1340768"/>
              <a:ext cx="3882367" cy="3672408"/>
              <a:chOff x="353583" y="1857888"/>
              <a:chExt cx="3775002" cy="4182361"/>
            </a:xfrm>
          </p:grpSpPr>
          <p:grpSp>
            <p:nvGrpSpPr>
              <p:cNvPr id="26643" name="Группа 24"/>
              <p:cNvGrpSpPr>
                <a:grpSpLocks/>
              </p:cNvGrpSpPr>
              <p:nvPr/>
            </p:nvGrpSpPr>
            <p:grpSpPr bwMode="auto">
              <a:xfrm>
                <a:off x="353583" y="2473994"/>
                <a:ext cx="3769533" cy="3566255"/>
                <a:chOff x="302697" y="2449816"/>
                <a:chExt cx="4138668" cy="3253952"/>
              </a:xfrm>
            </p:grpSpPr>
            <p:grpSp>
              <p:nvGrpSpPr>
                <p:cNvPr id="26645" name="Группа 27"/>
                <p:cNvGrpSpPr>
                  <a:grpSpLocks/>
                </p:cNvGrpSpPr>
                <p:nvPr/>
              </p:nvGrpSpPr>
              <p:grpSpPr bwMode="auto">
                <a:xfrm>
                  <a:off x="302697" y="2449816"/>
                  <a:ext cx="4138668" cy="1229082"/>
                  <a:chOff x="303608" y="2418119"/>
                  <a:chExt cx="3167371" cy="1106174"/>
                </a:xfrm>
              </p:grpSpPr>
              <p:sp>
                <p:nvSpPr>
                  <p:cNvPr id="10" name="Прямоугольник 32"/>
                  <p:cNvSpPr/>
                  <p:nvPr/>
                </p:nvSpPr>
                <p:spPr>
                  <a:xfrm>
                    <a:off x="303731" y="2418511"/>
                    <a:ext cx="3167128" cy="391997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>
                      <a:shade val="50000"/>
                    </a:schemeClr>
                  </a:lnRef>
                  <a:fillRef idx="1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b="1" dirty="0">
                        <a:solidFill>
                          <a:schemeClr val="tx1"/>
                        </a:solidFill>
                      </a:rPr>
                      <a:t>30 минут</a:t>
                    </a:r>
                  </a:p>
                </p:txBody>
              </p:sp>
              <p:sp>
                <p:nvSpPr>
                  <p:cNvPr id="11" name="Прямоугольник 33"/>
                  <p:cNvSpPr/>
                  <p:nvPr/>
                </p:nvSpPr>
                <p:spPr>
                  <a:xfrm>
                    <a:off x="303731" y="2786750"/>
                    <a:ext cx="3167128" cy="737964"/>
                  </a:xfrm>
                  <a:prstGeom prst="rect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dirty="0">
                        <a:solidFill>
                          <a:srgbClr val="FF0000"/>
                        </a:solidFill>
                      </a:rPr>
                      <a:t>60</a:t>
                    </a:r>
                    <a:r>
                      <a:rPr lang="ru-RU" sz="2000" dirty="0"/>
                      <a:t> заданий </a:t>
                    </a:r>
                  </a:p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dirty="0"/>
                      <a:t>Количественные характеристики</a:t>
                    </a:r>
                    <a:endParaRPr lang="en-US" sz="2000" dirty="0"/>
                  </a:p>
                </p:txBody>
              </p:sp>
            </p:grpSp>
            <p:grpSp>
              <p:nvGrpSpPr>
                <p:cNvPr id="26646" name="Группа 28"/>
                <p:cNvGrpSpPr>
                  <a:grpSpLocks/>
                </p:cNvGrpSpPr>
                <p:nvPr/>
              </p:nvGrpSpPr>
              <p:grpSpPr bwMode="auto">
                <a:xfrm>
                  <a:off x="308700" y="3674395"/>
                  <a:ext cx="4128585" cy="2029373"/>
                  <a:chOff x="5497004" y="4079695"/>
                  <a:chExt cx="3187300" cy="1410870"/>
                </a:xfrm>
              </p:grpSpPr>
              <p:sp>
                <p:nvSpPr>
                  <p:cNvPr id="12" name="Прямоугольник 30"/>
                  <p:cNvSpPr/>
                  <p:nvPr/>
                </p:nvSpPr>
                <p:spPr>
                  <a:xfrm>
                    <a:off x="5502960" y="4079710"/>
                    <a:ext cx="3181755" cy="315424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>
                      <a:shade val="50000"/>
                    </a:schemeClr>
                  </a:lnRef>
                  <a:fillRef idx="1">
                    <a:schemeClr val="accent3"/>
                  </a:fillRef>
                  <a:effectRef idx="0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000" b="1" dirty="0">
                        <a:solidFill>
                          <a:schemeClr val="tx1"/>
                        </a:solidFill>
                      </a:rPr>
                      <a:t>47 минут</a:t>
                    </a:r>
                  </a:p>
                </p:txBody>
              </p:sp>
              <p:sp>
                <p:nvSpPr>
                  <p:cNvPr id="13" name="Прямоугольник 31"/>
                  <p:cNvSpPr/>
                  <p:nvPr/>
                </p:nvSpPr>
                <p:spPr>
                  <a:xfrm>
                    <a:off x="5502960" y="4353842"/>
                    <a:ext cx="3181755" cy="1136671"/>
                  </a:xfrm>
                  <a:prstGeom prst="rect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anchor="ctr"/>
                  <a:lstStyle/>
                  <a:p>
                    <a:pPr algn="ctr" defTabSz="800100" fontAlgn="auto">
                      <a:lnSpc>
                        <a:spcPct val="90000"/>
                      </a:lnSpc>
                      <a:spcAft>
                        <a:spcPct val="35000"/>
                      </a:spcAft>
                      <a:defRPr/>
                    </a:pPr>
                    <a:r>
                      <a:rPr lang="ru-RU" sz="2000" dirty="0">
                        <a:solidFill>
                          <a:srgbClr val="FF0000"/>
                        </a:solidFill>
                      </a:rPr>
                      <a:t>74</a:t>
                    </a:r>
                    <a:r>
                      <a:rPr lang="ru-RU" sz="2000" dirty="0">
                        <a:solidFill>
                          <a:schemeClr val="tx1"/>
                        </a:solidFill>
                      </a:rPr>
                      <a:t> вопроса</a:t>
                    </a:r>
                  </a:p>
                  <a:p>
                    <a:pPr algn="ctr" defTabSz="800100" fontAlgn="auto">
                      <a:lnSpc>
                        <a:spcPct val="90000"/>
                      </a:lnSpc>
                      <a:spcAft>
                        <a:spcPct val="35000"/>
                      </a:spcAft>
                      <a:defRPr/>
                    </a:pPr>
                    <a:r>
                      <a:rPr lang="ru-RU" sz="2000" dirty="0"/>
                      <a:t>Пространственное мышление</a:t>
                    </a:r>
                    <a:endParaRPr lang="en-US" sz="2000" dirty="0"/>
                  </a:p>
                </p:txBody>
              </p:sp>
            </p:grpSp>
          </p:grpSp>
          <p:sp>
            <p:nvSpPr>
              <p:cNvPr id="14" name="Прямоугольник 25"/>
              <p:cNvSpPr/>
              <p:nvPr/>
            </p:nvSpPr>
            <p:spPr>
              <a:xfrm>
                <a:off x="359903" y="1857888"/>
                <a:ext cx="3769243" cy="573187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kk-KZ" sz="2000" b="1" dirty="0">
                    <a:solidFill>
                      <a:schemeClr val="tx1"/>
                    </a:solidFill>
                  </a:rPr>
                  <a:t>День 2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b="1" dirty="0">
                    <a:solidFill>
                      <a:schemeClr val="tx1"/>
                    </a:solidFill>
                  </a:rPr>
                  <a:t>Оценка способностей учащихся</a:t>
                </a:r>
              </a:p>
            </p:txBody>
          </p:sp>
        </p:grpSp>
        <p:sp>
          <p:nvSpPr>
            <p:cNvPr id="40" name="Прямоугольник 39"/>
            <p:cNvSpPr/>
            <p:nvPr/>
          </p:nvSpPr>
          <p:spPr>
            <a:xfrm>
              <a:off x="395536" y="5013105"/>
              <a:ext cx="4320918" cy="57633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/>
                  </a:solidFill>
                </a:rPr>
                <a:t>Общее время: 180 минут</a:t>
              </a:r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4859320" y="5013105"/>
              <a:ext cx="3889144" cy="57633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>
                  <a:solidFill>
                    <a:schemeClr val="tx1"/>
                  </a:solidFill>
                </a:rPr>
                <a:t>Общее время: 77 минут</a:t>
              </a:r>
            </a:p>
          </p:txBody>
        </p:sp>
      </p:grpSp>
      <p:graphicFrame>
        <p:nvGraphicFramePr>
          <p:cNvPr id="51" name="Group 16"/>
          <p:cNvGraphicFramePr>
            <a:graphicFrameLocks noGrp="1"/>
          </p:cNvGraphicFramePr>
          <p:nvPr/>
        </p:nvGraphicFramePr>
        <p:xfrm>
          <a:off x="395288" y="5661025"/>
          <a:ext cx="8353425" cy="1057631"/>
        </p:xfrm>
        <a:graphic>
          <a:graphicData uri="http://schemas.openxmlformats.org/drawingml/2006/table">
            <a:tbl>
              <a:tblPr/>
              <a:tblGrid>
                <a:gridCol w="4156595"/>
                <a:gridCol w="4196830"/>
              </a:tblGrid>
              <a:tr h="42669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Минимальные требования для участия в конкурсе на Грант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anchor="ctr"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0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Математика  -  35% от максимально возможного балла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68587" marR="68587" marT="0" marB="0" horzOverflow="overflow">
                    <a:lnL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Количественные характеристики - 40% от максимально возможного балла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7" marR="68587" marT="0" marB="0" horzOverflow="overflow">
                    <a:lnL>
                      <a:noFill/>
                    </a:lnL>
                    <a:lnR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C:\Users\Улпан\Desktop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5888"/>
            <a:ext cx="8785225" cy="12255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>
          <a:xfrm>
            <a:off x="384175" y="333375"/>
            <a:ext cx="8435975" cy="647700"/>
          </a:xfrm>
        </p:spPr>
        <p:txBody>
          <a:bodyPr/>
          <a:lstStyle/>
          <a:p>
            <a:pPr eaLnBrk="1" hangingPunct="1"/>
            <a:r>
              <a:rPr lang="ru-RU" sz="3200" smtClean="0">
                <a:solidFill>
                  <a:schemeClr val="bg1"/>
                </a:solidFill>
                <a:latin typeface="Franklin Gothic Medium" pitchFamily="34" charset="0"/>
                <a:cs typeface="Times New Roman" pitchFamily="18" charset="0"/>
              </a:rPr>
              <a:t>Для участия в конкурсе претендент предоставляет следующие документы:</a:t>
            </a:r>
            <a:endParaRPr lang="ru-RU" sz="3200" smtClean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2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64388" y="6308725"/>
            <a:ext cx="1828800" cy="365125"/>
          </a:xfrm>
        </p:spPr>
        <p:txBody>
          <a:bodyPr/>
          <a:lstStyle/>
          <a:p>
            <a:pPr>
              <a:defRPr/>
            </a:pPr>
            <a:fld id="{E43F56B3-39A2-4F92-B2A2-FA484F14B6BF}" type="slidenum">
              <a:rPr lang="ru-RU">
                <a:latin typeface="Batang" pitchFamily="18" charset="-127"/>
                <a:ea typeface="Batang" pitchFamily="18" charset="-127"/>
              </a:rPr>
              <a:pPr>
                <a:defRPr/>
              </a:pPr>
              <a:t>5</a:t>
            </a:fld>
            <a:endParaRPr lang="ru-RU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7653" name="Прямоугольник 20"/>
          <p:cNvSpPr>
            <a:spLocks noChangeArrowheads="1"/>
          </p:cNvSpPr>
          <p:nvPr/>
        </p:nvSpPr>
        <p:spPr bwMode="auto">
          <a:xfrm>
            <a:off x="539750" y="1484784"/>
            <a:ext cx="8135938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>
                <a:latin typeface="Franklin Gothic Medium" pitchFamily="34" charset="0"/>
              </a:rPr>
              <a:t> </a:t>
            </a:r>
            <a:r>
              <a:rPr lang="ru-RU" sz="2000" dirty="0">
                <a:latin typeface="Adobe Gothic Std B"/>
              </a:rPr>
              <a:t>Заявление на участие в конкурсе по установленной форме;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Заполненная анкета по установленной форме;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Копия свидетельства о рождении претендента или копия удостоверения личности претендента;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Медицинская справка формы 086/у;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Справка с места жительства или копия домовой книги;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Копия табеля успеваемости за два предыдущих года обучения, заверенные подписью руководителя и печатью организации образования;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Копии грамот, дипломов, сертификатов претендента (в случае их наличия), заверенные печатью руководителя организации;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Фотографии претендента 3х4 – 2 штуки;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>
                <a:latin typeface="Adobe Gothic Std B"/>
              </a:rPr>
              <a:t> Пластиковый скоросшиватель прозрачный с 10 файлами.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:\Users\Улпан\Desktop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785225" cy="11509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solidFill>
                  <a:schemeClr val="bg1"/>
                </a:solidFill>
              </a:rPr>
              <a:t>Прием документов производится: </a:t>
            </a:r>
            <a:br>
              <a:rPr lang="ru-RU" sz="3600" smtClean="0">
                <a:solidFill>
                  <a:schemeClr val="bg1"/>
                </a:solidFill>
              </a:rPr>
            </a:br>
            <a:r>
              <a:rPr lang="ru-RU" sz="3600" smtClean="0">
                <a:solidFill>
                  <a:schemeClr val="bg1"/>
                </a:solidFill>
              </a:rPr>
              <a:t>с 6 мая по 7 июня 2013 года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989138"/>
            <a:ext cx="8569325" cy="403225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/>
              <a:t>По адресу:     </a:t>
            </a:r>
            <a:r>
              <a:rPr lang="ru-RU" sz="2800" dirty="0" smtClean="0"/>
              <a:t>г.Павлодар, ул.Ткачева 15, СОШ №42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/>
              <a:t>Телефон:</a:t>
            </a:r>
            <a:r>
              <a:rPr lang="ru-RU" sz="2800" dirty="0" smtClean="0"/>
              <a:t> 8(7182)78-20-43, 87777282643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/>
              <a:t>Наш сайт:</a:t>
            </a:r>
            <a:r>
              <a:rPr lang="ru-RU" sz="2800" dirty="0" smtClean="0"/>
              <a:t> </a:t>
            </a:r>
            <a:r>
              <a:rPr lang="en-US" sz="2800" dirty="0" smtClean="0">
                <a:hlinkClick r:id="rId3"/>
              </a:rPr>
              <a:t>www.nispvl.kz</a:t>
            </a:r>
            <a:r>
              <a:rPr lang="en-US" sz="2800" dirty="0" smtClean="0"/>
              <a:t>, </a:t>
            </a:r>
            <a:r>
              <a:rPr lang="en-US" sz="2800" dirty="0" smtClean="0">
                <a:hlinkClick r:id="rId4"/>
              </a:rPr>
              <a:t>www.nis.edu.kz</a:t>
            </a: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/>
              <a:t>Спасибо за внимание!</a:t>
            </a:r>
            <a:endParaRPr lang="en-US" sz="28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AB869A-10A4-40C0-B4FB-363786E05D9B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ТБОР Презентация рус для учителей исп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ОТБОР Презентация рус для учителей испр</Template>
  <TotalTime>724</TotalTime>
  <Words>535</Words>
  <Application>Microsoft Office PowerPoint</Application>
  <PresentationFormat>Экран (4:3)</PresentationFormat>
  <Paragraphs>91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ОТБОР Презентация рус для учителей испр</vt:lpstr>
      <vt:lpstr>Назарбаев Интеллектуальная школа  химико-биологического направления  г. Павлодар</vt:lpstr>
      <vt:lpstr>О нас</vt:lpstr>
      <vt:lpstr>Презентация PowerPoint</vt:lpstr>
      <vt:lpstr>Структура теста</vt:lpstr>
      <vt:lpstr>Для участия в конкурсе претендент предоставляет следующие документы:</vt:lpstr>
      <vt:lpstr>Прием документов производится:  с 6 мая по 7 июня 2013 года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Назарбаев Интеллектуальная школа химико-биологического направления  г. Павлодар</dc:title>
  <dc:creator>Home</dc:creator>
  <cp:lastModifiedBy>1</cp:lastModifiedBy>
  <cp:revision>148</cp:revision>
  <cp:lastPrinted>2013-04-01T03:22:37Z</cp:lastPrinted>
  <dcterms:created xsi:type="dcterms:W3CDTF">2013-05-13T08:58:10Z</dcterms:created>
  <dcterms:modified xsi:type="dcterms:W3CDTF">2013-05-22T08:17:42Z</dcterms:modified>
</cp:coreProperties>
</file>