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AA1B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1" autoAdjust="0"/>
    <p:restoredTop sz="94645" autoAdjust="0"/>
  </p:normalViewPr>
  <p:slideViewPr>
    <p:cSldViewPr>
      <p:cViewPr varScale="1">
        <p:scale>
          <a:sx n="86" d="100"/>
          <a:sy n="86" d="100"/>
        </p:scale>
        <p:origin x="-1500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C4BCBC-E5B6-4167-AD9B-5337FAACC406}" type="datetimeFigureOut">
              <a:rPr lang="ru-RU" smtClean="0"/>
              <a:t>11.06.2013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F40E7-AC7D-4237-ADD1-1EEC926DC3C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C4BCBC-E5B6-4167-AD9B-5337FAACC406}" type="datetimeFigureOut">
              <a:rPr lang="ru-RU" smtClean="0"/>
              <a:t>11.06.2013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F40E7-AC7D-4237-ADD1-1EEC926DC3C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C4BCBC-E5B6-4167-AD9B-5337FAACC406}" type="datetimeFigureOut">
              <a:rPr lang="ru-RU" smtClean="0"/>
              <a:t>11.06.2013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F40E7-AC7D-4237-ADD1-1EEC926DC3C2}" type="slidenum">
              <a:rPr lang="ru-RU" smtClean="0"/>
              <a:t>‹#›</a:t>
            </a:fld>
            <a:endParaRPr lang="ru-RU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C4BCBC-E5B6-4167-AD9B-5337FAACC406}" type="datetimeFigureOut">
              <a:rPr lang="ru-RU" smtClean="0"/>
              <a:t>11.06.2013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F40E7-AC7D-4237-ADD1-1EEC926DC3C2}" type="slidenum">
              <a:rPr lang="ru-RU" smtClean="0"/>
              <a:t>‹#›</a:t>
            </a:fld>
            <a:endParaRPr lang="ru-R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C4BCBC-E5B6-4167-AD9B-5337FAACC406}" type="datetimeFigureOut">
              <a:rPr lang="ru-RU" smtClean="0"/>
              <a:t>11.06.2013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F40E7-AC7D-4237-ADD1-1EEC926DC3C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C4BCBC-E5B6-4167-AD9B-5337FAACC406}" type="datetimeFigureOut">
              <a:rPr lang="ru-RU" smtClean="0"/>
              <a:t>11.06.2013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F40E7-AC7D-4237-ADD1-1EEC926DC3C2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C4BCBC-E5B6-4167-AD9B-5337FAACC406}" type="datetimeFigureOut">
              <a:rPr lang="ru-RU" smtClean="0"/>
              <a:t>11.06.2013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F40E7-AC7D-4237-ADD1-1EEC926DC3C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C4BCBC-E5B6-4167-AD9B-5337FAACC406}" type="datetimeFigureOut">
              <a:rPr lang="ru-RU" smtClean="0"/>
              <a:t>11.06.2013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F40E7-AC7D-4237-ADD1-1EEC926DC3C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C4BCBC-E5B6-4167-AD9B-5337FAACC406}" type="datetimeFigureOut">
              <a:rPr lang="ru-RU" smtClean="0"/>
              <a:t>11.06.2013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F40E7-AC7D-4237-ADD1-1EEC926DC3C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C4BCBC-E5B6-4167-AD9B-5337FAACC406}" type="datetimeFigureOut">
              <a:rPr lang="ru-RU" smtClean="0"/>
              <a:t>11.06.2013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F40E7-AC7D-4237-ADD1-1EEC926DC3C2}" type="slidenum">
              <a:rPr lang="ru-RU" smtClean="0"/>
              <a:t>‹#›</a:t>
            </a:fld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C4BCBC-E5B6-4167-AD9B-5337FAACC406}" type="datetimeFigureOut">
              <a:rPr lang="ru-RU" smtClean="0"/>
              <a:t>11.06.2013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F40E7-AC7D-4237-ADD1-1EEC926DC3C2}" type="slidenum">
              <a:rPr lang="ru-RU" smtClean="0"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A5C4BCBC-E5B6-4167-AD9B-5337FAACC406}" type="datetimeFigureOut">
              <a:rPr lang="ru-RU" smtClean="0"/>
              <a:t>11.06.2013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ACEF40E7-AC7D-4237-ADD1-1EEC926DC3C2}" type="slidenum">
              <a:rPr lang="ru-RU" smtClean="0"/>
              <a:t>‹#›</a:t>
            </a:fld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23528" y="332656"/>
            <a:ext cx="8424936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ru-RU" sz="5400" b="1" cap="none" spc="0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Государственные символы РК</a:t>
            </a:r>
            <a:endParaRPr lang="ru-RU" sz="5400" b="1" cap="none" spc="0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72200" y="2086982"/>
            <a:ext cx="2016224" cy="2062047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7624" y="2442864"/>
            <a:ext cx="2376264" cy="1577988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1216554" y="4365104"/>
            <a:ext cx="205930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Флаг РК</a:t>
            </a:r>
            <a:endParaRPr lang="ru-RU" sz="4000" dirty="0">
              <a:solidFill>
                <a:schemeClr val="bg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372200" y="4335881"/>
            <a:ext cx="316835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Герб РК</a:t>
            </a:r>
            <a:endParaRPr lang="ru-RU" sz="4000" dirty="0">
              <a:solidFill>
                <a:schemeClr val="bg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475656" y="5517232"/>
            <a:ext cx="59046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Подготовили: </a:t>
            </a:r>
            <a:r>
              <a:rPr lang="ru-RU" sz="2000" dirty="0" err="1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Наурызбай</a:t>
            </a:r>
            <a:r>
              <a:rPr lang="ru-RU" sz="2000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 А. и </a:t>
            </a:r>
            <a:r>
              <a:rPr lang="ru-RU" sz="2000" dirty="0" err="1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Багдаулет</a:t>
            </a:r>
            <a:r>
              <a:rPr lang="ru-RU" sz="2000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Т</a:t>
            </a:r>
            <a:endParaRPr lang="ru-RU" sz="2000" dirty="0">
              <a:solidFill>
                <a:srgbClr val="00B0F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839427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977578" y="620688"/>
            <a:ext cx="3818546" cy="10156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ru-RU" sz="6000" b="1" cap="all" spc="0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Флаг РК </a:t>
            </a:r>
            <a:endParaRPr lang="ru-RU" sz="6000" b="1" cap="all" spc="0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55576" y="2132856"/>
            <a:ext cx="741682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Голубой цвет-является традиционным для тюркских народов.  На флаге он означает  бесконечность неба над всей землёй и людьми. А также является символом общего благополучия мира и единство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947585" y="3933056"/>
            <a:ext cx="741682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Солнце- источник жизни и энергии. Поэтому силуэт солнца является  символом жизни. Время определяется кочевника  движением солнца. По законам геральдики силуэт солнца является символом богатства и изобилия. Поэтому не случайно все 32 луча солнца в флаге имеют форму зёрна- изобилия и благополучия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362464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753869" y="764704"/>
            <a:ext cx="328250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ru-RU" sz="5400" b="1" cap="all" spc="0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Флаг РК</a:t>
            </a:r>
            <a:endParaRPr lang="ru-RU" sz="5400" b="1" cap="all" spc="0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85260" y="1873390"/>
            <a:ext cx="734481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rgbClr val="4AA1B6"/>
                </a:solidFill>
                <a:latin typeface="Times New Roman" pitchFamily="18" charset="0"/>
                <a:cs typeface="Times New Roman" pitchFamily="18" charset="0"/>
              </a:rPr>
              <a:t>Орёл или беркут в миропониманий кочевников занимает особое место. Его изображения в гербе и флаге народов и этнических групп населявших в Казахстан имеет давнюю традицию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627784" y="5661248"/>
            <a:ext cx="40324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rgbClr val="4AA1B6"/>
                </a:solidFill>
                <a:latin typeface="Times New Roman" pitchFamily="18" charset="0"/>
                <a:cs typeface="Times New Roman" pitchFamily="18" charset="0"/>
              </a:rPr>
              <a:t>Авторы флага РК-</a:t>
            </a:r>
            <a:r>
              <a:rPr lang="ru-RU" dirty="0" err="1" smtClean="0">
                <a:solidFill>
                  <a:srgbClr val="4AA1B6"/>
                </a:solidFill>
                <a:latin typeface="Times New Roman" pitchFamily="18" charset="0"/>
                <a:cs typeface="Times New Roman" pitchFamily="18" charset="0"/>
              </a:rPr>
              <a:t>Шакен</a:t>
            </a:r>
            <a:r>
              <a:rPr lang="ru-RU" dirty="0" smtClean="0">
                <a:solidFill>
                  <a:srgbClr val="4AA1B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4AA1B6"/>
                </a:solidFill>
                <a:latin typeface="Times New Roman" pitchFamily="18" charset="0"/>
                <a:cs typeface="Times New Roman" pitchFamily="18" charset="0"/>
              </a:rPr>
              <a:t>Ниязбеков</a:t>
            </a:r>
            <a:r>
              <a:rPr lang="ru-RU" dirty="0" smtClean="0"/>
              <a:t>.</a:t>
            </a:r>
            <a:endParaRPr lang="ru-RU" dirty="0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30824" y="2779899"/>
            <a:ext cx="5328592" cy="27310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50569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822278" y="813065"/>
            <a:ext cx="270952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Герб РК</a:t>
            </a:r>
            <a:endParaRPr lang="ru-RU" sz="5400" b="1" cap="none" spc="0" dirty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FFFF"/>
              </a:solidFill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23528" y="1770296"/>
            <a:ext cx="5616624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rgbClr val="4AA1B6"/>
                </a:solidFill>
                <a:latin typeface="Times New Roman" pitchFamily="18" charset="0"/>
                <a:cs typeface="Times New Roman" pitchFamily="18" charset="0"/>
              </a:rPr>
              <a:t>Образ </a:t>
            </a:r>
            <a:r>
              <a:rPr lang="ru-RU" dirty="0" err="1" smtClean="0">
                <a:solidFill>
                  <a:srgbClr val="4AA1B6"/>
                </a:solidFill>
                <a:latin typeface="Times New Roman" pitchFamily="18" charset="0"/>
                <a:cs typeface="Times New Roman" pitchFamily="18" charset="0"/>
              </a:rPr>
              <a:t>шанырака</a:t>
            </a:r>
            <a:r>
              <a:rPr lang="ru-RU" dirty="0" smtClean="0">
                <a:solidFill>
                  <a:srgbClr val="4AA1B6"/>
                </a:solidFill>
                <a:latin typeface="Times New Roman" pitchFamily="18" charset="0"/>
                <a:cs typeface="Times New Roman" pitchFamily="18" charset="0"/>
              </a:rPr>
              <a:t> верхней сводчатой куполообразной части юрты – государственном  гербе республики – это образ общего дома всех людей проживающих в Казахстане. Счастье в нём зависит  благополучия каждого как прочность </a:t>
            </a:r>
            <a:r>
              <a:rPr lang="ru-RU" dirty="0" err="1" smtClean="0">
                <a:solidFill>
                  <a:srgbClr val="4AA1B6"/>
                </a:solidFill>
                <a:latin typeface="Times New Roman" pitchFamily="18" charset="0"/>
                <a:cs typeface="Times New Roman" pitchFamily="18" charset="0"/>
              </a:rPr>
              <a:t>шанырака</a:t>
            </a:r>
            <a:r>
              <a:rPr lang="ru-RU" dirty="0" smtClean="0">
                <a:solidFill>
                  <a:srgbClr val="4AA1B6"/>
                </a:solidFill>
                <a:latin typeface="Times New Roman" pitchFamily="18" charset="0"/>
                <a:cs typeface="Times New Roman" pitchFamily="18" charset="0"/>
              </a:rPr>
              <a:t> зависит от надёжности его </a:t>
            </a:r>
            <a:r>
              <a:rPr lang="ru-RU" dirty="0" err="1" smtClean="0">
                <a:solidFill>
                  <a:srgbClr val="4AA1B6"/>
                </a:solidFill>
                <a:latin typeface="Times New Roman" pitchFamily="18" charset="0"/>
                <a:cs typeface="Times New Roman" pitchFamily="18" charset="0"/>
              </a:rPr>
              <a:t>уыков</a:t>
            </a:r>
            <a:r>
              <a:rPr lang="ru-RU" dirty="0" smtClean="0">
                <a:solidFill>
                  <a:srgbClr val="4AA1B6"/>
                </a:solidFill>
                <a:latin typeface="Times New Roman" pitchFamily="18" charset="0"/>
                <a:cs typeface="Times New Roman" pitchFamily="18" charset="0"/>
              </a:rPr>
              <a:t> (опор). </a:t>
            </a:r>
            <a:r>
              <a:rPr lang="ru-RU" dirty="0" err="1" smtClean="0">
                <a:solidFill>
                  <a:srgbClr val="4AA1B6"/>
                </a:solidFill>
                <a:latin typeface="Times New Roman" pitchFamily="18" charset="0"/>
                <a:cs typeface="Times New Roman" pitchFamily="18" charset="0"/>
              </a:rPr>
              <a:t>Шанырака</a:t>
            </a:r>
            <a:r>
              <a:rPr lang="ru-RU" dirty="0" smtClean="0">
                <a:solidFill>
                  <a:srgbClr val="4AA1B6"/>
                </a:solidFill>
                <a:latin typeface="Times New Roman" pitchFamily="18" charset="0"/>
                <a:cs typeface="Times New Roman" pitchFamily="18" charset="0"/>
              </a:rPr>
              <a:t> не только по форме напоминает небесный купол но и по отражению сознании  людей  является одним из важных  элементов жизнеустройства.  </a:t>
            </a:r>
            <a:r>
              <a:rPr lang="ru-RU" dirty="0" err="1" smtClean="0">
                <a:solidFill>
                  <a:srgbClr val="4AA1B6"/>
                </a:solidFill>
                <a:latin typeface="Times New Roman" pitchFamily="18" charset="0"/>
                <a:cs typeface="Times New Roman" pitchFamily="18" charset="0"/>
              </a:rPr>
              <a:t>Шанырак</a:t>
            </a:r>
            <a:r>
              <a:rPr lang="ru-RU" dirty="0" smtClean="0">
                <a:solidFill>
                  <a:srgbClr val="4AA1B6"/>
                </a:solidFill>
                <a:latin typeface="Times New Roman" pitchFamily="18" charset="0"/>
                <a:cs typeface="Times New Roman" pitchFamily="18" charset="0"/>
              </a:rPr>
              <a:t> символ отчего дома а в более  широком пониманий  и мира как вселенной.</a:t>
            </a:r>
            <a:endParaRPr lang="ru-RU" dirty="0">
              <a:solidFill>
                <a:srgbClr val="4AA1B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0152" y="3717032"/>
            <a:ext cx="2895882" cy="2661872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611560" y="5748872"/>
            <a:ext cx="50405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rgbClr val="4AA1B6"/>
                </a:solidFill>
                <a:latin typeface="Times New Roman" pitchFamily="18" charset="0"/>
                <a:cs typeface="Times New Roman" pitchFamily="18" charset="0"/>
              </a:rPr>
              <a:t>Авторы герба РК – Шота Валиханов и </a:t>
            </a:r>
            <a:r>
              <a:rPr lang="ru-RU" dirty="0" err="1" smtClean="0">
                <a:solidFill>
                  <a:srgbClr val="4AA1B6"/>
                </a:solidFill>
                <a:latin typeface="Times New Roman" pitchFamily="18" charset="0"/>
                <a:cs typeface="Times New Roman" pitchFamily="18" charset="0"/>
              </a:rPr>
              <a:t>Жандарбек</a:t>
            </a:r>
            <a:r>
              <a:rPr lang="ru-RU" dirty="0" smtClean="0">
                <a:solidFill>
                  <a:srgbClr val="4AA1B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4AA1B6"/>
                </a:solidFill>
                <a:latin typeface="Times New Roman" pitchFamily="18" charset="0"/>
                <a:cs typeface="Times New Roman" pitchFamily="18" charset="0"/>
              </a:rPr>
              <a:t>Малибеков</a:t>
            </a:r>
            <a:r>
              <a:rPr lang="ru-RU" dirty="0" smtClean="0">
                <a:solidFill>
                  <a:srgbClr val="4AA1B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dirty="0">
              <a:solidFill>
                <a:srgbClr val="4AA1B6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416749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555776" y="828843"/>
            <a:ext cx="324036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6000" dirty="0" smtClean="0">
                <a:solidFill>
                  <a:srgbClr val="4AA1B6"/>
                </a:solidFill>
                <a:latin typeface="Times New Roman" pitchFamily="18" charset="0"/>
                <a:cs typeface="Times New Roman" pitchFamily="18" charset="0"/>
              </a:rPr>
              <a:t>Гимн РК</a:t>
            </a:r>
            <a:endParaRPr lang="ru-RU" sz="6000" dirty="0">
              <a:solidFill>
                <a:srgbClr val="4AA1B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355317" y="2708920"/>
            <a:ext cx="396044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В 1943г. Был объявлен конкурс на создание первого Государственного гимна </a:t>
            </a:r>
            <a:r>
              <a:rPr lang="ru-RU" dirty="0" err="1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КазССР</a:t>
            </a:r>
            <a:r>
              <a:rPr lang="ru-RU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. В качестве окончательного варианта был принят текст А. </a:t>
            </a:r>
            <a:r>
              <a:rPr lang="ru-RU" dirty="0" err="1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Тажибаева</a:t>
            </a:r>
            <a:r>
              <a:rPr lang="ru-RU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К. </a:t>
            </a:r>
            <a:r>
              <a:rPr lang="ru-RU" dirty="0" err="1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Мухамедханова</a:t>
            </a:r>
            <a:r>
              <a:rPr lang="ru-RU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Г. Мусрепова на музыку </a:t>
            </a:r>
            <a:r>
              <a:rPr lang="ru-RU" dirty="0" err="1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Мукана</a:t>
            </a:r>
            <a:r>
              <a:rPr lang="ru-RU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Тулебаева Евгения Брусиловского и </a:t>
            </a:r>
            <a:r>
              <a:rPr lang="ru-RU" dirty="0" err="1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Латифа</a:t>
            </a:r>
            <a:r>
              <a:rPr lang="ru-RU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Хамиди</a:t>
            </a:r>
            <a:endParaRPr lang="ru-RU" dirty="0">
              <a:solidFill>
                <a:srgbClr val="FFC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7624" y="2132856"/>
            <a:ext cx="2388504" cy="36688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41543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85558" y="2060848"/>
            <a:ext cx="5409137" cy="4367213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902583" y="548680"/>
            <a:ext cx="757508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Спасибо за внимание!!!</a:t>
            </a:r>
            <a:endParaRPr lang="ru-RU" sz="5400" b="1" cap="none" spc="0" dirty="0">
              <a:ln w="24500" cmpd="dbl">
                <a:solidFill>
                  <a:schemeClr val="accent2">
                    <a:shade val="85000"/>
                    <a:satMod val="155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2">
                      <a:tint val="10000"/>
                      <a:satMod val="155000"/>
                    </a:schemeClr>
                  </a:gs>
                  <a:gs pos="60000">
                    <a:schemeClr val="accent2">
                      <a:tint val="30000"/>
                      <a:satMod val="155000"/>
                    </a:schemeClr>
                  </a:gs>
                  <a:gs pos="100000">
                    <a:schemeClr val="accent2">
                      <a:tint val="73000"/>
                      <a:satMod val="155000"/>
                    </a:schemeClr>
                  </a:gs>
                </a:gsLst>
                <a:lin ang="5400000"/>
              </a:gradFill>
              <a:effectLst>
                <a:outerShdw blurRad="38100" dist="38100" dir="7020000" algn="tl">
                  <a:srgbClr val="000000">
                    <a:alpha val="35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1584656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125</TotalTime>
  <Words>255</Words>
  <Application>Microsoft Office PowerPoint</Application>
  <PresentationFormat>Экран (4:3)</PresentationFormat>
  <Paragraphs>16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Волна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12</dc:creator>
  <cp:lastModifiedBy>12</cp:lastModifiedBy>
  <cp:revision>14</cp:revision>
  <dcterms:created xsi:type="dcterms:W3CDTF">2013-06-05T03:35:04Z</dcterms:created>
  <dcterms:modified xsi:type="dcterms:W3CDTF">2013-06-11T05:44:59Z</dcterms:modified>
</cp:coreProperties>
</file>