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6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D5688-0B2B-4F02-974A-05431B081B45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76E22-2074-4EDD-A5EA-DD7142D4D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126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342090-E861-4C27-8288-B784CEEC9B6C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9690EF-6291-4F61-B418-0B75AACF21A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1%D0%A1%D0%A1%D0%A0" TargetMode="External"/><Relationship Id="rId13" Type="http://schemas.openxmlformats.org/officeDocument/2006/relationships/hyperlink" Target="http://ru.wikipedia.org/wiki/%D0%9A%D1%8B%D0%B7%D1%8B%D0%BB%D0%BE%D1%80%D0%B4%D0%B8%D0%BD%D1%81%D0%BA%D0%B0%D1%8F_%D0%BE%D0%B1%D0%BB%D0%B0%D1%81%D1%82%D1%8C" TargetMode="External"/><Relationship Id="rId3" Type="http://schemas.openxmlformats.org/officeDocument/2006/relationships/hyperlink" Target="http://ru.wikipedia.org/wiki/27_%D0%B8%D1%8E%D0%BB%D1%8F" TargetMode="External"/><Relationship Id="rId7" Type="http://schemas.openxmlformats.org/officeDocument/2006/relationships/hyperlink" Target="http://ru.wikipedia.org/wiki/%D0%9A%D0%B0%D0%B7%D0%B0%D1%85%D1%81%D0%BA%D0%B0%D1%8F_%D0%A1%D0%A1%D0%A0" TargetMode="External"/><Relationship Id="rId12" Type="http://schemas.openxmlformats.org/officeDocument/2006/relationships/hyperlink" Target="http://ru.wikipedia.org/wiki/%D0%9C%D0%B0%D0%B6%D0%B8%D0%BB%D0%B8%D1%81" TargetMode="External"/><Relationship Id="rId17" Type="http://schemas.openxmlformats.org/officeDocument/2006/relationships/image" Target="../media/image7.jpeg"/><Relationship Id="rId2" Type="http://schemas.openxmlformats.org/officeDocument/2006/relationships/hyperlink" Target="http://ru.wikipedia.org/wiki/%D0%9A%D0%B0%D0%B7%D0%B0%D1%85%D1%81%D0%BA%D0%B8%D0%B9_%D1%8F%D0%B7%D1%8B%D0%BA" TargetMode="External"/><Relationship Id="rId16" Type="http://schemas.openxmlformats.org/officeDocument/2006/relationships/hyperlink" Target="http://ru.wikipedia.org/wiki/%D0%97%D0%B0%D1%81%D0%BB%D1%83%D0%B6%D0%B5%D0%BD%D0%BD%D1%8B%D0%B9_%D0%BC%D0%B0%D1%81%D1%82%D0%B5%D1%80_%D1%81%D0%BF%D0%BE%D1%80%D1%82%D0%B0_%D0%A0%D0%B5%D1%81%D0%BF%D1%83%D0%B1%D0%BB%D0%B8%D0%BA%D0%B8_%D0%9A%D0%B0%D0%B7%D0%B0%D1%85%D1%81%D1%82%D0%B0%D0%BD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ru.wikipedia.org/wiki/%D0%9A%D0%B0%D1%80%D0%B0%D0%B3%D0%B0%D0%BD%D0%B4%D0%B8%D0%BD%D1%81%D0%BA%D0%B0%D1%8F_%D0%BE%D0%B1%D0%BB%D0%B0%D1%81%D1%82%D1%8C" TargetMode="External"/><Relationship Id="rId11" Type="http://schemas.openxmlformats.org/officeDocument/2006/relationships/hyperlink" Target="http://ru.wikipedia.org/w/index.php?title=%D0%92%D0%B5%D1%80%D1%85%D0%BE%D0%B2%D0%BD%D1%8B%D0%B9_%D0%A1%D0%BE%D0%B2%D0%B5%D1%82_%D0%9A%D0%B0%D0%B7%D0%B0%D1%85%D1%81%D1%82%D0%B0%D0%BD%D0%B0&amp;action=edit&amp;redlink=1" TargetMode="External"/><Relationship Id="rId5" Type="http://schemas.openxmlformats.org/officeDocument/2006/relationships/hyperlink" Target="http://ru.wikipedia.org/wiki/%D0%9A%D0%B0%D1%80%D0%BA%D0%B0%D1%80%D0%B0%D0%BB%D0%B8%D0%BD%D1%81%D0%BA%D0%B8%D0%B9_%D1%80%D0%B0%D0%B9%D0%BE%D0%BD_%D0%9A%D0%B0%D1%80%D0%B0%D0%B3%D0%B0%D0%BD%D0%B4%D0%B8%D0%BD%D1%81%D0%BA%D0%BE%D0%B9_%D0%BE%D0%B1%D0%BB%D0%B0%D1%81%D1%82%D0%B8" TargetMode="External"/><Relationship Id="rId15" Type="http://schemas.openxmlformats.org/officeDocument/2006/relationships/hyperlink" Target="http://ru.wikipedia.org/wiki/%D0%A1%D0%B8%D0%BB%D1%8B_%D0%B2%D0%BE%D0%B7%D0%B4%D1%83%D1%88%D0%BD%D0%BE%D0%B9_%D0%BE%D0%B1%D0%BE%D1%80%D0%BE%D0%BD%D1%8B_%D0%A0%D0%B5%D1%81%D0%BF%D1%83%D0%B1%D0%BB%D0%B8%D0%BA%D0%B8_%D0%9A%D0%B0%D0%B7%D0%B0%D1%85%D1%81%D1%82%D0%B0%D0%BD" TargetMode="External"/><Relationship Id="rId10" Type="http://schemas.openxmlformats.org/officeDocument/2006/relationships/hyperlink" Target="http://ru.wikipedia.org/wiki/%D0%9A%D0%B0%D0%B7%D0%B0%D1%85%D0%B8" TargetMode="External"/><Relationship Id="rId4" Type="http://schemas.openxmlformats.org/officeDocument/2006/relationships/hyperlink" Target="http://ru.wikipedia.org/wiki/1946" TargetMode="External"/><Relationship Id="rId9" Type="http://schemas.openxmlformats.org/officeDocument/2006/relationships/hyperlink" Target="http://ru.wikipedia.org/wiki/%D0%9A%D0%BE%D1%81%D0%BC%D0%BE%D0%BD%D0%B0%D0%B2%D1%82" TargetMode="External"/><Relationship Id="rId14" Type="http://schemas.openxmlformats.org/officeDocument/2006/relationships/hyperlink" Target="http://ru.wikipedia.org/wiki/%D0%93%D0%B5%D0%BD%D0%B5%D1%80%D0%B0%D0%BB-%D0%BC%D0%B0%D0%B9%D0%BE%D1%8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992_%D0%B3%D0%BE%D0%B4" TargetMode="External"/><Relationship Id="rId3" Type="http://schemas.openxmlformats.org/officeDocument/2006/relationships/hyperlink" Target="http://ru.wikipedia.org/wiki/%D0%A2%D0%B0%D0%BC%D0%B3%D0%B0" TargetMode="External"/><Relationship Id="rId7" Type="http://schemas.openxmlformats.org/officeDocument/2006/relationships/hyperlink" Target="http://ru.wikipedia.org/wiki/4_%D0%B8%D1%8E%D0%BD%D1%8F" TargetMode="External"/><Relationship Id="rId2" Type="http://schemas.openxmlformats.org/officeDocument/2006/relationships/hyperlink" Target="http://ru.wikipedia.org/wiki/%D0%93%D0%B5%D1%80%D0%B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603" TargetMode="External"/><Relationship Id="rId5" Type="http://schemas.openxmlformats.org/officeDocument/2006/relationships/hyperlink" Target="http://ru.wikipedia.org/wiki/552" TargetMode="External"/><Relationship Id="rId10" Type="http://schemas.openxmlformats.org/officeDocument/2006/relationships/hyperlink" Target="http://ru.wikipedia.org/wiki/%D0%92%D0%B0%D0%BB%D0%B8%D1%85%D0%B0%D0%BD%D0%BE%D0%B2,_%D0%A8%D0%BE%D1%82-%D0%90%D0%BC%D0%B0%D0%BD" TargetMode="External"/><Relationship Id="rId4" Type="http://schemas.openxmlformats.org/officeDocument/2006/relationships/hyperlink" Target="http://ru.wikipedia.org/wiki/%D0%A2%D1%8E%D1%80%D0%BA%D1%81%D0%BA%D0%B8%D0%B9_%D0%BA%D0%B0%D0%B3%D0%B0%D0%BD%D0%B0%D1%82" TargetMode="External"/><Relationship Id="rId9" Type="http://schemas.openxmlformats.org/officeDocument/2006/relationships/hyperlink" Target="http://ru.wikipedia.org/wiki/%D0%9C%D0%B0%D0%BB%D0%B8%D0%B1%D0%B5%D0%BA%D0%BE%D0%B2,_%D0%96%D0%B0%D0%BD%D0%B4%D0%B0%D1%80%D0%B1%D0%B5%D0%BA_%D0%9C%D0%B0%D0%BB%D0%B8%D0%B1%D0%B5%D0%BA%D0%BE%D0%B2%D0%B8%D1%8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C%D0%B5%D0%BD%D1%96%D2%A3_%D2%9A%D0%B0%D0%B7%D0%B0%D2%9B%D1%81%D1%82%D0%B0%D0%BD%D1%8B%D0%BC" TargetMode="External"/><Relationship Id="rId2" Type="http://schemas.openxmlformats.org/officeDocument/2006/relationships/hyperlink" Target="http://ru.wikipedia.org/wiki/%D0%9A%D0%B0%D0%B7%D0%B0%D1%85%D1%81%D1%82%D0%B0%D0%B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astronaut.ru/crossroad/312.htm" TargetMode="External"/><Relationship Id="rId2" Type="http://schemas.openxmlformats.org/officeDocument/2006/relationships/hyperlink" Target="http://astronaut.ru/crossroad/259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noFill/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Государственные символы РК.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138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ТОХТАР АУБАКИРОВ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ЕГО ФОТО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>
                <a:solidFill>
                  <a:srgbClr val="FF0000"/>
                </a:solidFill>
                <a:latin typeface="Arial"/>
              </a:rPr>
              <a:t>Токта́р</a:t>
            </a:r>
            <a:r>
              <a:rPr lang="ru-RU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/>
              </a:rPr>
              <a:t>Онгарба́евич</a:t>
            </a:r>
            <a:r>
              <a:rPr lang="ru-RU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/>
              </a:rPr>
              <a:t>Аубаки́ров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2" tooltip="Казахский язык"/>
              </a:rPr>
              <a:t>каз.</a:t>
            </a:r>
            <a:r>
              <a:rPr lang="ru-RU" i="1" dirty="0" err="1">
                <a:solidFill>
                  <a:srgbClr val="FF0000"/>
                </a:solidFill>
                <a:latin typeface="Arial"/>
              </a:rPr>
              <a:t>Тоқтар</a:t>
            </a:r>
            <a:r>
              <a:rPr lang="ru-RU" i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"/>
              </a:rPr>
              <a:t>Оңғарбайұлы</a:t>
            </a:r>
            <a:r>
              <a:rPr lang="ru-RU" i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"/>
              </a:rPr>
              <a:t>Әубәкіров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; род. </a:t>
            </a:r>
            <a:r>
              <a:rPr lang="ru-RU" dirty="0">
                <a:solidFill>
                  <a:srgbClr val="FF0000"/>
                </a:solidFill>
                <a:latin typeface="Arial"/>
                <a:hlinkClick r:id="rId3" tooltip="27 июля"/>
              </a:rPr>
              <a:t>27 июля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</a:t>
            </a:r>
            <a:r>
              <a:rPr lang="ru-RU" dirty="0">
                <a:solidFill>
                  <a:srgbClr val="FF0000"/>
                </a:solidFill>
                <a:latin typeface="Arial"/>
                <a:hlinkClick r:id="rId4" tooltip="1946"/>
              </a:rPr>
              <a:t>1946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5" tooltip="Каркаралинский район Карагандинской области"/>
              </a:rPr>
              <a:t>Каркаралинский</a:t>
            </a:r>
            <a:r>
              <a:rPr lang="ru-RU" dirty="0">
                <a:solidFill>
                  <a:srgbClr val="FF0000"/>
                </a:solidFill>
                <a:latin typeface="Arial"/>
                <a:hlinkClick r:id="rId5" tooltip="Каркаралинский район Карагандинской области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5" tooltip="Каркаралинский район Карагандинской области"/>
              </a:rPr>
              <a:t>район</a:t>
            </a:r>
            <a:r>
              <a:rPr lang="ru-RU" dirty="0" err="1">
                <a:solidFill>
                  <a:srgbClr val="FF0000"/>
                </a:solidFill>
                <a:latin typeface="Arial"/>
              </a:rPr>
              <a:t>,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6" tooltip="Карагандинская область"/>
              </a:rPr>
              <a:t>Карагандинская</a:t>
            </a:r>
            <a:r>
              <a:rPr lang="ru-RU" dirty="0">
                <a:solidFill>
                  <a:srgbClr val="FF0000"/>
                </a:solidFill>
                <a:latin typeface="Arial"/>
                <a:hlinkClick r:id="rId6" tooltip="Карагандинская область"/>
              </a:rPr>
              <a:t> область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, </a:t>
            </a:r>
            <a:r>
              <a:rPr lang="ru-RU" dirty="0">
                <a:solidFill>
                  <a:srgbClr val="FF0000"/>
                </a:solidFill>
                <a:latin typeface="Arial"/>
                <a:hlinkClick r:id="rId7" tooltip="Казахская ССР"/>
              </a:rPr>
              <a:t>Казахская ССР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) — 256-й космонавт мира, 72-й (и последний) космонавт </a:t>
            </a:r>
            <a:r>
              <a:rPr lang="ru-RU" dirty="0">
                <a:solidFill>
                  <a:srgbClr val="FF0000"/>
                </a:solidFill>
                <a:latin typeface="Arial"/>
                <a:hlinkClick r:id="rId8" tooltip="СССР"/>
              </a:rPr>
              <a:t>СССР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.</a:t>
            </a:r>
          </a:p>
          <a:p>
            <a:r>
              <a:rPr lang="ru-RU" dirty="0">
                <a:solidFill>
                  <a:srgbClr val="FF0000"/>
                </a:solidFill>
                <a:latin typeface="Arial"/>
              </a:rPr>
              <a:t>Первый </a:t>
            </a:r>
            <a:r>
              <a:rPr lang="ru-RU" dirty="0">
                <a:solidFill>
                  <a:srgbClr val="FF0000"/>
                </a:solidFill>
                <a:latin typeface="Arial"/>
                <a:hlinkClick r:id="rId9" tooltip="Космонавт"/>
              </a:rPr>
              <a:t>космонавт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0" tooltip="Казахи"/>
              </a:rPr>
              <a:t>казахской</a:t>
            </a:r>
            <a:r>
              <a:rPr lang="ru-RU" dirty="0" err="1">
                <a:solidFill>
                  <a:srgbClr val="FF0000"/>
                </a:solidFill>
                <a:latin typeface="Arial"/>
              </a:rPr>
              <a:t>национальности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. Депутат </a:t>
            </a:r>
            <a:r>
              <a:rPr lang="ru-RU" dirty="0">
                <a:solidFill>
                  <a:srgbClr val="FF0000"/>
                </a:solidFill>
                <a:latin typeface="Arial"/>
                <a:hlinkClick r:id="rId11" tooltip="Верховный Совет Казахстана (страница отсутствует)"/>
              </a:rPr>
              <a:t>Верховного Совета Казахстана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XII созыва. Депутат 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2" tooltip="Мажилис"/>
              </a:rPr>
              <a:t>Мажилиса</a:t>
            </a:r>
            <a:r>
              <a:rPr lang="ru-RU" dirty="0" err="1">
                <a:solidFill>
                  <a:srgbClr val="FF0000"/>
                </a:solidFill>
                <a:latin typeface="Arial"/>
              </a:rPr>
              <a:t>Парламента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 Республики Казахстан от избирательного округа № 44</a:t>
            </a:r>
            <a:r>
              <a:rPr lang="ru-RU" dirty="0">
                <a:solidFill>
                  <a:srgbClr val="FF0000"/>
                </a:solidFill>
                <a:latin typeface="Arial"/>
                <a:hlinkClick r:id="rId13" tooltip="Кызылординская область"/>
              </a:rPr>
              <a:t>Кызылординской области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. </a:t>
            </a:r>
            <a:r>
              <a:rPr lang="ru-RU" dirty="0">
                <a:solidFill>
                  <a:srgbClr val="FF0000"/>
                </a:solidFill>
                <a:latin typeface="Arial"/>
                <a:hlinkClick r:id="rId14" tooltip="Генерал-майор"/>
              </a:rPr>
              <a:t>Генерал-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4" tooltip="Генерал-майор"/>
              </a:rPr>
              <a:t>майор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5" tooltip="Силы воздушной обороны Республики Казахстан"/>
              </a:rPr>
              <a:t>ВВС</a:t>
            </a:r>
            <a:r>
              <a:rPr lang="ru-RU" dirty="0">
                <a:solidFill>
                  <a:srgbClr val="FF0000"/>
                </a:solidFill>
                <a:latin typeface="Arial"/>
                <a:hlinkClick r:id="rId15" tooltip="Силы воздушной обороны Республики Казахстан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5" tooltip="Силы воздушной обороны Республики Казахстан"/>
              </a:rPr>
              <a:t>Казахстана</a:t>
            </a:r>
            <a:r>
              <a:rPr lang="ru-RU" dirty="0" err="1">
                <a:solidFill>
                  <a:srgbClr val="FF0000"/>
                </a:solidFill>
                <a:latin typeface="Arial"/>
              </a:rPr>
              <a:t>.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16" tooltip="Заслуженный мастер спорта Республики Казахстан"/>
              </a:rPr>
              <a:t>Заслуженный</a:t>
            </a:r>
            <a:r>
              <a:rPr lang="ru-RU" dirty="0">
                <a:solidFill>
                  <a:srgbClr val="FF0000"/>
                </a:solidFill>
                <a:latin typeface="Arial"/>
                <a:hlinkClick r:id="rId16" tooltip="Заслуженный мастер спорта Республики Казахстан"/>
              </a:rPr>
              <a:t> мастер спорта Республики Казахстан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7\Desktop\гос.символы\i (1)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268760"/>
            <a:ext cx="43204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КОНЕЦ ПОКАЗА СЛАЙДОВ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04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457200"/>
            <a:ext cx="3168352" cy="8382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ФЛАГ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Флаг – это один из главных символов государства, олицетворяющий его суверенитет и идентичность. Термин «флаг» происходит от нидерландского слова «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vlag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».Флаг - это прикрепленное к древку или шнуру полотнище установленных размеров и цветов, обычно с изображением на нем герба или эмблемы. С древних времен флаг выполнял функции объединения народа страны и его идентификации с определенным государственным образованием.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Государственный флаг независимого Казахстана был официально принят в 1992 году. Его автором является художник 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Шакен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Ниязбеков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5467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Флаг Р.К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Его автор </a:t>
            </a:r>
            <a:r>
              <a:rPr lang="ru-RU" dirty="0" err="1" smtClean="0">
                <a:solidFill>
                  <a:srgbClr val="FF0000"/>
                </a:solidFill>
                <a:latin typeface="Arial"/>
              </a:rPr>
              <a:t>Шакен</a:t>
            </a:r>
            <a:r>
              <a:rPr lang="ru-RU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/>
              </a:rPr>
              <a:t>Ниязбеков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7\Desktop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432048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7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340768"/>
            <a:ext cx="432048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03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9912" y="457200"/>
            <a:ext cx="5211688" cy="8382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ГЕРБ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/>
              </a:rPr>
              <a:t>Широко применяемый сегодня термин 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2" tooltip="Герб"/>
              </a:rPr>
              <a:t>«герб»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происходит от немецкого слова «</a:t>
            </a:r>
            <a:r>
              <a:rPr lang="ru-RU" dirty="0" err="1">
                <a:solidFill>
                  <a:srgbClr val="FF0000"/>
                </a:solidFill>
                <a:latin typeface="Times New Roman"/>
              </a:rPr>
              <a:t>эрбе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» (</a:t>
            </a:r>
            <a:r>
              <a:rPr lang="ru-RU" dirty="0" err="1">
                <a:solidFill>
                  <a:srgbClr val="FF0000"/>
                </a:solidFill>
                <a:latin typeface="Times New Roman"/>
              </a:rPr>
              <a:t>Erbe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). В переводе на казахский он означает понятие «</a:t>
            </a:r>
            <a:r>
              <a:rPr lang="ru-RU" dirty="0" err="1">
                <a:solidFill>
                  <a:srgbClr val="FF0000"/>
                </a:solidFill>
                <a:latin typeface="Times New Roman"/>
                <a:hlinkClick r:id="rId3" tooltip="Тамга"/>
              </a:rPr>
              <a:t>танба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» (тамга, знак). Впервые данный термин начал употребляться в </a:t>
            </a:r>
            <a:r>
              <a:rPr lang="ru-RU" dirty="0" smtClean="0">
                <a:solidFill>
                  <a:srgbClr val="FF0000"/>
                </a:solidFill>
                <a:latin typeface="Times New Roman"/>
              </a:rPr>
              <a:t>древнем </a:t>
            </a:r>
            <a:r>
              <a:rPr lang="ru-RU" dirty="0" smtClean="0">
                <a:solidFill>
                  <a:srgbClr val="FF0000"/>
                </a:solidFill>
                <a:latin typeface="Times New Roman"/>
                <a:hlinkClick r:id="rId4" tooltip="Тюркский каганат"/>
              </a:rPr>
              <a:t>Тюркском 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4" tooltip="Тюркский каганат"/>
              </a:rPr>
              <a:t>Каганате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(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5" tooltip="552"/>
              </a:rPr>
              <a:t>552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—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6" tooltip="603"/>
              </a:rPr>
              <a:t>603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гг.)</a:t>
            </a:r>
          </a:p>
          <a:p>
            <a:r>
              <a:rPr lang="ru-RU" dirty="0">
                <a:solidFill>
                  <a:srgbClr val="FF0000"/>
                </a:solidFill>
                <a:latin typeface="Times New Roman"/>
                <a:hlinkClick r:id="rId7" tooltip="4 июня"/>
              </a:rPr>
              <a:t>4 июня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8" tooltip="1992 год"/>
              </a:rPr>
              <a:t>1992 года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— день рождения государственного герба Республики Казахстан.</a:t>
            </a:r>
          </a:p>
          <a:p>
            <a:r>
              <a:rPr lang="ru-RU" dirty="0">
                <a:solidFill>
                  <a:srgbClr val="FF0000"/>
                </a:solidFill>
                <a:latin typeface="Times New Roman"/>
              </a:rPr>
              <a:t>Сегодняшний герб суверенного Казахстана является результатом огромного труда, творческих исканий двух известных архитекторов: </a:t>
            </a:r>
            <a:r>
              <a:rPr lang="ru-RU" dirty="0" err="1">
                <a:solidFill>
                  <a:srgbClr val="FF0000"/>
                </a:solidFill>
                <a:latin typeface="Times New Roman"/>
                <a:hlinkClick r:id="rId9" tooltip="Малибеков, Жандарбек Малибекович"/>
              </a:rPr>
              <a:t>Жандарбека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9" tooltip="Малибеков, Жандарбек Малибекович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/>
                <a:hlinkClick r:id="rId9" tooltip="Малибеков, Жандарбек Малибекович"/>
              </a:rPr>
              <a:t>Малибекова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 и </a:t>
            </a:r>
            <a:r>
              <a:rPr lang="ru-RU" dirty="0" err="1">
                <a:solidFill>
                  <a:srgbClr val="FF0000"/>
                </a:solidFill>
                <a:latin typeface="Times New Roman"/>
                <a:hlinkClick r:id="rId10" tooltip="Валиханов, Шот-Аман"/>
              </a:rPr>
              <a:t>Шот</a:t>
            </a:r>
            <a:r>
              <a:rPr lang="ru-RU" dirty="0">
                <a:solidFill>
                  <a:srgbClr val="FF0000"/>
                </a:solidFill>
                <a:latin typeface="Times New Roman"/>
                <a:hlinkClick r:id="rId10" tooltip="Валиханов, Шот-Аман"/>
              </a:rPr>
              <a:t>-Амана </a:t>
            </a:r>
            <a:r>
              <a:rPr lang="ru-RU" dirty="0" err="1">
                <a:solidFill>
                  <a:srgbClr val="FF0000"/>
                </a:solidFill>
                <a:latin typeface="Times New Roman"/>
                <a:hlinkClick r:id="rId10" tooltip="Валиханов, Шот-Аман"/>
              </a:rPr>
              <a:t>Уалиханова</a:t>
            </a:r>
            <a:r>
              <a:rPr lang="ru-RU" dirty="0">
                <a:solidFill>
                  <a:srgbClr val="FF0000"/>
                </a:solidFill>
                <a:latin typeface="Times New Roman"/>
              </a:rPr>
              <a:t>. В финальном конкурсе принимали участие 245 проектов и 67 описаний будущего герба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36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ФЛАГ Р.К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"/>
              </a:rPr>
              <a:t>ЕГО АВТОР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FF0000"/>
                </a:solidFill>
                <a:latin typeface="Arial"/>
              </a:rPr>
              <a:t>Шот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-Аман Валиханов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7\Desktop\гос.символы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43204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7\Desktop\гос.символы\i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268760"/>
            <a:ext cx="43204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07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476672"/>
            <a:ext cx="5139680" cy="81872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ГИМН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"/>
              </a:rPr>
              <a:t>С 7 января 2006 года гимном Республики </a:t>
            </a:r>
            <a:r>
              <a:rPr lang="ru-RU" dirty="0">
                <a:solidFill>
                  <a:srgbClr val="FF0000"/>
                </a:solidFill>
                <a:latin typeface="Arial"/>
                <a:hlinkClick r:id="rId2" tooltip="Казахстан"/>
              </a:rPr>
              <a:t>Казахстан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 стала «Мой Казахстан» (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3" tooltip="kk:Менің Қазақстаным"/>
              </a:rPr>
              <a:t>Менің</a:t>
            </a:r>
            <a:r>
              <a:rPr lang="ru-RU" dirty="0">
                <a:solidFill>
                  <a:srgbClr val="FF0000"/>
                </a:solidFill>
                <a:latin typeface="Arial"/>
                <a:hlinkClick r:id="rId3" tooltip="kk:Менің Қазақстаным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Arial"/>
                <a:hlinkClick r:id="rId3" tooltip="kk:Менің Қазақстаным"/>
              </a:rPr>
              <a:t>Қазақстаным</a:t>
            </a:r>
            <a:r>
              <a:rPr lang="ru-RU" dirty="0">
                <a:solidFill>
                  <a:srgbClr val="FF0000"/>
                </a:solidFill>
                <a:latin typeface="Arial"/>
              </a:rPr>
              <a:t>) — популярная песня, написанная ещё в 1956 году, в которую были внесены изменения для соответствия статусу государственного гимна.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58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ГИМН ОТ 1992 Г.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/>
              </a:rPr>
              <a:t>Подстрочный перевод на русский 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Жаралған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намыстан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қаһарман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халықпыз,Азаттық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жолында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жалындап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жаныппыз.Тағдырдың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тезінен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тозақтың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өзіненАман-сау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қалыппыз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аман-сау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қалыппыз.</a:t>
            </a:r>
            <a:r>
              <a:rPr lang="ru-RU" i="1" dirty="0" err="1">
                <a:solidFill>
                  <a:srgbClr val="FF0000"/>
                </a:solidFill>
              </a:rPr>
              <a:t>Қайырмасы</a:t>
            </a:r>
            <a:r>
              <a:rPr lang="ru-RU" dirty="0" err="1">
                <a:solidFill>
                  <a:srgbClr val="FF0000"/>
                </a:solidFill>
              </a:rPr>
              <a:t>:Еркіндік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қыраны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шарықта,Елдікке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шақырып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тірлікте!Алыптың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қуаты</a:t>
            </a:r>
            <a:r>
              <a:rPr lang="ru-RU" dirty="0">
                <a:solidFill>
                  <a:srgbClr val="FF0000"/>
                </a:solidFill>
              </a:rPr>
              <a:t> — </a:t>
            </a:r>
            <a:r>
              <a:rPr lang="ru-RU" dirty="0" err="1">
                <a:solidFill>
                  <a:srgbClr val="FF0000"/>
                </a:solidFill>
              </a:rPr>
              <a:t>халықта,Халықтың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қуаты</a:t>
            </a:r>
            <a:r>
              <a:rPr lang="ru-RU" dirty="0">
                <a:solidFill>
                  <a:srgbClr val="FF0000"/>
                </a:solidFill>
              </a:rPr>
              <a:t> — </a:t>
            </a:r>
            <a:r>
              <a:rPr lang="ru-RU" dirty="0" err="1">
                <a:solidFill>
                  <a:srgbClr val="FF0000"/>
                </a:solidFill>
              </a:rPr>
              <a:t>бірлікте!Ардақтап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анасын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құрметтеп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данасын,Бауырға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басқанбыз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баршаның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баласын.Татулық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достықтың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киелі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бесігі</a:t>
            </a:r>
            <a:r>
              <a:rPr lang="ru-RU" dirty="0">
                <a:solidFill>
                  <a:srgbClr val="FF0000"/>
                </a:solidFill>
              </a:rPr>
              <a:t> -</a:t>
            </a:r>
            <a:r>
              <a:rPr lang="ru-RU" dirty="0" err="1">
                <a:solidFill>
                  <a:srgbClr val="FF0000"/>
                </a:solidFill>
              </a:rPr>
              <a:t>Мейірбан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Ұлы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Отан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қазақтың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даласы!</a:t>
            </a:r>
            <a:r>
              <a:rPr lang="ru-RU" i="1" dirty="0" err="1">
                <a:solidFill>
                  <a:srgbClr val="FF0000"/>
                </a:solidFill>
              </a:rPr>
              <a:t>Қайырмасы</a:t>
            </a:r>
            <a:r>
              <a:rPr lang="ru-RU" dirty="0" err="1">
                <a:solidFill>
                  <a:srgbClr val="FF0000"/>
                </a:solidFill>
              </a:rPr>
              <a:t>:Талайды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өткердік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өткенге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салауат,Келешек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ғажайып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келешек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ғаламат!Ар-ождан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ана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тіл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өнеге-салтымыз,Ерлік</a:t>
            </a:r>
            <a:r>
              <a:rPr lang="ru-RU" dirty="0">
                <a:solidFill>
                  <a:srgbClr val="FF0000"/>
                </a:solidFill>
              </a:rPr>
              <a:t> те, </a:t>
            </a:r>
            <a:r>
              <a:rPr lang="ru-RU" dirty="0" err="1">
                <a:solidFill>
                  <a:srgbClr val="FF0000"/>
                </a:solidFill>
              </a:rPr>
              <a:t>елдік</a:t>
            </a:r>
            <a:r>
              <a:rPr lang="ru-RU" dirty="0">
                <a:solidFill>
                  <a:srgbClr val="FF0000"/>
                </a:solidFill>
              </a:rPr>
              <a:t> те </a:t>
            </a:r>
            <a:r>
              <a:rPr lang="ru-RU" dirty="0" err="1">
                <a:solidFill>
                  <a:srgbClr val="FF0000"/>
                </a:solidFill>
              </a:rPr>
              <a:t>ұрпаққа</a:t>
            </a:r>
            <a:r>
              <a:rPr lang="ru-RU" dirty="0">
                <a:solidFill>
                  <a:srgbClr val="FF0000"/>
                </a:solidFill>
              </a:rPr>
              <a:t> аманат!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Мы — народ доблестный, дети </a:t>
            </a:r>
            <a:r>
              <a:rPr lang="ru-RU" dirty="0" smtClean="0">
                <a:solidFill>
                  <a:srgbClr val="FF0000"/>
                </a:solidFill>
              </a:rPr>
              <a:t>чести , На </a:t>
            </a:r>
            <a:r>
              <a:rPr lang="ru-RU" dirty="0">
                <a:solidFill>
                  <a:srgbClr val="FF0000"/>
                </a:solidFill>
              </a:rPr>
              <a:t>пути к свободе жертвовали </a:t>
            </a:r>
            <a:r>
              <a:rPr lang="ru-RU" dirty="0" smtClean="0">
                <a:solidFill>
                  <a:srgbClr val="FF0000"/>
                </a:solidFill>
              </a:rPr>
              <a:t>всем . Из </a:t>
            </a:r>
            <a:r>
              <a:rPr lang="ru-RU" dirty="0">
                <a:solidFill>
                  <a:srgbClr val="FF0000"/>
                </a:solidFill>
              </a:rPr>
              <a:t>тисков-испытаний судьбы, из адских </a:t>
            </a:r>
            <a:r>
              <a:rPr lang="ru-RU" dirty="0" smtClean="0">
                <a:solidFill>
                  <a:srgbClr val="FF0000"/>
                </a:solidFill>
              </a:rPr>
              <a:t> огней Вышли </a:t>
            </a:r>
            <a:r>
              <a:rPr lang="ru-RU" dirty="0">
                <a:solidFill>
                  <a:srgbClr val="FF0000"/>
                </a:solidFill>
              </a:rPr>
              <a:t>победителями, мы </a:t>
            </a:r>
            <a:r>
              <a:rPr lang="ru-RU" dirty="0" smtClean="0">
                <a:solidFill>
                  <a:srgbClr val="FF0000"/>
                </a:solidFill>
              </a:rPr>
              <a:t>уцелели…</a:t>
            </a:r>
            <a:r>
              <a:rPr lang="ru-RU" i="1" dirty="0" smtClean="0">
                <a:solidFill>
                  <a:srgbClr val="FF0000"/>
                </a:solidFill>
              </a:rPr>
              <a:t>Припев </a:t>
            </a:r>
            <a:r>
              <a:rPr lang="ru-RU" dirty="0" smtClean="0">
                <a:solidFill>
                  <a:srgbClr val="FF0000"/>
                </a:solidFill>
              </a:rPr>
              <a:t>: Пари </a:t>
            </a:r>
            <a:r>
              <a:rPr lang="ru-RU" dirty="0">
                <a:solidFill>
                  <a:srgbClr val="FF0000"/>
                </a:solidFill>
              </a:rPr>
              <a:t>ввысь, орёл </a:t>
            </a:r>
            <a:r>
              <a:rPr lang="ru-RU" dirty="0" smtClean="0">
                <a:solidFill>
                  <a:srgbClr val="FF0000"/>
                </a:solidFill>
              </a:rPr>
              <a:t>свободы , Призывая </a:t>
            </a:r>
            <a:r>
              <a:rPr lang="ru-RU" dirty="0">
                <a:solidFill>
                  <a:srgbClr val="FF0000"/>
                </a:solidFill>
              </a:rPr>
              <a:t>к </a:t>
            </a:r>
            <a:r>
              <a:rPr lang="ru-RU" dirty="0" smtClean="0">
                <a:solidFill>
                  <a:srgbClr val="FF0000"/>
                </a:solidFill>
              </a:rPr>
              <a:t>единению ! Сила-мощь </a:t>
            </a:r>
            <a:r>
              <a:rPr lang="ru-RU" dirty="0">
                <a:solidFill>
                  <a:srgbClr val="FF0000"/>
                </a:solidFill>
              </a:rPr>
              <a:t>героя — в </a:t>
            </a:r>
            <a:r>
              <a:rPr lang="ru-RU" dirty="0" smtClean="0">
                <a:solidFill>
                  <a:srgbClr val="FF0000"/>
                </a:solidFill>
              </a:rPr>
              <a:t>народе , Сила-мощь </a:t>
            </a:r>
            <a:r>
              <a:rPr lang="ru-RU" dirty="0">
                <a:solidFill>
                  <a:srgbClr val="FF0000"/>
                </a:solidFill>
              </a:rPr>
              <a:t>народа — в </a:t>
            </a:r>
            <a:r>
              <a:rPr lang="ru-RU" dirty="0" smtClean="0">
                <a:solidFill>
                  <a:srgbClr val="FF0000"/>
                </a:solidFill>
              </a:rPr>
              <a:t>сплочённости ! Уважая </a:t>
            </a:r>
            <a:r>
              <a:rPr lang="ru-RU" dirty="0">
                <a:solidFill>
                  <a:srgbClr val="FF0000"/>
                </a:solidFill>
              </a:rPr>
              <a:t>матерей, чтя гениев </a:t>
            </a:r>
            <a:r>
              <a:rPr lang="ru-RU" dirty="0" smtClean="0">
                <a:solidFill>
                  <a:srgbClr val="FF0000"/>
                </a:solidFill>
              </a:rPr>
              <a:t>народа , В </a:t>
            </a:r>
            <a:r>
              <a:rPr lang="ru-RU" dirty="0">
                <a:solidFill>
                  <a:srgbClr val="FF0000"/>
                </a:solidFill>
              </a:rPr>
              <a:t>годину лихолетья мы распахнули свои объятия </a:t>
            </a:r>
            <a:r>
              <a:rPr lang="ru-RU" dirty="0" smtClean="0">
                <a:solidFill>
                  <a:srgbClr val="FF0000"/>
                </a:solidFill>
              </a:rPr>
              <a:t>всем . Казахская </a:t>
            </a:r>
            <a:r>
              <a:rPr lang="ru-RU" dirty="0">
                <a:solidFill>
                  <a:srgbClr val="FF0000"/>
                </a:solidFill>
              </a:rPr>
              <a:t>степь — любимая </a:t>
            </a:r>
            <a:r>
              <a:rPr lang="ru-RU" dirty="0" smtClean="0">
                <a:solidFill>
                  <a:srgbClr val="FF0000"/>
                </a:solidFill>
              </a:rPr>
              <a:t>Родина . Святая </a:t>
            </a:r>
            <a:r>
              <a:rPr lang="ru-RU" dirty="0">
                <a:solidFill>
                  <a:srgbClr val="FF0000"/>
                </a:solidFill>
              </a:rPr>
              <a:t>колыбель дружбы и </a:t>
            </a:r>
            <a:r>
              <a:rPr lang="ru-RU" dirty="0" smtClean="0">
                <a:solidFill>
                  <a:srgbClr val="FF0000"/>
                </a:solidFill>
              </a:rPr>
              <a:t>солидарности .</a:t>
            </a:r>
            <a:r>
              <a:rPr lang="ru-RU" i="1" dirty="0" smtClean="0">
                <a:solidFill>
                  <a:srgbClr val="FF0000"/>
                </a:solidFill>
              </a:rPr>
              <a:t>Припев </a:t>
            </a:r>
            <a:r>
              <a:rPr lang="ru-RU" dirty="0" smtClean="0">
                <a:solidFill>
                  <a:srgbClr val="FF0000"/>
                </a:solidFill>
              </a:rPr>
              <a:t>: Мы </a:t>
            </a:r>
            <a:r>
              <a:rPr lang="ru-RU" dirty="0">
                <a:solidFill>
                  <a:srgbClr val="FF0000"/>
                </a:solidFill>
              </a:rPr>
              <a:t>многое пережили. Пусть прошлое послужит </a:t>
            </a:r>
            <a:r>
              <a:rPr lang="ru-RU" dirty="0" smtClean="0">
                <a:solidFill>
                  <a:srgbClr val="FF0000"/>
                </a:solidFill>
              </a:rPr>
              <a:t>уроком . Верим </a:t>
            </a:r>
            <a:r>
              <a:rPr lang="ru-RU" dirty="0">
                <a:solidFill>
                  <a:srgbClr val="FF0000"/>
                </a:solidFill>
              </a:rPr>
              <a:t>мы в светлое, прекрасное </a:t>
            </a:r>
            <a:r>
              <a:rPr lang="ru-RU" dirty="0" smtClean="0">
                <a:solidFill>
                  <a:srgbClr val="FF0000"/>
                </a:solidFill>
              </a:rPr>
              <a:t>будущее . Всё </a:t>
            </a:r>
            <a:r>
              <a:rPr lang="ru-RU" dirty="0">
                <a:solidFill>
                  <a:srgbClr val="FF0000"/>
                </a:solidFill>
              </a:rPr>
              <a:t>самое святое: честь, достоинство, родная </a:t>
            </a:r>
            <a:r>
              <a:rPr lang="ru-RU" dirty="0" smtClean="0">
                <a:solidFill>
                  <a:srgbClr val="FF0000"/>
                </a:solidFill>
              </a:rPr>
              <a:t>речь , Традиция</a:t>
            </a:r>
            <a:r>
              <a:rPr lang="ru-RU" dirty="0">
                <a:solidFill>
                  <a:srgbClr val="FF0000"/>
                </a:solidFill>
              </a:rPr>
              <a:t>, мужество и </a:t>
            </a:r>
            <a:r>
              <a:rPr lang="ru-RU" dirty="0" err="1" smtClean="0">
                <a:solidFill>
                  <a:srgbClr val="FF0000"/>
                </a:solidFill>
              </a:rPr>
              <a:t>державность</a:t>
            </a:r>
            <a:r>
              <a:rPr lang="ru-RU" dirty="0" smtClean="0">
                <a:solidFill>
                  <a:srgbClr val="FF0000"/>
                </a:solidFill>
              </a:rPr>
              <a:t>  — Мы </a:t>
            </a:r>
            <a:r>
              <a:rPr lang="ru-RU" dirty="0">
                <a:solidFill>
                  <a:srgbClr val="FF0000"/>
                </a:solidFill>
              </a:rPr>
              <a:t>передаём, как наказ, будущему </a:t>
            </a:r>
            <a:r>
              <a:rPr lang="ru-RU" dirty="0" smtClean="0">
                <a:solidFill>
                  <a:srgbClr val="FF0000"/>
                </a:solidFill>
              </a:rPr>
              <a:t> поколению ! </a:t>
            </a:r>
            <a:r>
              <a:rPr lang="ru-RU" i="1" dirty="0" smtClean="0">
                <a:solidFill>
                  <a:srgbClr val="FF0000"/>
                </a:solidFill>
              </a:rPr>
              <a:t>Припев</a:t>
            </a:r>
            <a:r>
              <a:rPr lang="ru-RU" dirty="0">
                <a:solidFill>
                  <a:srgbClr val="FF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2948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  <a:effectLst/>
                <a:latin typeface="Arial"/>
              </a:rPr>
              <a:t>Туманбай</a:t>
            </a:r>
            <a:r>
              <a:rPr lang="ru-RU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/>
                <a:latin typeface="Arial"/>
              </a:rPr>
              <a:t>Молдагалиев</a:t>
            </a:r>
            <a:r>
              <a:rPr lang="ru-RU" dirty="0" smtClean="0">
                <a:solidFill>
                  <a:srgbClr val="FF0000"/>
                </a:solidFill>
                <a:effectLst/>
                <a:latin typeface="Arial"/>
              </a:rPr>
              <a:t>,</a:t>
            </a:r>
            <a:r>
              <a:rPr lang="ru-RU" i="1" dirty="0">
                <a:solidFill>
                  <a:srgbClr val="FF0000"/>
                </a:solidFill>
                <a:effectLst/>
                <a:latin typeface="UbuntuRegular"/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/>
                <a:latin typeface="UbuntuRegular"/>
              </a:rPr>
              <a:t>Жумекена</a:t>
            </a:r>
            <a:r>
              <a:rPr lang="ru-RU" i="1" dirty="0">
                <a:solidFill>
                  <a:srgbClr val="FF0000"/>
                </a:solidFill>
                <a:effectLst/>
                <a:latin typeface="UbuntuRegular"/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/>
                <a:latin typeface="UbuntuRegular"/>
              </a:rPr>
              <a:t>Нажимеденова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ГИМН ОТ 2006 Г.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/>
              </a:rPr>
              <a:t>Подстрочный перевод на русский 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Алтын </a:t>
            </a:r>
            <a:r>
              <a:rPr lang="ru-RU" dirty="0" err="1">
                <a:solidFill>
                  <a:srgbClr val="FF0000"/>
                </a:solidFill>
              </a:rPr>
              <a:t>күн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аспаны,Алтын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дән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даласы,Ерліктің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дастаны,Еліме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қарашы!Ежелден</a:t>
            </a:r>
            <a:r>
              <a:rPr lang="ru-RU" dirty="0">
                <a:solidFill>
                  <a:srgbClr val="FF0000"/>
                </a:solidFill>
              </a:rPr>
              <a:t> ер </a:t>
            </a:r>
            <a:r>
              <a:rPr lang="ru-RU" dirty="0" err="1">
                <a:solidFill>
                  <a:srgbClr val="FF0000"/>
                </a:solidFill>
              </a:rPr>
              <a:t>деген,Даңқымыз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шықты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ғой.Намысын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бермеген,Қазағым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мықты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ғой!</a:t>
            </a:r>
            <a:r>
              <a:rPr lang="ru-RU" i="1" dirty="0" err="1">
                <a:solidFill>
                  <a:srgbClr val="FF0000"/>
                </a:solidFill>
              </a:rPr>
              <a:t>Қайырмасы</a:t>
            </a:r>
            <a:r>
              <a:rPr lang="ru-RU" dirty="0" err="1">
                <a:solidFill>
                  <a:srgbClr val="FF0000"/>
                </a:solidFill>
              </a:rPr>
              <a:t>:Менің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менің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елім,Гүлің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болып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егілемін,Жырың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болып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төгілемін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елім!Туған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жерім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менің</a:t>
            </a:r>
            <a:r>
              <a:rPr lang="ru-RU" dirty="0">
                <a:solidFill>
                  <a:srgbClr val="FF0000"/>
                </a:solidFill>
              </a:rPr>
              <a:t> — </a:t>
            </a:r>
            <a:r>
              <a:rPr lang="ru-RU" dirty="0" err="1">
                <a:solidFill>
                  <a:srgbClr val="FF0000"/>
                </a:solidFill>
              </a:rPr>
              <a:t>Қазақстаным!Ұрпаққа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жол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ашқан,Кең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байтақ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жерім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бар.Бірлігі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жарасқан,Тәуелсіз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бар.Қарсы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алған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уақытты,Мәңгілік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досындай.Біздің</a:t>
            </a:r>
            <a:r>
              <a:rPr lang="ru-RU" dirty="0">
                <a:solidFill>
                  <a:srgbClr val="FF0000"/>
                </a:solidFill>
              </a:rPr>
              <a:t> ел </a:t>
            </a:r>
            <a:r>
              <a:rPr lang="ru-RU" dirty="0" err="1">
                <a:solidFill>
                  <a:srgbClr val="FF0000"/>
                </a:solidFill>
              </a:rPr>
              <a:t>бақытты,Біздің</a:t>
            </a:r>
            <a:r>
              <a:rPr lang="ru-RU" dirty="0">
                <a:solidFill>
                  <a:srgbClr val="FF0000"/>
                </a:solidFill>
              </a:rPr>
              <a:t> ел </a:t>
            </a:r>
            <a:r>
              <a:rPr lang="ru-RU" dirty="0" err="1">
                <a:solidFill>
                  <a:srgbClr val="FF0000"/>
                </a:solidFill>
              </a:rPr>
              <a:t>осындай!</a:t>
            </a:r>
            <a:r>
              <a:rPr lang="ru-RU" i="1" dirty="0" err="1">
                <a:solidFill>
                  <a:srgbClr val="FF0000"/>
                </a:solidFill>
              </a:rPr>
              <a:t>Қайырмасы</a:t>
            </a:r>
            <a:r>
              <a:rPr lang="ru-RU" dirty="0" err="1">
                <a:solidFill>
                  <a:srgbClr val="FF0000"/>
                </a:solidFill>
              </a:rPr>
              <a:t>:Менің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менің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елім,Гүлің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болып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егілемін,Жырың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болып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төгілемін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елім!Туған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жерім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менің</a:t>
            </a:r>
            <a:r>
              <a:rPr lang="ru-RU" dirty="0">
                <a:solidFill>
                  <a:srgbClr val="FF0000"/>
                </a:solidFill>
              </a:rPr>
              <a:t> — </a:t>
            </a:r>
            <a:r>
              <a:rPr lang="ru-RU" dirty="0" err="1">
                <a:solidFill>
                  <a:srgbClr val="FF0000"/>
                </a:solidFill>
              </a:rPr>
              <a:t>Қазақстаным</a:t>
            </a:r>
            <a:r>
              <a:rPr lang="ru-RU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В её небе золотое </a:t>
            </a:r>
            <a:r>
              <a:rPr lang="ru-RU" dirty="0" smtClean="0">
                <a:solidFill>
                  <a:srgbClr val="FF0000"/>
                </a:solidFill>
              </a:rPr>
              <a:t>солнце , В </a:t>
            </a:r>
            <a:r>
              <a:rPr lang="ru-RU" dirty="0">
                <a:solidFill>
                  <a:srgbClr val="FF0000"/>
                </a:solidFill>
              </a:rPr>
              <a:t>её степях золотое </a:t>
            </a:r>
            <a:r>
              <a:rPr lang="ru-RU" dirty="0" smtClean="0">
                <a:solidFill>
                  <a:srgbClr val="FF0000"/>
                </a:solidFill>
              </a:rPr>
              <a:t>зерно . Она </a:t>
            </a:r>
            <a:r>
              <a:rPr lang="ru-RU" dirty="0">
                <a:solidFill>
                  <a:srgbClr val="FF0000"/>
                </a:solidFill>
              </a:rPr>
              <a:t>поэма </a:t>
            </a:r>
            <a:r>
              <a:rPr lang="ru-RU" dirty="0" smtClean="0">
                <a:solidFill>
                  <a:srgbClr val="FF0000"/>
                </a:solidFill>
              </a:rPr>
              <a:t>мужеству , Посмотри </a:t>
            </a:r>
            <a:r>
              <a:rPr lang="ru-RU" dirty="0">
                <a:solidFill>
                  <a:srgbClr val="FF0000"/>
                </a:solidFill>
              </a:rPr>
              <a:t>на мою </a:t>
            </a:r>
            <a:r>
              <a:rPr lang="ru-RU" dirty="0" smtClean="0">
                <a:solidFill>
                  <a:srgbClr val="FF0000"/>
                </a:solidFill>
              </a:rPr>
              <a:t>страну ! В </a:t>
            </a:r>
            <a:r>
              <a:rPr lang="ru-RU" dirty="0">
                <a:solidFill>
                  <a:srgbClr val="FF0000"/>
                </a:solidFill>
              </a:rPr>
              <a:t>седой </a:t>
            </a:r>
            <a:r>
              <a:rPr lang="ru-RU" dirty="0" smtClean="0">
                <a:solidFill>
                  <a:srgbClr val="FF0000"/>
                </a:solidFill>
              </a:rPr>
              <a:t>древности Родилась </a:t>
            </a:r>
            <a:r>
              <a:rPr lang="ru-RU" dirty="0">
                <a:solidFill>
                  <a:srgbClr val="FF0000"/>
                </a:solidFill>
              </a:rPr>
              <a:t>наша </a:t>
            </a:r>
            <a:r>
              <a:rPr lang="ru-RU" dirty="0" smtClean="0">
                <a:solidFill>
                  <a:srgbClr val="FF0000"/>
                </a:solidFill>
              </a:rPr>
              <a:t>слава . Никогда </a:t>
            </a:r>
            <a:r>
              <a:rPr lang="ru-RU" dirty="0">
                <a:solidFill>
                  <a:srgbClr val="FF0000"/>
                </a:solidFill>
              </a:rPr>
              <a:t>не терявший </a:t>
            </a:r>
            <a:r>
              <a:rPr lang="ru-RU" dirty="0" smtClean="0">
                <a:solidFill>
                  <a:srgbClr val="FF0000"/>
                </a:solidFill>
              </a:rPr>
              <a:t>чести Силён </a:t>
            </a:r>
            <a:r>
              <a:rPr lang="ru-RU" dirty="0">
                <a:solidFill>
                  <a:srgbClr val="FF0000"/>
                </a:solidFill>
              </a:rPr>
              <a:t>мой казахский </a:t>
            </a:r>
            <a:r>
              <a:rPr lang="ru-RU" dirty="0" smtClean="0">
                <a:solidFill>
                  <a:srgbClr val="FF0000"/>
                </a:solidFill>
              </a:rPr>
              <a:t> народ  ! </a:t>
            </a:r>
            <a:r>
              <a:rPr lang="ru-RU" i="1" dirty="0" err="1" smtClean="0">
                <a:solidFill>
                  <a:srgbClr val="FF0000"/>
                </a:solidFill>
              </a:rPr>
              <a:t>Припев</a:t>
            </a:r>
            <a:r>
              <a:rPr lang="ru-RU" dirty="0" err="1" smtClean="0">
                <a:solidFill>
                  <a:srgbClr val="FF0000"/>
                </a:solidFill>
              </a:rPr>
              <a:t>:О</a:t>
            </a:r>
            <a:r>
              <a:rPr lang="ru-RU" dirty="0">
                <a:solidFill>
                  <a:srgbClr val="FF0000"/>
                </a:solidFill>
              </a:rPr>
              <a:t>, мой народ! О, моя </a:t>
            </a:r>
            <a:r>
              <a:rPr lang="ru-RU" dirty="0" smtClean="0">
                <a:solidFill>
                  <a:srgbClr val="FF0000"/>
                </a:solidFill>
              </a:rPr>
              <a:t>страна ! Я </a:t>
            </a:r>
            <a:r>
              <a:rPr lang="ru-RU" dirty="0">
                <a:solidFill>
                  <a:srgbClr val="FF0000"/>
                </a:solidFill>
              </a:rPr>
              <a:t>посаженный тобой </a:t>
            </a:r>
            <a:r>
              <a:rPr lang="ru-RU" dirty="0" err="1">
                <a:solidFill>
                  <a:srgbClr val="FF0000"/>
                </a:solidFill>
              </a:rPr>
              <a:t>цветок,Я</a:t>
            </a:r>
            <a:r>
              <a:rPr lang="ru-RU" dirty="0">
                <a:solidFill>
                  <a:srgbClr val="FF0000"/>
                </a:solidFill>
              </a:rPr>
              <a:t> твоя льющаяся песня, моя </a:t>
            </a:r>
            <a:r>
              <a:rPr lang="ru-RU" dirty="0" err="1">
                <a:solidFill>
                  <a:srgbClr val="FF0000"/>
                </a:solidFill>
              </a:rPr>
              <a:t>страна!Моя</a:t>
            </a:r>
            <a:r>
              <a:rPr lang="ru-RU" dirty="0">
                <a:solidFill>
                  <a:srgbClr val="FF0000"/>
                </a:solidFill>
              </a:rPr>
              <a:t> родная земля — мой </a:t>
            </a:r>
            <a:r>
              <a:rPr lang="ru-RU" dirty="0" err="1">
                <a:solidFill>
                  <a:srgbClr val="FF0000"/>
                </a:solidFill>
              </a:rPr>
              <a:t>Казахстан!Открывающая</a:t>
            </a:r>
            <a:r>
              <a:rPr lang="ru-RU" dirty="0">
                <a:solidFill>
                  <a:srgbClr val="FF0000"/>
                </a:solidFill>
              </a:rPr>
              <a:t> путь будущим </a:t>
            </a:r>
            <a:r>
              <a:rPr lang="ru-RU" dirty="0" err="1">
                <a:solidFill>
                  <a:srgbClr val="FF0000"/>
                </a:solidFill>
              </a:rPr>
              <a:t>поколениямШирокая</a:t>
            </a:r>
            <a:r>
              <a:rPr lang="ru-RU" dirty="0">
                <a:solidFill>
                  <a:srgbClr val="FF0000"/>
                </a:solidFill>
              </a:rPr>
              <a:t> необъятная земля есть у </a:t>
            </a:r>
            <a:r>
              <a:rPr lang="ru-RU" dirty="0" err="1">
                <a:solidFill>
                  <a:srgbClr val="FF0000"/>
                </a:solidFill>
              </a:rPr>
              <a:t>меня.Сплочённая</a:t>
            </a:r>
            <a:r>
              <a:rPr lang="ru-RU" dirty="0">
                <a:solidFill>
                  <a:srgbClr val="FF0000"/>
                </a:solidFill>
              </a:rPr>
              <a:t> в </a:t>
            </a:r>
            <a:r>
              <a:rPr lang="ru-RU" dirty="0" err="1">
                <a:solidFill>
                  <a:srgbClr val="FF0000"/>
                </a:solidFill>
              </a:rPr>
              <a:t>единстве,Независимая</a:t>
            </a:r>
            <a:r>
              <a:rPr lang="ru-RU" dirty="0">
                <a:solidFill>
                  <a:srgbClr val="FF0000"/>
                </a:solidFill>
              </a:rPr>
              <a:t> страна есть у </a:t>
            </a:r>
            <a:r>
              <a:rPr lang="ru-RU" dirty="0" err="1">
                <a:solidFill>
                  <a:srgbClr val="FF0000"/>
                </a:solidFill>
              </a:rPr>
              <a:t>меня.Встречает</a:t>
            </a:r>
            <a:r>
              <a:rPr lang="ru-RU" dirty="0">
                <a:solidFill>
                  <a:srgbClr val="FF0000"/>
                </a:solidFill>
              </a:rPr>
              <a:t> (новое) </a:t>
            </a:r>
            <a:r>
              <a:rPr lang="ru-RU" dirty="0" err="1">
                <a:solidFill>
                  <a:srgbClr val="FF0000"/>
                </a:solidFill>
              </a:rPr>
              <a:t>времяКак</a:t>
            </a:r>
            <a:r>
              <a:rPr lang="ru-RU" dirty="0">
                <a:solidFill>
                  <a:srgbClr val="FF0000"/>
                </a:solidFill>
              </a:rPr>
              <a:t> извечного </a:t>
            </a:r>
            <a:r>
              <a:rPr lang="ru-RU" dirty="0" err="1">
                <a:solidFill>
                  <a:srgbClr val="FF0000"/>
                </a:solidFill>
              </a:rPr>
              <a:t>друга.Наша</a:t>
            </a:r>
            <a:r>
              <a:rPr lang="ru-RU" dirty="0">
                <a:solidFill>
                  <a:srgbClr val="FF0000"/>
                </a:solidFill>
              </a:rPr>
              <a:t> страна </a:t>
            </a:r>
            <a:r>
              <a:rPr lang="ru-RU" dirty="0" err="1">
                <a:solidFill>
                  <a:srgbClr val="FF0000"/>
                </a:solidFill>
              </a:rPr>
              <a:t>счастливая,Наша</a:t>
            </a:r>
            <a:r>
              <a:rPr lang="ru-RU" dirty="0">
                <a:solidFill>
                  <a:srgbClr val="FF0000"/>
                </a:solidFill>
              </a:rPr>
              <a:t> страна </a:t>
            </a:r>
            <a:r>
              <a:rPr lang="ru-RU" dirty="0" err="1">
                <a:solidFill>
                  <a:srgbClr val="FF0000"/>
                </a:solidFill>
              </a:rPr>
              <a:t>такая!</a:t>
            </a:r>
            <a:r>
              <a:rPr lang="ru-RU" i="1" dirty="0" err="1">
                <a:solidFill>
                  <a:srgbClr val="FF0000"/>
                </a:solidFill>
              </a:rPr>
              <a:t>Припев</a:t>
            </a:r>
            <a:r>
              <a:rPr lang="ru-RU" dirty="0" err="1">
                <a:solidFill>
                  <a:srgbClr val="FF0000"/>
                </a:solidFill>
              </a:rPr>
              <a:t>:О</a:t>
            </a:r>
            <a:r>
              <a:rPr lang="ru-RU" dirty="0">
                <a:solidFill>
                  <a:srgbClr val="FF0000"/>
                </a:solidFill>
              </a:rPr>
              <a:t>, мой народ! О, моя </a:t>
            </a:r>
            <a:r>
              <a:rPr lang="ru-RU" dirty="0" err="1">
                <a:solidFill>
                  <a:srgbClr val="FF0000"/>
                </a:solidFill>
              </a:rPr>
              <a:t>страна!Я</a:t>
            </a:r>
            <a:r>
              <a:rPr lang="ru-RU" dirty="0">
                <a:solidFill>
                  <a:srgbClr val="FF0000"/>
                </a:solidFill>
              </a:rPr>
              <a:t> посаженный тобой </a:t>
            </a:r>
            <a:r>
              <a:rPr lang="ru-RU" dirty="0" err="1">
                <a:solidFill>
                  <a:srgbClr val="FF0000"/>
                </a:solidFill>
              </a:rPr>
              <a:t>цветок,Я</a:t>
            </a:r>
            <a:r>
              <a:rPr lang="ru-RU" dirty="0">
                <a:solidFill>
                  <a:srgbClr val="FF0000"/>
                </a:solidFill>
              </a:rPr>
              <a:t> твоя льющаяся песня, моя </a:t>
            </a:r>
            <a:r>
              <a:rPr lang="ru-RU" dirty="0" err="1">
                <a:solidFill>
                  <a:srgbClr val="FF0000"/>
                </a:solidFill>
              </a:rPr>
              <a:t>страна!Моя</a:t>
            </a:r>
            <a:r>
              <a:rPr lang="ru-RU" dirty="0">
                <a:solidFill>
                  <a:srgbClr val="FF0000"/>
                </a:solidFill>
              </a:rPr>
              <a:t> родная земля — мой Казахстан</a:t>
            </a:r>
            <a:r>
              <a:rPr lang="ru-R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0398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ОСВОЕНИЕ КОСМОСА В </a:t>
            </a:r>
            <a:r>
              <a:rPr lang="ru-RU" dirty="0" err="1" smtClean="0">
                <a:solidFill>
                  <a:srgbClr val="FF0000"/>
                </a:solidFill>
              </a:rPr>
              <a:t>р.к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FF0000"/>
                </a:solidFill>
                <a:latin typeface="Verdana"/>
              </a:rPr>
              <a:t>Несмотря на то, что на территории Казахстана расположен первый космодром планеты - своих национальных космонавтов у них до сих пор не было, хотя как и в других странах, стремящихся обеспечить своё присутствие в пилотируемом космосе, в Казахстане придумано своё название для исследователей космоса - </a:t>
            </a:r>
            <a:r>
              <a:rPr lang="ru-RU" b="1" dirty="0">
                <a:solidFill>
                  <a:srgbClr val="FF0000"/>
                </a:solidFill>
                <a:latin typeface="Verdana"/>
              </a:rPr>
              <a:t>«</a:t>
            </a:r>
            <a:r>
              <a:rPr lang="ru-RU" b="1" dirty="0" err="1">
                <a:solidFill>
                  <a:srgbClr val="FF0000"/>
                </a:solidFill>
                <a:latin typeface="Verdana"/>
              </a:rPr>
              <a:t>гарышкер</a:t>
            </a:r>
            <a:r>
              <a:rPr lang="ru-RU" b="1" dirty="0" smtClean="0">
                <a:solidFill>
                  <a:srgbClr val="FF0000"/>
                </a:solidFill>
                <a:latin typeface="Verdana"/>
              </a:rPr>
              <a:t>»</a:t>
            </a:r>
            <a:r>
              <a:rPr lang="ru-RU" dirty="0" smtClean="0">
                <a:solidFill>
                  <a:srgbClr val="FF0000"/>
                </a:solidFill>
                <a:latin typeface="Verdana"/>
              </a:rPr>
              <a:t>.</a:t>
            </a:r>
            <a:r>
              <a:rPr lang="ru-RU" dirty="0">
                <a:solidFill>
                  <a:srgbClr val="FF0000"/>
                </a:solidFill>
                <a:latin typeface="Verdana"/>
              </a:rPr>
              <a:t> осенью 1991 года состоялся полет </a:t>
            </a:r>
            <a:r>
              <a:rPr lang="ru-RU" b="1" dirty="0" err="1">
                <a:solidFill>
                  <a:srgbClr val="FF0000"/>
                </a:solidFill>
                <a:latin typeface="Verdana"/>
                <a:hlinkClick r:id="rId2"/>
              </a:rPr>
              <a:t>Токтара</a:t>
            </a:r>
            <a:r>
              <a:rPr lang="ru-RU" b="1" dirty="0">
                <a:solidFill>
                  <a:srgbClr val="FF0000"/>
                </a:solidFill>
                <a:latin typeface="Verdana"/>
                <a:hlinkClick r:id="rId2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Verdana"/>
                <a:hlinkClick r:id="rId2"/>
              </a:rPr>
              <a:t>Аубакирова</a:t>
            </a:r>
            <a:r>
              <a:rPr lang="ru-RU" b="1" dirty="0" smtClean="0">
                <a:solidFill>
                  <a:srgbClr val="FF0000"/>
                </a:solidFill>
                <a:latin typeface="Verdana"/>
              </a:rPr>
              <a:t>.</a:t>
            </a:r>
            <a:r>
              <a:rPr lang="ru-RU" dirty="0">
                <a:solidFill>
                  <a:srgbClr val="FF0000"/>
                </a:solidFill>
                <a:latin typeface="Verdana"/>
              </a:rPr>
              <a:t> (с 1 июля по 4 ноября 1994 года) и второго (с 29 января по 25 августа 1998 года) </a:t>
            </a:r>
            <a:r>
              <a:rPr lang="ru-RU" dirty="0" smtClean="0">
                <a:solidFill>
                  <a:srgbClr val="FF0000"/>
                </a:solidFill>
                <a:latin typeface="Verdana"/>
              </a:rPr>
              <a:t>полёт</a:t>
            </a:r>
            <a:r>
              <a:rPr lang="ru-RU" dirty="0">
                <a:solidFill>
                  <a:srgbClr val="FF0000"/>
                </a:solidFill>
                <a:latin typeface="Verdana"/>
              </a:rPr>
              <a:t> </a:t>
            </a:r>
            <a:r>
              <a:rPr lang="ru-RU" b="1" dirty="0" err="1">
                <a:solidFill>
                  <a:srgbClr val="FF0000"/>
                </a:solidFill>
                <a:latin typeface="Verdana"/>
                <a:hlinkClick r:id="rId3"/>
              </a:rPr>
              <a:t>Талгат</a:t>
            </a:r>
            <a:r>
              <a:rPr lang="ru-RU" b="1" dirty="0">
                <a:solidFill>
                  <a:srgbClr val="FF0000"/>
                </a:solidFill>
                <a:latin typeface="Verdana"/>
                <a:hlinkClick r:id="rId3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Verdana"/>
                <a:hlinkClick r:id="rId3"/>
              </a:rPr>
              <a:t>Мусабаев</a:t>
            </a:r>
            <a:r>
              <a:rPr lang="ru-RU" b="1" dirty="0" smtClean="0">
                <a:solidFill>
                  <a:srgbClr val="FF0000"/>
                </a:solidFill>
                <a:latin typeface="Verdana"/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84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100</TotalTime>
  <Words>301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Государственные символы РК.</vt:lpstr>
      <vt:lpstr>ФЛАГ</vt:lpstr>
      <vt:lpstr>Презентация PowerPoint</vt:lpstr>
      <vt:lpstr>ГЕРБ</vt:lpstr>
      <vt:lpstr>Презентация PowerPoint</vt:lpstr>
      <vt:lpstr>ГИМН</vt:lpstr>
      <vt:lpstr>Презентация PowerPoint</vt:lpstr>
      <vt:lpstr>Туманбай Молдагалиев, Жумекена Нажимеденова</vt:lpstr>
      <vt:lpstr>ОСВОЕНИЕ КОСМОСА В р.к</vt:lpstr>
      <vt:lpstr>Презентация PowerPoint</vt:lpstr>
      <vt:lpstr>КОНЕЦ ПОКАЗА СЛАЙДОВ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Государственные символы РК.</dc:title>
  <dc:creator>7</dc:creator>
  <cp:lastModifiedBy>7</cp:lastModifiedBy>
  <cp:revision>12</cp:revision>
  <dcterms:created xsi:type="dcterms:W3CDTF">2013-06-05T03:40:13Z</dcterms:created>
  <dcterms:modified xsi:type="dcterms:W3CDTF">2013-06-11T06:51:44Z</dcterms:modified>
</cp:coreProperties>
</file>