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A5FEA-4AA3-43FD-A789-A781FE34E2E3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1A77A-4338-455E-A366-40751A94EEB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1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1A77A-4338-455E-A366-40751A94EEBC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21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260648"/>
            <a:ext cx="7772400" cy="1470025"/>
          </a:xfrm>
        </p:spPr>
        <p:txBody>
          <a:bodyPr/>
          <a:lstStyle/>
          <a:p>
            <a:r>
              <a:rPr lang="ru-RU" dirty="0" smtClean="0"/>
              <a:t>Мы равняемся на вас, </a:t>
            </a:r>
            <a:br>
              <a:rPr lang="ru-RU" dirty="0" smtClean="0"/>
            </a:br>
            <a:r>
              <a:rPr lang="ru-RU" dirty="0" smtClean="0"/>
              <a:t>учителя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Подготовили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Андриенко Максим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Бутова Анастасия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axim\Desktop\учитл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4968552" cy="3766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Из истории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4104456" cy="13681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i="1" dirty="0" smtClean="0"/>
              <a:t>&lt;&lt;</a:t>
            </a:r>
            <a:r>
              <a:rPr lang="ru-RU" i="1" dirty="0" smtClean="0">
                <a:latin typeface="+mj-lt"/>
                <a:cs typeface="Arial" pitchFamily="34" charset="0"/>
              </a:rPr>
              <a:t>Мы все учились понемногу,</a:t>
            </a:r>
            <a:br>
              <a:rPr lang="ru-RU" i="1" dirty="0" smtClean="0">
                <a:latin typeface="+mj-lt"/>
                <a:cs typeface="Arial" pitchFamily="34" charset="0"/>
              </a:rPr>
            </a:br>
            <a:r>
              <a:rPr lang="ru-RU" i="1" dirty="0" smtClean="0">
                <a:latin typeface="+mj-lt"/>
                <a:cs typeface="Arial" pitchFamily="34" charset="0"/>
              </a:rPr>
              <a:t>Чему-нибудь и как-нибудь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en-US" dirty="0" smtClean="0"/>
              <a:t>&gt;&gt;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Александр Пушкин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175448" y="1556792"/>
            <a:ext cx="4968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Учительство и учителя известны с древнейших времён человечества, однако самой распространённой профессией оно стало лишь сравнительно недавно.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52936"/>
            <a:ext cx="49320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Всего лишь столетие назад большинство населения даже Европейских стран вынуждено было решать задачи воспитания и обучения преимущественно средствами народной (семейной) педагогики, имевшей свои как положительные</a:t>
            </a:r>
            <a:r>
              <a:rPr lang="en-US" dirty="0" smtClean="0"/>
              <a:t>, </a:t>
            </a:r>
            <a:r>
              <a:rPr lang="ru-RU" dirty="0" smtClean="0"/>
              <a:t>так и отрицательные стороны. А отдельные лица для воспитания, обучения и пригляда за детьми нанимались только немногочисленными обеспеченными слоями населения (царями, дворянством и духовенством и т. д.) или осуществлялись в узкопрофессиональных целях и только по мере необходимости (воинская подготовка, обучение ремеслу и т. д.).</a:t>
            </a:r>
            <a:endParaRPr lang="ru-RU" dirty="0"/>
          </a:p>
        </p:txBody>
      </p:sp>
      <p:pic>
        <p:nvPicPr>
          <p:cNvPr id="2050" name="Picture 2" descr="C:\Users\maxim\Desktop\424px-Codex_Manesse_Schulmeister_von_Essling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781674"/>
            <a:ext cx="2885330" cy="4076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124744"/>
            <a:ext cx="555496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В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разные времена и в разных странах </a:t>
            </a:r>
            <a:r>
              <a:rPr lang="ru-RU" b="1" dirty="0" smtClean="0">
                <a:solidFill>
                  <a:srgbClr val="FF0000"/>
                </a:solidFill>
              </a:rPr>
              <a:t>обязанность воспитания и обучения нередко возлагалась на разных людей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воспитателей, кураторов, учителей.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В СССР, а по наследству и в России, </a:t>
            </a:r>
            <a:r>
              <a:rPr lang="ru-RU" b="1" dirty="0" smtClean="0">
                <a:solidFill>
                  <a:srgbClr val="FF0000"/>
                </a:solidFill>
              </a:rPr>
              <a:t>обе эти разные задачи</a:t>
            </a:r>
            <a:r>
              <a:rPr lang="ru-RU" dirty="0" smtClean="0">
                <a:solidFill>
                  <a:srgbClr val="FF0000"/>
                </a:solidFill>
              </a:rPr>
              <a:t> (а к тому же и задачи «поддержания дисциплины», поиск «шефов» для школы, включая привлечение средств родителей и т. д.) оказались возложены </a:t>
            </a:r>
            <a:r>
              <a:rPr lang="ru-RU" b="1" dirty="0" smtClean="0">
                <a:solidFill>
                  <a:srgbClr val="FF0000"/>
                </a:solidFill>
              </a:rPr>
              <a:t>на одного</a:t>
            </a:r>
            <a:r>
              <a:rPr lang="ru-RU" dirty="0" smtClean="0">
                <a:solidFill>
                  <a:srgbClr val="FF0000"/>
                </a:solidFill>
              </a:rPr>
              <a:t> человека — </a:t>
            </a:r>
            <a:r>
              <a:rPr lang="ru-RU" b="1" dirty="0" smtClean="0">
                <a:solidFill>
                  <a:srgbClr val="FF0000"/>
                </a:solidFill>
              </a:rPr>
              <a:t>учителя</a:t>
            </a:r>
            <a:r>
              <a:rPr lang="ru-RU" dirty="0" smtClean="0">
                <a:solidFill>
                  <a:srgbClr val="FF0000"/>
                </a:solidFill>
              </a:rPr>
              <a:t>, а воспитание, согласно культурно-исторической теории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зачастую сведено к рассказам о том, «что такое хорошо» (т. н. воспитывающее обучение), а не к воспитанию устойчивых привычек положительного поведения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Профессиональные качества учителя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1412776"/>
            <a:ext cx="6203032" cy="1944217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Важными профессиональными качествами учителя мы должны признать трудолюбие, работоспособность, дисциплинированность, ответственность, умение поставить цель, избрать пути ее достижения, организованность, настойчивость, систематическое и планомерное повышение своего профессионального уровня, стремление постоянно повышать качество своего труда и т.д.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429000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Обязательное для учителя качество – гуманизм, т.е. отношение к растущему человеку как высшей ценности на земле, выражение этого отношения в конкретных делах и поступках.</a:t>
            </a:r>
          </a:p>
          <a:p>
            <a:r>
              <a:rPr lang="ru-RU" sz="2400" dirty="0" smtClean="0"/>
              <a:t>Учитель должен быть изобретательным, сообразительным, настойчивым, всегда готовым к самостоятельному разрешению любых ситуаций.</a:t>
            </a:r>
          </a:p>
          <a:p>
            <a:r>
              <a:rPr lang="ru-RU" sz="2400" dirty="0" smtClean="0"/>
              <a:t>Профессионально необходимыми качествами учителя являются выдержка и самообладание.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052736"/>
          <a:ext cx="2855786" cy="1463040"/>
        </p:xfrm>
        <a:graphic>
          <a:graphicData uri="http://schemas.openxmlformats.org/drawingml/2006/table">
            <a:tbl>
              <a:tblPr/>
              <a:tblGrid>
                <a:gridCol w="285750"/>
                <a:gridCol w="2570036"/>
              </a:tblGrid>
              <a:tr h="0">
                <a:tc>
                  <a:txBody>
                    <a:bodyPr/>
                    <a:lstStyle/>
                    <a:p>
                      <a:pPr fontAlgn="t"/>
                      <a:endParaRPr lang="ru-RU" dirty="0"/>
                    </a:p>
                  </a:txBody>
                  <a:tcPr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Задача учителя — открывать новую перспективу размышлениям </a:t>
                      </a:r>
                      <a:r>
                        <a:rPr lang="ru-RU" i="1" dirty="0" smtClean="0"/>
                        <a:t>ученика. (с)</a:t>
                      </a:r>
                      <a:r>
                        <a:rPr lang="ru-RU" i="1" baseline="0" dirty="0" smtClean="0"/>
                        <a:t> Конфуций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5184576" cy="482453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Наверное, каждому человеку есть чему поучиться у своего учителя. Можно перенимать хорошие качества, о которых уже было сказано</a:t>
            </a:r>
            <a:r>
              <a:rPr lang="en-US" dirty="0" smtClean="0"/>
              <a:t>: </a:t>
            </a:r>
            <a:r>
              <a:rPr lang="ru-RU" dirty="0" smtClean="0"/>
              <a:t>сообразительность (которая лишней уж точно не будет), настойчивость (</a:t>
            </a:r>
            <a:r>
              <a:rPr lang="en-US" dirty="0" smtClean="0"/>
              <a:t>“</a:t>
            </a:r>
            <a:r>
              <a:rPr lang="ru-RU" dirty="0" smtClean="0"/>
              <a:t>в меру</a:t>
            </a:r>
            <a:r>
              <a:rPr lang="en-US" dirty="0" smtClean="0"/>
              <a:t>”)</a:t>
            </a:r>
            <a:r>
              <a:rPr lang="ru-RU" dirty="0" smtClean="0"/>
              <a:t>, умение самостоятельно решать любые ситуации (ещё одно полезное качество)</a:t>
            </a:r>
          </a:p>
          <a:p>
            <a:pPr>
              <a:buNone/>
            </a:pPr>
            <a:r>
              <a:rPr lang="ru-RU" dirty="0" smtClean="0"/>
              <a:t>    Истинный учитель - не только хранитель знания. Это человек, готовый делиться им. Мы тоже в дальнейшем можем делиться нашими знаниями, переданными когда-то нам от наших учителей</a:t>
            </a:r>
            <a:r>
              <a:rPr lang="en-US" dirty="0" smtClean="0"/>
              <a:t>: </a:t>
            </a:r>
            <a:r>
              <a:rPr lang="ru-RU" dirty="0" smtClean="0"/>
              <a:t>помогая нашим будущим детям с домашним заданием, например. </a:t>
            </a:r>
          </a:p>
          <a:p>
            <a:pPr>
              <a:buNone/>
            </a:pPr>
            <a:r>
              <a:rPr lang="ru-RU" dirty="0" smtClean="0"/>
              <a:t>   </a:t>
            </a:r>
          </a:p>
        </p:txBody>
      </p:sp>
      <p:pic>
        <p:nvPicPr>
          <p:cNvPr id="6145" name="Picture 1" descr="C:\Users\maxim\Desktop\rabota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77083" y="618492"/>
            <a:ext cx="3536393" cy="2808312"/>
          </a:xfrm>
          <a:prstGeom prst="rect">
            <a:avLst/>
          </a:prstGeom>
          <a:noFill/>
        </p:spPr>
      </p:pic>
      <p:pic>
        <p:nvPicPr>
          <p:cNvPr id="6146" name="Picture 2" descr="C:\Users\maxim\Desktop\42-66-1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4077072"/>
            <a:ext cx="3810000" cy="261937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79512" y="544522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>Достойно несите по жизни огонь знания, дарите его людям во имя торжества идеалов истины, добра и красоты! </a:t>
            </a:r>
            <a:endParaRPr lang="ru-RU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презентации использовались материалы с</a:t>
            </a:r>
            <a:r>
              <a:rPr lang="en-US" dirty="0" smtClean="0"/>
              <a:t>:</a:t>
            </a:r>
          </a:p>
          <a:p>
            <a:r>
              <a:rPr lang="en-US" dirty="0" smtClean="0"/>
              <a:t>Ru.wikipedia.org</a:t>
            </a:r>
          </a:p>
          <a:p>
            <a:r>
              <a:rPr lang="en-US" dirty="0" smtClean="0"/>
              <a:t>psylist.net</a:t>
            </a:r>
            <a:endParaRPr lang="ru-RU" dirty="0" smtClean="0"/>
          </a:p>
          <a:p>
            <a:r>
              <a:rPr lang="en-US" dirty="0" smtClean="0"/>
              <a:t>ogoniok.com</a:t>
            </a:r>
          </a:p>
          <a:p>
            <a:r>
              <a:rPr lang="en-US" dirty="0" smtClean="0"/>
              <a:t>ftbn.com</a:t>
            </a:r>
            <a:endParaRPr lang="ru-RU" dirty="0" smtClean="0"/>
          </a:p>
          <a:p>
            <a:r>
              <a:rPr lang="en-US" dirty="0" smtClean="0"/>
              <a:t>rusoved.ru</a:t>
            </a:r>
            <a:endParaRPr lang="ru-RU" dirty="0" smtClean="0"/>
          </a:p>
          <a:p>
            <a:r>
              <a:rPr lang="en-US" dirty="0" err="1" smtClean="0"/>
              <a:t>rabotai.in</a:t>
            </a:r>
            <a:endParaRPr lang="en-US" dirty="0" smtClean="0"/>
          </a:p>
          <a:p>
            <a:r>
              <a:rPr lang="en-US" dirty="0" smtClean="0"/>
              <a:t>news.21.by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389</Words>
  <Application>Microsoft Office PowerPoint</Application>
  <PresentationFormat>Экран (4:3)</PresentationFormat>
  <Paragraphs>31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Мы равняемся на вас,  учителя</vt:lpstr>
      <vt:lpstr>Из истории</vt:lpstr>
      <vt:lpstr>Презентация PowerPoint</vt:lpstr>
      <vt:lpstr>Профессиональные качества учителя</vt:lpstr>
      <vt:lpstr>Презентация PowerPoint</vt:lpstr>
      <vt:lpstr>Источники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равняемся на вас,  учителя</dc:title>
  <dc:creator>Максим</dc:creator>
  <cp:lastModifiedBy>Настасья</cp:lastModifiedBy>
  <cp:revision>24</cp:revision>
  <dcterms:created xsi:type="dcterms:W3CDTF">2013-09-24T12:53:50Z</dcterms:created>
  <dcterms:modified xsi:type="dcterms:W3CDTF">2013-09-24T18:10:36Z</dcterms:modified>
</cp:coreProperties>
</file>