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72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Прямое и переносное значение слова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411760" y="4725144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i="1" dirty="0">
                <a:solidFill>
                  <a:srgbClr val="002060"/>
                </a:solidFill>
              </a:rPr>
              <a:t>Абраменко Екатерина Васильевна, учитель русского языка и литературы МАОУ-СОШ </a:t>
            </a:r>
            <a:r>
              <a:rPr lang="ru-RU" i="1">
                <a:solidFill>
                  <a:srgbClr val="002060"/>
                </a:solidFill>
              </a:rPr>
              <a:t>№ </a:t>
            </a:r>
            <a:r>
              <a:rPr lang="ru-RU" i="1" smtClean="0">
                <a:solidFill>
                  <a:srgbClr val="002060"/>
                </a:solidFill>
              </a:rPr>
              <a:t>11</a:t>
            </a:r>
          </a:p>
          <a:p>
            <a:pPr algn="r"/>
            <a:r>
              <a:rPr lang="ru-RU" i="1" smtClean="0">
                <a:solidFill>
                  <a:srgbClr val="002060"/>
                </a:solidFill>
              </a:rPr>
              <a:t> </a:t>
            </a:r>
            <a:r>
              <a:rPr lang="ru-RU" i="1" dirty="0">
                <a:solidFill>
                  <a:srgbClr val="002060"/>
                </a:solidFill>
              </a:rPr>
              <a:t>им. В.В. </a:t>
            </a:r>
            <a:r>
              <a:rPr lang="ru-RU" i="1" dirty="0" err="1">
                <a:solidFill>
                  <a:srgbClr val="002060"/>
                </a:solidFill>
              </a:rPr>
              <a:t>Рассохина</a:t>
            </a:r>
            <a:r>
              <a:rPr lang="ru-RU" i="1" dirty="0">
                <a:solidFill>
                  <a:srgbClr val="002060"/>
                </a:solidFill>
              </a:rPr>
              <a:t> Краснодарский край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Иностранец подходит к продавцу ягод.</a:t>
            </a:r>
          </a:p>
          <a:p>
            <a:pPr>
              <a:buNone/>
            </a:pPr>
            <a:r>
              <a:rPr lang="ru-RU" dirty="0" smtClean="0"/>
              <a:t> - Что продаете?</a:t>
            </a:r>
          </a:p>
          <a:p>
            <a:pPr>
              <a:buNone/>
            </a:pPr>
            <a:r>
              <a:rPr lang="ru-RU" dirty="0" smtClean="0"/>
              <a:t>- Черную смородину.</a:t>
            </a:r>
          </a:p>
          <a:p>
            <a:pPr>
              <a:buNone/>
            </a:pPr>
            <a:r>
              <a:rPr lang="ru-RU" dirty="0" smtClean="0"/>
              <a:t>- А почему ж она белая?</a:t>
            </a:r>
          </a:p>
          <a:p>
            <a:pPr>
              <a:buNone/>
            </a:pPr>
            <a:r>
              <a:rPr lang="ru-RU" dirty="0" smtClean="0"/>
              <a:t>- Потому что зеленая.</a:t>
            </a:r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932040" y="2564904"/>
            <a:ext cx="3600400" cy="2088232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В каком значении употреблено слово зеленый?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каждой паре предложений указать слова, употребленные в прямом и переносном значении.</a:t>
            </a:r>
            <a:r>
              <a:rPr lang="ru-RU" b="1" i="1" dirty="0" smtClean="0">
                <a:solidFill>
                  <a:schemeClr val="bg1"/>
                </a:solidFill>
              </a:rPr>
              <a:t/>
            </a:r>
            <a:br>
              <a:rPr lang="ru-RU" b="1" i="1" dirty="0" smtClean="0">
                <a:solidFill>
                  <a:schemeClr val="bg1"/>
                </a:solidFill>
              </a:rPr>
            </a:b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1. Ветер в трубе воет и свистит. Собака воет.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 2. Усталый день склонился к ночи. Усталый мальчик склонился головой к материнскому плечу. 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 3. Пришел с работы папа. Наконец-то пришел долгожданный день отъезда.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  4. Хозяйка согрела воды. Веселая песня согрела нас в пути.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Итог урока.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</a:rPr>
              <a:t>Чем переносное значение отличается от прямого?</a:t>
            </a:r>
          </a:p>
          <a:p>
            <a:r>
              <a:rPr lang="ru-RU" b="1" i="1" dirty="0" smtClean="0">
                <a:solidFill>
                  <a:srgbClr val="0000FF"/>
                </a:solidFill>
              </a:rPr>
              <a:t> Для чего используются слова с переносным значением в речи?</a:t>
            </a:r>
            <a:endParaRPr lang="ru-RU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ТЕСТ 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1. Словарный состав языка изучает наука: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фонетика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синтаксис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лексикология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пунктуация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2. Слово употреблено в переносном значении в обоих словосочетаниях: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каменное сердце, строить мост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жар солнца, каменное здание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золотые слова, строить планы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3. В каком ряду слова являются многозначными: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звезда, искусственный, каменный;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единственный, жалюзи, жокей;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каменистый, кафтан, композитор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– в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– в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– а 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/>
          <a:lstStyle/>
          <a:p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§ 34 упр. 256 стр. 83-84</a:t>
            </a:r>
            <a:endParaRPr lang="ru-RU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628800"/>
            <a:ext cx="5641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Использованный материал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Русский язык под. </a:t>
            </a:r>
            <a:r>
              <a:rPr lang="ru-RU" dirty="0"/>
              <a:t>р</a:t>
            </a:r>
            <a:r>
              <a:rPr lang="ru-RU" dirty="0" smtClean="0"/>
              <a:t>ед. М.М. Разумовской, Дрофа – Москва, 2007г.</a:t>
            </a:r>
          </a:p>
          <a:p>
            <a:r>
              <a:rPr lang="ru-RU" dirty="0" smtClean="0"/>
              <a:t>УМК Разумовская М.М. </a:t>
            </a:r>
            <a:r>
              <a:rPr lang="ru-RU" smtClean="0"/>
              <a:t>2005г.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799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Monotype Corsiva" pitchFamily="66" charset="0"/>
              </a:rPr>
              <a:t>Цели урока:</a:t>
            </a:r>
            <a:endParaRPr lang="ru-RU" b="1" i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Monotype Corsiva" pitchFamily="66" charset="0"/>
              </a:rPr>
              <a:t>Познакомить учащихся с прямым и переносным лексическим значением слов</a:t>
            </a:r>
          </a:p>
          <a:p>
            <a:r>
              <a:rPr lang="ru-RU" sz="3600" dirty="0" smtClean="0">
                <a:latin typeface="Monotype Corsiva" pitchFamily="66" charset="0"/>
              </a:rPr>
              <a:t> Формировать умение находить в тексте слова с переносным значением, употреблять в своей речи слова в переносном значении.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latin typeface="Monotype Corsiva" pitchFamily="66" charset="0"/>
              </a:rPr>
              <a:t>Терминологический диктант</a:t>
            </a:r>
            <a:br>
              <a:rPr lang="ru-RU" sz="4800" i="1" dirty="0" smtClean="0">
                <a:latin typeface="Monotype Corsiva" pitchFamily="66" charset="0"/>
              </a:rPr>
            </a:b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3000" dirty="0" smtClean="0"/>
              <a:t>Наука, изучающая словарный состав языка, называется…</a:t>
            </a:r>
          </a:p>
          <a:p>
            <a:pPr lvl="0"/>
            <a:r>
              <a:rPr lang="ru-RU" sz="3000" dirty="0" smtClean="0"/>
              <a:t>Словарный состав языка называется …</a:t>
            </a:r>
          </a:p>
          <a:p>
            <a:pPr lvl="0"/>
            <a:r>
              <a:rPr lang="ru-RU" sz="3000" dirty="0" smtClean="0"/>
              <a:t>То, что обозначает слово, называется…</a:t>
            </a:r>
          </a:p>
          <a:p>
            <a:pPr lvl="0"/>
            <a:r>
              <a:rPr lang="ru-RU" sz="3000" dirty="0" smtClean="0"/>
              <a:t>Слово, имеющее одно лексическое значение, называется…</a:t>
            </a:r>
          </a:p>
          <a:p>
            <a:pPr lvl="0"/>
            <a:r>
              <a:rPr lang="ru-RU" sz="3000" dirty="0" smtClean="0"/>
              <a:t>Слово, имеющее два и более значений, называется…</a:t>
            </a:r>
          </a:p>
          <a:p>
            <a:pPr lvl="0"/>
            <a:r>
              <a:rPr lang="ru-RU" sz="3000" dirty="0" smtClean="0"/>
              <a:t>Словарь, по которому определяется лексическое значение слова, называется…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800" y="1988840"/>
            <a:ext cx="309634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лексикология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16216" y="2492896"/>
            <a:ext cx="216024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лексика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2924944"/>
            <a:ext cx="37799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Лексическое значение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3808" y="3789040"/>
            <a:ext cx="309634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однозначное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7824" y="4653136"/>
            <a:ext cx="309634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многозначное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5589240"/>
            <a:ext cx="309634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Толковый словарь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Илья Муромец</a:t>
            </a:r>
            <a:endParaRPr lang="ru-RU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«Слово, оно что яблочко: с одного-то боку зеленое, так с другого румяное, ты умей его, девица, повертывать.. 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Понаблюдаем вместе!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Белка песенки поет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орешки все грызет;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орешки непростые,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скорлупки золотые,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Ядра – чистый изумруд!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(А.С.Пушкин)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значит слово </a:t>
            </a:r>
            <a:r>
              <a:rPr lang="ru-RU" sz="2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 нивы,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Гладь и блеск озер,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Светлые заливы,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конца простор.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(И.Никитин)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значит </a:t>
            </a:r>
            <a:r>
              <a:rPr lang="ru-RU" sz="2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 нивы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Вывод: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Скорлупки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</a:t>
            </a:r>
            <a:r>
              <a:rPr lang="ru-RU" b="1" dirty="0" smtClean="0">
                <a:solidFill>
                  <a:srgbClr val="EE48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Нивы </a:t>
            </a:r>
            <a:r>
              <a:rPr lang="ru-RU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</a:t>
            </a:r>
          </a:p>
          <a:p>
            <a:pPr>
              <a:buNone/>
            </a:pPr>
            <a:endParaRPr lang="ru-RU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сделанные из золота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основе сходства</a:t>
            </a:r>
          </a:p>
          <a:p>
            <a:pPr>
              <a:buNone/>
            </a:pPr>
            <a:endParaRPr lang="ru-RU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Прямое значение</a:t>
            </a:r>
            <a:r>
              <a:rPr lang="ru-RU" b="1" dirty="0" smtClean="0">
                <a:solidFill>
                  <a:srgbClr val="EE48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Переносное значение</a:t>
            </a:r>
          </a:p>
          <a:p>
            <a:endParaRPr lang="ru-RU" sz="24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понимаете выражение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«золотые руки», «золотой человек»? Составьте и запишите с ними предложения.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EE48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</a:p>
          <a:p>
            <a:pPr>
              <a:buNone/>
            </a:pPr>
            <a:endParaRPr lang="ru-RU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2786050" y="2428868"/>
            <a:ext cx="714380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6929454" y="2357430"/>
            <a:ext cx="714380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750993" y="3606801"/>
            <a:ext cx="785024" cy="79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6323025" y="3606801"/>
            <a:ext cx="785024" cy="79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железные гвозди</a:t>
            </a:r>
          </a:p>
          <a:p>
            <a:pPr algn="ctr"/>
            <a:r>
              <a:rPr lang="ru-RU" sz="4400" dirty="0" smtClean="0">
                <a:latin typeface="Monotype Corsiva" pitchFamily="66" charset="0"/>
              </a:rPr>
              <a:t> железное здоровье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золотое кольцо</a:t>
            </a:r>
          </a:p>
          <a:p>
            <a:pPr algn="ctr"/>
            <a:r>
              <a:rPr lang="ru-RU" sz="4400" dirty="0" smtClean="0">
                <a:latin typeface="Monotype Corsiva" pitchFamily="66" charset="0"/>
              </a:rPr>
              <a:t> золотое слово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1116013" y="2708275"/>
            <a:ext cx="3097212" cy="1944688"/>
          </a:xfrm>
          <a:prstGeom prst="ellipse">
            <a:avLst/>
          </a:prstGeom>
          <a:gradFill rotWithShape="1">
            <a:gsLst>
              <a:gs pos="0">
                <a:srgbClr val="006400"/>
              </a:gs>
              <a:gs pos="50000">
                <a:schemeClr val="bg1"/>
              </a:gs>
              <a:gs pos="100000">
                <a:srgbClr val="0064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2843213" y="404813"/>
            <a:ext cx="3384550" cy="1725612"/>
          </a:xfrm>
          <a:prstGeom prst="ellipse">
            <a:avLst/>
          </a:prstGeom>
          <a:gradFill rotWithShape="1">
            <a:gsLst>
              <a:gs pos="0">
                <a:srgbClr val="00E287"/>
              </a:gs>
              <a:gs pos="50000">
                <a:schemeClr val="bg1"/>
              </a:gs>
              <a:gs pos="100000">
                <a:srgbClr val="00E287"/>
              </a:gs>
            </a:gsLst>
            <a:lin ang="5400000" scaled="1"/>
          </a:gradFill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/>
          </a:p>
        </p:txBody>
      </p:sp>
      <p:sp>
        <p:nvSpPr>
          <p:cNvPr id="24596" name="Oval 20"/>
          <p:cNvSpPr>
            <a:spLocks noChangeArrowheads="1"/>
          </p:cNvSpPr>
          <p:nvPr/>
        </p:nvSpPr>
        <p:spPr bwMode="auto">
          <a:xfrm>
            <a:off x="5076825" y="2708275"/>
            <a:ext cx="3097213" cy="1944688"/>
          </a:xfrm>
          <a:prstGeom prst="ellipse">
            <a:avLst/>
          </a:prstGeom>
          <a:gradFill rotWithShape="1">
            <a:gsLst>
              <a:gs pos="0">
                <a:srgbClr val="006400"/>
              </a:gs>
              <a:gs pos="50000">
                <a:schemeClr val="bg1"/>
              </a:gs>
              <a:gs pos="100000">
                <a:srgbClr val="0064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5795963" y="1844675"/>
            <a:ext cx="719137" cy="5762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H="1">
            <a:off x="2484438" y="1844675"/>
            <a:ext cx="792162" cy="5746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899592" y="548681"/>
            <a:ext cx="7560840" cy="6121152"/>
            <a:chOff x="899592" y="620713"/>
            <a:chExt cx="7488832" cy="6049119"/>
          </a:xfrm>
        </p:grpSpPr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1476375" y="3068638"/>
              <a:ext cx="2305050" cy="12239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400" b="1" dirty="0" smtClean="0"/>
                <a:t>прямое </a:t>
              </a:r>
              <a:endParaRPr lang="ru-RU" sz="2400" b="1" dirty="0"/>
            </a:p>
          </p:txBody>
        </p:sp>
        <p:sp>
          <p:nvSpPr>
            <p:cNvPr id="24597" name="Oval 21"/>
            <p:cNvSpPr>
              <a:spLocks noChangeArrowheads="1"/>
            </p:cNvSpPr>
            <p:nvPr/>
          </p:nvSpPr>
          <p:spPr bwMode="auto">
            <a:xfrm>
              <a:off x="5651500" y="3068638"/>
              <a:ext cx="2303463" cy="12239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400" b="1" dirty="0" smtClean="0"/>
                <a:t>переносное</a:t>
              </a:r>
              <a:endParaRPr lang="ru-RU" sz="2400" b="1" dirty="0"/>
            </a:p>
          </p:txBody>
        </p:sp>
        <p:sp>
          <p:nvSpPr>
            <p:cNvPr id="24598" name="Oval 22"/>
            <p:cNvSpPr>
              <a:spLocks noChangeArrowheads="1"/>
            </p:cNvSpPr>
            <p:nvPr/>
          </p:nvSpPr>
          <p:spPr bwMode="auto">
            <a:xfrm>
              <a:off x="3203575" y="620713"/>
              <a:ext cx="2663825" cy="129540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3200" b="1" dirty="0" smtClean="0"/>
                <a:t>Лексическое </a:t>
              </a:r>
            </a:p>
            <a:p>
              <a:pPr algn="ctr">
                <a:defRPr/>
              </a:pPr>
              <a:r>
                <a:rPr lang="ru-RU" sz="3200" b="1" dirty="0" smtClean="0"/>
                <a:t>значение</a:t>
              </a:r>
              <a:endParaRPr lang="ru-RU" sz="3200" b="1" dirty="0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899592" y="4725144"/>
              <a:ext cx="3241228" cy="1944688"/>
            </a:xfrm>
            <a:prstGeom prst="ellipse">
              <a:avLst/>
            </a:prstGeom>
            <a:gradFill rotWithShape="1">
              <a:gsLst>
                <a:gs pos="0">
                  <a:srgbClr val="006400"/>
                </a:gs>
                <a:gs pos="50000">
                  <a:schemeClr val="bg1"/>
                </a:gs>
                <a:gs pos="100000">
                  <a:srgbClr val="0064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</a:rPr>
                <a:t>Прямо указывает </a:t>
              </a:r>
            </a:p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</a:rPr>
                <a:t>на предмет, действие,</a:t>
              </a:r>
            </a:p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</a:rPr>
                <a:t>явление</a:t>
              </a: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5076056" y="4725144"/>
              <a:ext cx="3312368" cy="1944216"/>
            </a:xfrm>
            <a:prstGeom prst="ellipse">
              <a:avLst/>
            </a:prstGeom>
            <a:gradFill rotWithShape="1">
              <a:gsLst>
                <a:gs pos="0">
                  <a:srgbClr val="006400"/>
                </a:gs>
                <a:gs pos="50000">
                  <a:schemeClr val="bg1"/>
                </a:gs>
                <a:gs pos="100000">
                  <a:srgbClr val="0064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Переносит</a:t>
              </a:r>
            </a:p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 наименование предмета</a:t>
              </a:r>
            </a:p>
            <a:p>
              <a:pPr algn="ctr">
                <a:defRPr/>
              </a:pPr>
              <a:r>
                <a:rPr lang="ru-RU" sz="2400" b="1" i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на другой предмет</a:t>
              </a:r>
              <a:endParaRPr lang="ru-RU" sz="2400" b="1" i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6" grpId="0" animBg="1"/>
      <p:bldP spid="24596" grpId="0" animBg="1"/>
      <p:bldP spid="24583" grpId="0" animBg="1"/>
      <p:bldP spid="2458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449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Прямое и переносное значение слова</vt:lpstr>
      <vt:lpstr>Цели урока:</vt:lpstr>
      <vt:lpstr>Терминологический диктант </vt:lpstr>
      <vt:lpstr>Илья Муромец</vt:lpstr>
      <vt:lpstr>Понаблюдаем вместе!</vt:lpstr>
      <vt:lpstr>Вывод:</vt:lpstr>
      <vt:lpstr>Презентация PowerPoint</vt:lpstr>
      <vt:lpstr>Презентация PowerPoint</vt:lpstr>
      <vt:lpstr>Презентация PowerPoint</vt:lpstr>
      <vt:lpstr>Презентация PowerPoint</vt:lpstr>
      <vt:lpstr>В каждой паре предложений указать слова, употребленные в прямом и переносном значении. </vt:lpstr>
      <vt:lpstr>Итог урока.</vt:lpstr>
      <vt:lpstr>ТЕСТ </vt:lpstr>
      <vt:lpstr>ТЕСТ</vt:lpstr>
      <vt:lpstr>§ 34 упр. 256 стр. 83-84</vt:lpstr>
      <vt:lpstr>Использованный материал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Прямое и переносное значение слова</dc:title>
  <dc:creator>катерина</dc:creator>
  <cp:lastModifiedBy>Катюша</cp:lastModifiedBy>
  <cp:revision>10</cp:revision>
  <dcterms:created xsi:type="dcterms:W3CDTF">2012-01-16T16:57:11Z</dcterms:created>
  <dcterms:modified xsi:type="dcterms:W3CDTF">2012-05-27T13:45:10Z</dcterms:modified>
</cp:coreProperties>
</file>