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9" r:id="rId3"/>
    <p:sldId id="264" r:id="rId4"/>
    <p:sldId id="260" r:id="rId5"/>
    <p:sldId id="257" r:id="rId6"/>
    <p:sldId id="268" r:id="rId7"/>
    <p:sldId id="261" r:id="rId8"/>
    <p:sldId id="258" r:id="rId9"/>
    <p:sldId id="263" r:id="rId10"/>
    <p:sldId id="265" r:id="rId11"/>
    <p:sldId id="267" r:id="rId12"/>
    <p:sldId id="262" r:id="rId13"/>
    <p:sldId id="266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-1" y="2545080"/>
            <a:ext cx="9144000" cy="3255264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-1" y="2667000"/>
            <a:ext cx="9144000" cy="2739571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-1" y="5479143"/>
            <a:ext cx="9144000" cy="235857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599" y="2819400"/>
            <a:ext cx="8686800" cy="1470025"/>
          </a:xfrm>
        </p:spPr>
        <p:txBody>
          <a:bodyPr anchor="b">
            <a:noAutofit/>
          </a:bodyPr>
          <a:lstStyle>
            <a:lvl1pPr>
              <a:defRPr sz="7200" b="0" cap="none" spc="0">
                <a:ln w="1397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499" y="4800600"/>
            <a:ext cx="8001000" cy="5334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629C6-D0C4-4F2E-B35E-B6B383DB0A00}" type="datetimeFigureOut">
              <a:rPr lang="ru-RU" smtClean="0"/>
              <a:pPr/>
              <a:t>02.04.2013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3148584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spc="150" dirty="0" smtClean="0">
                <a:solidFill>
                  <a:schemeClr val="accent1"/>
                </a:solidFill>
                <a:sym typeface="Wingdings"/>
              </a:rPr>
              <a:t></a:t>
            </a:r>
            <a:endParaRPr lang="en-US" sz="3200" spc="150" dirty="0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62399" y="4392168"/>
            <a:ext cx="1219200" cy="365125"/>
          </a:xfrm>
        </p:spPr>
        <p:txBody>
          <a:bodyPr/>
          <a:lstStyle>
            <a:lvl1pPr algn="ctr">
              <a:defRPr sz="2400">
                <a:latin typeface="+mj-lt"/>
              </a:defRPr>
            </a:lvl1pPr>
          </a:lstStyle>
          <a:p>
            <a:fld id="{7AC66944-20E9-46AB-958E-14BAFB9B98A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4818888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spc="150" dirty="0" smtClean="0">
                <a:solidFill>
                  <a:schemeClr val="accent1"/>
                </a:solidFill>
                <a:sym typeface="Wingdings"/>
              </a:rPr>
              <a:t></a:t>
            </a:r>
            <a:endParaRPr lang="en-US" sz="3200" spc="150" dirty="0">
              <a:solidFill>
                <a:schemeClr val="accent1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629C6-D0C4-4F2E-B35E-B6B383DB0A00}" type="datetimeFigureOut">
              <a:rPr lang="ru-RU" smtClean="0"/>
              <a:pPr/>
              <a:t>02.04.2013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66944-20E9-46AB-958E-14BAFB9B98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4591050" y="2409824"/>
            <a:ext cx="6858000" cy="2038351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 rot="5400000">
            <a:off x="4668203" y="2570797"/>
            <a:ext cx="6858000" cy="1716405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5200" y="274638"/>
            <a:ext cx="1447800" cy="5851525"/>
          </a:xfrm>
        </p:spPr>
        <p:txBody>
          <a:bodyPr vert="eaVert" anchor="b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199" y="274638"/>
            <a:ext cx="6353175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629C6-D0C4-4F2E-B35E-B6B383DB0A00}" type="datetimeFigureOut">
              <a:rPr lang="ru-RU" smtClean="0"/>
              <a:pPr/>
              <a:t>02.04.2013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00" y="6356350"/>
            <a:ext cx="762000" cy="365125"/>
          </a:xfrm>
        </p:spPr>
        <p:txBody>
          <a:bodyPr/>
          <a:lstStyle/>
          <a:p>
            <a:fld id="{7AC66944-20E9-46AB-958E-14BAFB9B98A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 rot="5400000">
            <a:off x="3681476" y="3354324"/>
            <a:ext cx="6858000" cy="149352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629C6-D0C4-4F2E-B35E-B6B383DB0A00}" type="datetimeFigureOut">
              <a:rPr lang="ru-RU" smtClean="0"/>
              <a:pPr/>
              <a:t>02.04.2013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66944-20E9-46AB-958E-14BAFB9B98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1" y="2545080"/>
            <a:ext cx="9144000" cy="3255264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-1" y="2667000"/>
            <a:ext cx="9144000" cy="2739571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-1" y="5479143"/>
            <a:ext cx="9144000" cy="235857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599" y="2819400"/>
            <a:ext cx="8686800" cy="1463040"/>
          </a:xfrm>
        </p:spPr>
        <p:txBody>
          <a:bodyPr anchor="b" anchorCtr="0">
            <a:noAutofit/>
          </a:bodyPr>
          <a:lstStyle>
            <a:lvl1pPr algn="ctr">
              <a:defRPr sz="72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499" y="4800600"/>
            <a:ext cx="8001000" cy="548640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629C6-D0C4-4F2E-B35E-B6B383DB0A00}" type="datetimeFigureOut">
              <a:rPr lang="ru-RU" smtClean="0"/>
              <a:pPr/>
              <a:t>02.04.2013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59352" y="4389120"/>
            <a:ext cx="1216152" cy="365125"/>
          </a:xfrm>
        </p:spPr>
        <p:txBody>
          <a:bodyPr/>
          <a:lstStyle>
            <a:lvl1pPr algn="ctr">
              <a:defRPr sz="2400">
                <a:solidFill>
                  <a:srgbClr val="FFFFFF"/>
                </a:solidFill>
              </a:defRPr>
            </a:lvl1pPr>
          </a:lstStyle>
          <a:p>
            <a:fld id="{7AC66944-20E9-46AB-958E-14BAFB9B98A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4818888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spc="150" dirty="0" smtClean="0">
                <a:solidFill>
                  <a:srgbClr val="FFFFFF"/>
                </a:solidFill>
                <a:sym typeface="Wingdings"/>
              </a:rPr>
              <a:t></a:t>
            </a:r>
            <a:endParaRPr lang="en-US" sz="3200" spc="150" dirty="0">
              <a:solidFill>
                <a:srgbClr val="FFFF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48584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spc="150" dirty="0" smtClean="0">
                <a:solidFill>
                  <a:srgbClr val="FFFFFF"/>
                </a:solidFill>
                <a:sym typeface="Wingdings"/>
              </a:rPr>
              <a:t></a:t>
            </a:r>
            <a:endParaRPr lang="en-US" sz="3200" spc="150" dirty="0">
              <a:solidFill>
                <a:srgbClr val="FFFFFF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629C6-D0C4-4F2E-B35E-B6B383DB0A00}" type="datetimeFigureOut">
              <a:rPr lang="ru-RU" smtClean="0"/>
              <a:pPr/>
              <a:t>02.04.2013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66944-20E9-46AB-958E-14BAFB9B98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629C6-D0C4-4F2E-B35E-B6B383DB0A00}" type="datetimeFigureOut">
              <a:rPr lang="ru-RU" smtClean="0"/>
              <a:pPr/>
              <a:t>02.04.2013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66944-20E9-46AB-958E-14BAFB9B98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629C6-D0C4-4F2E-B35E-B6B383DB0A00}" type="datetimeFigureOut">
              <a:rPr lang="ru-RU" smtClean="0"/>
              <a:pPr/>
              <a:t>02.04.2013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66944-20E9-46AB-958E-14BAFB9B98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629C6-D0C4-4F2E-B35E-B6B383DB0A00}" type="datetimeFigureOut">
              <a:rPr lang="ru-RU" smtClean="0"/>
              <a:pPr/>
              <a:t>02.04.2013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66944-20E9-46AB-958E-14BAFB9B98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5638800" cy="946150"/>
          </a:xfrm>
        </p:spPr>
        <p:txBody>
          <a:bodyPr anchor="ctr">
            <a:noAutofit/>
          </a:bodyPr>
          <a:lstStyle>
            <a:lvl1pPr algn="l"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912" y="1719072"/>
            <a:ext cx="8247888" cy="45354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629C6-D0C4-4F2E-B35E-B6B383DB0A00}" type="datetimeFigureOut">
              <a:rPr lang="ru-RU" smtClean="0"/>
              <a:pPr/>
              <a:t>02.04.2013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66944-20E9-46AB-958E-14BAFB9B98A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6172200" y="161544"/>
            <a:ext cx="2971800" cy="11521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0" y="274320"/>
            <a:ext cx="2743200" cy="94488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Rectangle 8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6880" y="1717040"/>
            <a:ext cx="8249920" cy="4531360"/>
          </a:xfrm>
          <a:solidFill>
            <a:schemeClr val="bg2">
              <a:lumMod val="60000"/>
              <a:lumOff val="40000"/>
            </a:schemeClr>
          </a:solidFill>
          <a:effectLst>
            <a:outerShdw blurRad="76200" dist="38100" dir="3600000" algn="ctr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629C6-D0C4-4F2E-B35E-B6B383DB0A00}" type="datetimeFigureOut">
              <a:rPr lang="ru-RU" smtClean="0"/>
              <a:pPr/>
              <a:t>02.04.2013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66944-20E9-46AB-958E-14BAFB9B98A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6172200" y="161544"/>
            <a:ext cx="2971800" cy="11521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5638800" cy="1005840"/>
          </a:xfrm>
        </p:spPr>
        <p:txBody>
          <a:bodyPr anchor="ctr">
            <a:noAutofit/>
          </a:bodyPr>
          <a:lstStyle>
            <a:lvl1pPr algn="l"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0" y="228600"/>
            <a:ext cx="2819400" cy="100584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00584"/>
            <a:ext cx="9144000" cy="1453896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67641"/>
            <a:ext cx="9144000" cy="1154314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1111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3FA629C6-D0C4-4F2E-B35E-B6B383DB0A00}" type="datetimeFigureOut">
              <a:rPr lang="ru-RU" smtClean="0"/>
              <a:pPr/>
              <a:t>02.04.2013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7AC66944-20E9-46AB-958E-14BAFB9B98A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0" y="1368552"/>
            <a:ext cx="9144000" cy="149352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b="0" kern="1200" cap="none" spc="0">
          <a:ln w="13970" cmpd="sng">
            <a:solidFill>
              <a:srgbClr val="FFFFFF"/>
            </a:solidFill>
            <a:prstDash val="solid"/>
          </a:ln>
          <a:solidFill>
            <a:srgbClr val="FFFFFF"/>
          </a:solidFill>
          <a:effectLst>
            <a:outerShdw blurRad="63500" dir="3600000" algn="tl" rotWithShape="0">
              <a:srgbClr val="000000">
                <a:alpha val="7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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Courier New" pitchFamily="49" charset="0"/>
        <a:buChar char="o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6.jpeg"/><Relationship Id="rId7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microsoft.com/office/2007/relationships/hdphoto" Target="../media/hdphoto2.wdp"/><Relationship Id="rId9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6.jpeg"/><Relationship Id="rId7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microsoft.com/office/2007/relationships/hdphoto" Target="../media/hdphoto2.wdp"/><Relationship Id="rId9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599" y="2708920"/>
            <a:ext cx="8686800" cy="1214896"/>
          </a:xfrm>
          <a:gradFill>
            <a:gsLst>
              <a:gs pos="0">
                <a:schemeClr val="accent2">
                  <a:shade val="54000"/>
                  <a:satMod val="105000"/>
                  <a:lumMod val="6000"/>
                </a:schemeClr>
              </a:gs>
              <a:gs pos="47500">
                <a:schemeClr val="accent2">
                  <a:shade val="88000"/>
                  <a:satMod val="105000"/>
                </a:schemeClr>
              </a:gs>
              <a:gs pos="58500">
                <a:schemeClr val="accent2">
                  <a:shade val="88000"/>
                  <a:satMod val="105000"/>
                </a:schemeClr>
              </a:gs>
              <a:gs pos="100000">
                <a:schemeClr val="accent2">
                  <a:shade val="54000"/>
                  <a:satMod val="105000"/>
                </a:schemeClr>
              </a:gs>
            </a:gsLst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dirty="0" err="1" smtClean="0">
                <a:ln w="31550" cmpd="sng">
                  <a:solidFill>
                    <a:schemeClr val="accent1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Богенбай</a:t>
            </a:r>
            <a:r>
              <a:rPr lang="ru-RU" b="1" dirty="0" smtClean="0">
                <a:ln w="31550" cmpd="sng">
                  <a:solidFill>
                    <a:schemeClr val="accent1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Батыр</a:t>
            </a:r>
            <a:endParaRPr lang="ru-RU" b="1" dirty="0">
              <a:ln w="31550" cmpd="sng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499" y="4767808"/>
            <a:ext cx="8001000" cy="533400"/>
          </a:xfrm>
          <a:gradFill>
            <a:gsLst>
              <a:gs pos="0">
                <a:schemeClr val="accent2">
                  <a:shade val="54000"/>
                  <a:satMod val="105000"/>
                  <a:lumMod val="41000"/>
                </a:schemeClr>
              </a:gs>
              <a:gs pos="47500">
                <a:schemeClr val="accent2">
                  <a:shade val="88000"/>
                  <a:satMod val="105000"/>
                </a:schemeClr>
              </a:gs>
              <a:gs pos="58500">
                <a:schemeClr val="accent2">
                  <a:shade val="88000"/>
                  <a:satMod val="105000"/>
                </a:schemeClr>
              </a:gs>
              <a:gs pos="100000">
                <a:schemeClr val="accent2">
                  <a:shade val="54000"/>
                  <a:satMod val="105000"/>
                </a:schemeClr>
              </a:gs>
            </a:gsLst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dirty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Годы жизни (1690 - I778). </a:t>
            </a:r>
          </a:p>
        </p:txBody>
      </p:sp>
      <p:pic>
        <p:nvPicPr>
          <p:cNvPr id="4" name="Picture 2" descr="C:\Users\ХХХ\Desktop\334042, 334585, 550868\121caf5c68a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23536"/>
            <a:ext cx="1368152" cy="20410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0509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ХХХ\Desktop\334042, 334585, 550868\bitva_kazakov_s_kirgizam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33932"/>
            <a:ext cx="9158922" cy="5324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с одним вырезанным скругленным углом 5"/>
          <p:cNvSpPr/>
          <p:nvPr/>
        </p:nvSpPr>
        <p:spPr>
          <a:xfrm>
            <a:off x="467544" y="2060848"/>
            <a:ext cx="8208912" cy="1440160"/>
          </a:xfrm>
          <a:prstGeom prst="snipRoundRect">
            <a:avLst/>
          </a:prstGeom>
          <a:pattFill prst="lgConfetti">
            <a:fgClr>
              <a:schemeClr val="accent2"/>
            </a:fgClr>
            <a:bgClr>
              <a:schemeClr val="bg1"/>
            </a:bgClr>
          </a:patt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Самое крупное сражение, в котором участвовал </a:t>
            </a:r>
            <a:r>
              <a:rPr lang="ru-RU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Богенбай</a:t>
            </a: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батыр, произошло в 1750 году в окрестностях </a:t>
            </a:r>
            <a:r>
              <a:rPr lang="ru-RU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Аягоза</a:t>
            </a:r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.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pic>
        <p:nvPicPr>
          <p:cNvPr id="12" name="Picture 2" descr="C:\Users\ХХХ\Desktop\334042, 334585, 550868\130016468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5010024"/>
            <a:ext cx="1440160" cy="103412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1187624" y="548680"/>
            <a:ext cx="6696744" cy="64633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  <a:reflection blurRad="6350" stA="50000" endA="300" endPos="38500" dist="50800" dir="5400000" sy="-100000" algn="bl" rotWithShape="0"/>
          </a:effectLst>
        </p:spPr>
        <p:txBody>
          <a:bodyPr wrap="square">
            <a:spAutoFit/>
          </a:bodyPr>
          <a:lstStyle/>
          <a:p>
            <a:pPr algn="ctr"/>
            <a:r>
              <a:rPr lang="ru-RU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Богенбай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Батыр</a:t>
            </a:r>
            <a:endParaRPr lang="ru-RU" sz="3600" dirty="0">
              <a:latin typeface="Book Antiqua" pitchFamily="18" charset="0"/>
            </a:endParaRPr>
          </a:p>
        </p:txBody>
      </p:sp>
      <p:pic>
        <p:nvPicPr>
          <p:cNvPr id="14" name="Picture 2" descr="C:\Users\ХХХ\Desktop\334042, 334585, 550868\130016468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5013176"/>
            <a:ext cx="1440160" cy="103412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ХХХ\Desktop\334042, 334585, 550868\130016468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013176"/>
            <a:ext cx="1440160" cy="103412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с одним вырезанным скругленным углом 15"/>
          <p:cNvSpPr/>
          <p:nvPr/>
        </p:nvSpPr>
        <p:spPr>
          <a:xfrm>
            <a:off x="467544" y="4114376"/>
            <a:ext cx="8208912" cy="610768"/>
          </a:xfrm>
          <a:prstGeom prst="snipRoundRect">
            <a:avLst/>
          </a:prstGeom>
          <a:pattFill prst="lgConfetti">
            <a:fgClr>
              <a:schemeClr val="accent2"/>
            </a:fgClr>
            <a:bgClr>
              <a:schemeClr val="bg1"/>
            </a:bgClr>
          </a:patt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Казахи </a:t>
            </a: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потерпели неудачу и были вынуждены вступить в перемирие.</a:t>
            </a:r>
          </a:p>
          <a:p>
            <a:pPr algn="ctr"/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2" name="Нашивка 1"/>
          <p:cNvSpPr/>
          <p:nvPr/>
        </p:nvSpPr>
        <p:spPr>
          <a:xfrm rot="5400000">
            <a:off x="4296529" y="3441560"/>
            <a:ext cx="504056" cy="766966"/>
          </a:xfrm>
          <a:prstGeom prst="chevron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Нашивка 9"/>
          <p:cNvSpPr/>
          <p:nvPr/>
        </p:nvSpPr>
        <p:spPr>
          <a:xfrm rot="5400000">
            <a:off x="5304641" y="3441560"/>
            <a:ext cx="504056" cy="766966"/>
          </a:xfrm>
          <a:prstGeom prst="chevron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Нашивка 10"/>
          <p:cNvSpPr/>
          <p:nvPr/>
        </p:nvSpPr>
        <p:spPr>
          <a:xfrm rot="5400000">
            <a:off x="3286155" y="3441561"/>
            <a:ext cx="504056" cy="766966"/>
          </a:xfrm>
          <a:prstGeom prst="chevron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3160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6" grpId="0" animBg="1"/>
      <p:bldP spid="2" grpId="0" animBg="1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ХХХ\Desktop\334042, 334585, 550868\risunok02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19054"/>
            <a:ext cx="9144000" cy="5338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ХХХ\Desktop\334042, 334585, 550868\121caf5c68a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581128"/>
            <a:ext cx="1254965" cy="187220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Блок-схема: дисплей 3"/>
          <p:cNvSpPr/>
          <p:nvPr/>
        </p:nvSpPr>
        <p:spPr>
          <a:xfrm>
            <a:off x="323528" y="1772816"/>
            <a:ext cx="3744416" cy="2160240"/>
          </a:xfrm>
          <a:prstGeom prst="flowChartDisplay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accent1"/>
                </a:solidFill>
                <a:effectLst>
                  <a:reflection blurRad="6350" stA="55000" endA="300" endPos="45500" dir="5400000" sy="-100000" algn="bl" rotWithShape="0"/>
                </a:effectLst>
              </a:rPr>
              <a:t>В 76 лет </a:t>
            </a:r>
            <a:r>
              <a:rPr lang="ru-RU" dirty="0" err="1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accent1"/>
                </a:solidFill>
                <a:effectLst>
                  <a:reflection blurRad="6350" stA="55000" endA="300" endPos="45500" dir="5400000" sy="-100000" algn="bl" rotWithShape="0"/>
                </a:effectLst>
              </a:rPr>
              <a:t>Богенбай</a:t>
            </a:r>
            <a:r>
              <a:rPr lang="ru-RU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accent1"/>
                </a:solidFill>
                <a:effectLst>
                  <a:reflection blurRad="6350" stA="55000" endA="300" endPos="45500" dir="5400000" sy="-100000" algn="bl" rotWithShape="0"/>
                </a:effectLst>
              </a:rPr>
              <a:t>-батыр еще возглавлял армию </a:t>
            </a:r>
            <a:r>
              <a:rPr lang="ru-RU" dirty="0" err="1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accent1"/>
                </a:solidFill>
                <a:effectLst>
                  <a:reflection blurRad="6350" stA="55000" endA="300" endPos="45500" dir="5400000" sy="-100000" algn="bl" rotWithShape="0"/>
                </a:effectLst>
              </a:rPr>
              <a:t>Абылайхана</a:t>
            </a:r>
            <a:r>
              <a:rPr lang="ru-RU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accent1"/>
                </a:solidFill>
                <a:effectLst>
                  <a:reflection blurRad="6350" stA="55000" endA="300" endPos="45500" dir="5400000" sy="-100000" algn="bl" rotWithShape="0"/>
                </a:effectLst>
              </a:rPr>
              <a:t>.</a:t>
            </a:r>
            <a:endParaRPr lang="ru-RU" dirty="0">
              <a:ln w="18415" cmpd="sng">
                <a:solidFill>
                  <a:schemeClr val="tx1"/>
                </a:solidFill>
                <a:prstDash val="solid"/>
              </a:ln>
              <a:solidFill>
                <a:schemeClr val="accent1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7" name="Блок-схема: дисплей 6"/>
          <p:cNvSpPr/>
          <p:nvPr/>
        </p:nvSpPr>
        <p:spPr>
          <a:xfrm>
            <a:off x="4644008" y="4437112"/>
            <a:ext cx="3744416" cy="2160240"/>
          </a:xfrm>
          <a:prstGeom prst="flowChartDisplay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accent1"/>
                </a:solidFill>
                <a:effectLst>
                  <a:reflection blurRad="6350" stA="55000" endA="300" endPos="45500" dir="5400000" sy="-100000" algn="bl" rotWithShape="0"/>
                </a:effectLst>
              </a:rPr>
              <a:t>Принял </a:t>
            </a:r>
            <a:r>
              <a:rPr lang="ru-RU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accent1"/>
                </a:solidFill>
                <a:effectLst>
                  <a:reflection blurRad="6350" stA="55000" endA="300" endPos="45500" dir="5400000" sy="-100000" algn="bl" rotWithShape="0"/>
                </a:effectLst>
              </a:rPr>
              <a:t>участие в 113 сражениях.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187624" y="548680"/>
            <a:ext cx="6696744" cy="64633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  <a:reflection blurRad="6350" stA="50000" endA="300" endPos="38500" dist="50800" dir="5400000" sy="-100000" algn="bl" rotWithShape="0"/>
          </a:effectLst>
        </p:spPr>
        <p:txBody>
          <a:bodyPr wrap="square">
            <a:spAutoFit/>
          </a:bodyPr>
          <a:lstStyle/>
          <a:p>
            <a:pPr algn="ctr"/>
            <a:r>
              <a:rPr lang="ru-RU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Богенбай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Батыр</a:t>
            </a:r>
            <a:endParaRPr lang="ru-RU" sz="3600" dirty="0">
              <a:latin typeface="Book Antiqua" pitchFamily="18" charset="0"/>
            </a:endParaRPr>
          </a:p>
        </p:txBody>
      </p:sp>
      <p:pic>
        <p:nvPicPr>
          <p:cNvPr id="2050" name="Picture 2" descr="C:\Users\ХХХ\Desktop\334042, 334585, 550868\0000032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700808"/>
            <a:ext cx="1656184" cy="220824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324947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0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20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0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ХХХ\Desktop\334042, 334585, 550868\57964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72816"/>
            <a:ext cx="8428129" cy="475252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187624" y="548680"/>
            <a:ext cx="6696744" cy="64633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  <a:reflection blurRad="6350" stA="50000" endA="300" endPos="38500" dist="50800" dir="5400000" sy="-100000" algn="bl" rotWithShape="0"/>
          </a:effectLst>
        </p:spPr>
        <p:txBody>
          <a:bodyPr wrap="square">
            <a:spAutoFit/>
          </a:bodyPr>
          <a:lstStyle/>
          <a:p>
            <a:pPr algn="ctr"/>
            <a:r>
              <a:rPr lang="ru-RU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Богенбай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Батыр</a:t>
            </a:r>
            <a:endParaRPr lang="ru-RU" sz="3600" dirty="0">
              <a:latin typeface="Book Antiqua" pitchFamily="18" charset="0"/>
            </a:endParaRPr>
          </a:p>
        </p:txBody>
      </p:sp>
      <p:sp>
        <p:nvSpPr>
          <p:cNvPr id="7" name="Штриховая стрелка вправо 6"/>
          <p:cNvSpPr/>
          <p:nvPr/>
        </p:nvSpPr>
        <p:spPr>
          <a:xfrm>
            <a:off x="683568" y="2060848"/>
            <a:ext cx="6912768" cy="1512168"/>
          </a:xfrm>
          <a:prstGeom prst="stripedRightArrow">
            <a:avLst>
              <a:gd name="adj1" fmla="val 72308"/>
              <a:gd name="adj2" fmla="val 50429"/>
            </a:avLst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ln w="1270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endParaRPr lang="ru-RU" b="1" dirty="0" smtClean="0">
              <a:ln w="1270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ru-RU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Богенбай</a:t>
            </a:r>
            <a:r>
              <a:rPr lang="ru-RU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-батыр умер </a:t>
            </a:r>
            <a:r>
              <a:rPr lang="ru-RU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25 декабря 1774 </a:t>
            </a:r>
            <a:r>
              <a:rPr lang="ru-RU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года </a:t>
            </a:r>
            <a:r>
              <a:rPr lang="ru-RU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 берегу реки </a:t>
            </a:r>
            <a:r>
              <a:rPr lang="ru-RU" b="1" dirty="0" err="1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Торгай</a:t>
            </a:r>
            <a:r>
              <a:rPr lang="ru-RU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 Сейчас это место называется </a:t>
            </a:r>
            <a:r>
              <a:rPr lang="ru-RU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«Шахта», </a:t>
            </a:r>
            <a:r>
              <a:rPr lang="ru-RU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раньше его называли </a:t>
            </a:r>
            <a:r>
              <a:rPr lang="ru-RU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</a:t>
            </a:r>
            <a:r>
              <a:rPr lang="ru-RU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Богенбай</a:t>
            </a:r>
            <a:r>
              <a:rPr lang="ru-RU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соресы</a:t>
            </a:r>
            <a:r>
              <a:rPr lang="ru-RU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»</a:t>
            </a:r>
            <a:endParaRPr lang="ru-RU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endParaRPr lang="ru-RU" dirty="0">
              <a:ln>
                <a:solidFill>
                  <a:schemeClr val="tx1"/>
                </a:solidFill>
              </a:ln>
            </a:endParaRPr>
          </a:p>
          <a:p>
            <a:pPr algn="ctr"/>
            <a:endParaRPr lang="ru-RU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0" name="Штриховая стрелка вправо 9"/>
          <p:cNvSpPr/>
          <p:nvPr/>
        </p:nvSpPr>
        <p:spPr>
          <a:xfrm>
            <a:off x="694998" y="3717032"/>
            <a:ext cx="6912768" cy="1584176"/>
          </a:xfrm>
          <a:prstGeom prst="stripedRightArrow">
            <a:avLst>
              <a:gd name="adj1" fmla="val 72308"/>
              <a:gd name="adj2" fmla="val 50429"/>
            </a:avLst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ln w="1270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ru-RU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Останки </a:t>
            </a:r>
            <a:r>
              <a:rPr lang="ru-RU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его погребены в мавзолее </a:t>
            </a:r>
            <a:r>
              <a:rPr lang="ru-RU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Ахмета </a:t>
            </a:r>
            <a:r>
              <a:rPr lang="ru-RU" b="1" dirty="0" err="1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Яссауи</a:t>
            </a:r>
            <a:r>
              <a:rPr lang="ru-RU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в городе Туркестане.</a:t>
            </a:r>
          </a:p>
          <a:p>
            <a:pPr algn="ctr"/>
            <a:endParaRPr lang="ru-RU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075" name="Picture 3" descr="C:\Users\ХХХ\Desktop\334042, 334585, 550868\0000032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4869160"/>
            <a:ext cx="1008112" cy="134414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bg1">
                <a:lumMod val="85000"/>
              </a:schemeClr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  <a:reflection blurRad="6350" stA="52000" endA="300" endPos="35000" dir="5400000" sy="-100000" algn="bl" rotWithShape="0"/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51404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ХХХ\Desktop\334042, 334585, 550868\IMG_3926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54000" contrast="-6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55" y="1597505"/>
            <a:ext cx="8957126" cy="5188303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852936"/>
            <a:ext cx="8229600" cy="3273227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Book Antiqua" pitchFamily="18" charset="0"/>
              </a:rPr>
              <a:t>Спасибо за внимание!</a:t>
            </a:r>
            <a:endParaRPr lang="ru-RU" sz="5400" b="1" dirty="0">
              <a:ln w="31550" cmpd="sng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51720" y="5647804"/>
            <a:ext cx="5040560" cy="408623"/>
          </a:xfrm>
          <a:prstGeom prst="flowChartAlternateProcess">
            <a:avLst/>
          </a:prstGeom>
          <a:gradFill>
            <a:gsLst>
              <a:gs pos="0">
                <a:schemeClr val="accent1">
                  <a:tint val="90000"/>
                  <a:satMod val="110000"/>
                  <a:alpha val="0"/>
                </a:schemeClr>
              </a:gs>
              <a:gs pos="47500">
                <a:schemeClr val="accent1">
                  <a:tint val="53000"/>
                  <a:satMod val="120000"/>
                </a:schemeClr>
              </a:gs>
              <a:gs pos="58500">
                <a:schemeClr val="accent1">
                  <a:tint val="53000"/>
                  <a:satMod val="120000"/>
                </a:schemeClr>
              </a:gs>
              <a:gs pos="100000">
                <a:schemeClr val="accent1">
                  <a:tint val="90000"/>
                  <a:satMod val="110000"/>
                </a:schemeClr>
              </a:gs>
            </a:gsLst>
            <a:lin ang="4800000" scaled="0"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  <a:cs typeface="BrowalliaUPC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35701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599" y="2857046"/>
            <a:ext cx="8686800" cy="1214896"/>
          </a:xfrm>
          <a:gradFill>
            <a:gsLst>
              <a:gs pos="0">
                <a:schemeClr val="accent2">
                  <a:shade val="54000"/>
                  <a:satMod val="105000"/>
                  <a:lumMod val="6000"/>
                </a:schemeClr>
              </a:gs>
              <a:gs pos="47500">
                <a:schemeClr val="accent2">
                  <a:shade val="88000"/>
                  <a:satMod val="105000"/>
                </a:schemeClr>
              </a:gs>
              <a:gs pos="58500">
                <a:schemeClr val="accent2">
                  <a:shade val="88000"/>
                  <a:satMod val="105000"/>
                </a:schemeClr>
              </a:gs>
              <a:gs pos="100000">
                <a:schemeClr val="accent2">
                  <a:shade val="54000"/>
                  <a:satMod val="105000"/>
                </a:schemeClr>
              </a:gs>
            </a:gsLst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ru-RU" sz="4400" b="1" dirty="0" smtClean="0">
                <a:ln w="31550" cmpd="sng">
                  <a:solidFill>
                    <a:schemeClr val="accent1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Содержание</a:t>
            </a:r>
            <a:endParaRPr lang="ru-RU" sz="4400" b="1" dirty="0">
              <a:ln w="31550" cmpd="sng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499" y="4786322"/>
            <a:ext cx="8001000" cy="514886"/>
          </a:xfrm>
          <a:gradFill>
            <a:gsLst>
              <a:gs pos="0">
                <a:schemeClr val="accent2">
                  <a:shade val="54000"/>
                  <a:satMod val="105000"/>
                  <a:lumMod val="41000"/>
                </a:schemeClr>
              </a:gs>
              <a:gs pos="47500">
                <a:schemeClr val="accent2">
                  <a:shade val="88000"/>
                  <a:satMod val="105000"/>
                </a:schemeClr>
              </a:gs>
              <a:gs pos="58500">
                <a:schemeClr val="accent2">
                  <a:shade val="88000"/>
                  <a:satMod val="105000"/>
                </a:schemeClr>
              </a:gs>
              <a:gs pos="100000">
                <a:schemeClr val="accent2">
                  <a:shade val="54000"/>
                  <a:satMod val="105000"/>
                </a:schemeClr>
              </a:gs>
            </a:gsLst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hlinkClick r:id="rId2" action="ppaction://hlinksldjump"/>
              </a:rPr>
              <a:t>Биография</a:t>
            </a:r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				</a:t>
            </a:r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hlinkClick r:id="rId3" action="ppaction://hlinksldjump"/>
              </a:rPr>
              <a:t>Сражения</a:t>
            </a:r>
            <a:endParaRPr lang="ru-RU" b="1" dirty="0" smtClean="0">
              <a:solidFill>
                <a:schemeClr val="bg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endParaRPr lang="ru-RU" b="1" dirty="0">
              <a:solidFill>
                <a:schemeClr val="bg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pic>
        <p:nvPicPr>
          <p:cNvPr id="4" name="Picture 2" descr="C:\Users\ХХХ\Desktop\334042, 334585, 550868\121caf5c68a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23536"/>
            <a:ext cx="1368152" cy="20410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0509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ХХХ\Desktop\334042, 334585, 550868\risunok02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19054"/>
            <a:ext cx="9144000" cy="5338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ХХХ\Desktop\334042, 334585, 550868\121caf5c68a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581128"/>
            <a:ext cx="1254965" cy="187220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Прямоугольная выноска 3"/>
          <p:cNvSpPr/>
          <p:nvPr/>
        </p:nvSpPr>
        <p:spPr>
          <a:xfrm>
            <a:off x="323528" y="1772816"/>
            <a:ext cx="3744416" cy="2160240"/>
          </a:xfrm>
          <a:prstGeom prst="wedgeRectCallou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accent1"/>
                </a:solidFill>
                <a:effectLst>
                  <a:reflection blurRad="6350" stA="55000" endA="300" endPos="45500" dir="5400000" sy="-100000" algn="bl" rotWithShape="0"/>
                </a:effectLst>
              </a:rPr>
              <a:t>Богенбай</a:t>
            </a:r>
            <a:r>
              <a:rPr lang="ru-RU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accent1"/>
                </a:solidFill>
                <a:effectLst>
                  <a:reflection blurRad="6350" stA="55000" endA="300" endPos="45500" dir="5400000" sy="-100000" algn="bl" rotWithShape="0"/>
                </a:effectLst>
              </a:rPr>
              <a:t>-батыр родился на берегу Сырдарьи. </a:t>
            </a:r>
          </a:p>
        </p:txBody>
      </p:sp>
      <p:sp>
        <p:nvSpPr>
          <p:cNvPr id="7" name="Прямоугольная выноска 6"/>
          <p:cNvSpPr/>
          <p:nvPr/>
        </p:nvSpPr>
        <p:spPr>
          <a:xfrm>
            <a:off x="4355976" y="1772816"/>
            <a:ext cx="3744416" cy="2160240"/>
          </a:xfrm>
          <a:prstGeom prst="wedgeRectCallou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accent1"/>
                </a:solidFill>
                <a:effectLst>
                  <a:reflection blurRad="6350" stA="55000" endA="300" endPos="45500" dir="5400000" sy="-100000" algn="bl" rotWithShape="0"/>
                </a:effectLst>
              </a:rPr>
              <a:t>У него было два сына - </a:t>
            </a:r>
            <a:r>
              <a:rPr lang="ru-RU" dirty="0" err="1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accent1"/>
                </a:solidFill>
                <a:effectLst>
                  <a:reflection blurRad="6350" stA="55000" endA="300" endPos="45500" dir="5400000" sy="-100000" algn="bl" rotWithShape="0"/>
                </a:effectLst>
              </a:rPr>
              <a:t>Тураналы</a:t>
            </a:r>
            <a:r>
              <a:rPr lang="ru-RU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accent1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и </a:t>
            </a:r>
            <a:r>
              <a:rPr lang="ru-RU" dirty="0" err="1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accent1"/>
                </a:solidFill>
                <a:effectLst>
                  <a:reflection blurRad="6350" stA="55000" endA="300" endPos="45500" dir="5400000" sy="-100000" algn="bl" rotWithShape="0"/>
                </a:effectLst>
              </a:rPr>
              <a:t>Турымбет</a:t>
            </a:r>
            <a:r>
              <a:rPr lang="ru-RU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accent1"/>
                </a:solidFill>
                <a:effectLst>
                  <a:reflection blurRad="6350" stA="55000" endA="300" endPos="45500" dir="5400000" sy="-100000" algn="bl" rotWithShape="0"/>
                </a:effectLst>
              </a:rPr>
              <a:t>. </a:t>
            </a:r>
          </a:p>
          <a:p>
            <a:pPr algn="ctr"/>
            <a:endParaRPr lang="ru-RU" dirty="0">
              <a:ln w="18415" cmpd="sng">
                <a:solidFill>
                  <a:schemeClr val="tx1"/>
                </a:solidFill>
                <a:prstDash val="solid"/>
              </a:ln>
              <a:solidFill>
                <a:schemeClr val="accent1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8" name="Прямоугольная выноска 7"/>
          <p:cNvSpPr/>
          <p:nvPr/>
        </p:nvSpPr>
        <p:spPr>
          <a:xfrm>
            <a:off x="5508104" y="4365104"/>
            <a:ext cx="3456384" cy="2160240"/>
          </a:xfrm>
          <a:prstGeom prst="wedgeRectCallou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accent1"/>
                </a:solidFill>
                <a:effectLst>
                  <a:reflection blurRad="6350" stA="55000" endA="300" endPos="45500" dir="5400000" sy="-100000" algn="bl" rotWithShape="0"/>
                </a:effectLst>
                <a:latin typeface="Book Antiqua" pitchFamily="18" charset="0"/>
              </a:rPr>
              <a:t>Ярым </a:t>
            </a:r>
            <a:r>
              <a:rPr lang="ru-RU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accent1"/>
                </a:solidFill>
                <a:effectLst>
                  <a:reflection blurRad="6350" stA="55000" endA="300" endPos="45500" dir="5400000" sy="-100000" algn="bl" rotWithShape="0"/>
                </a:effectLst>
                <a:latin typeface="Book Antiqua" pitchFamily="18" charset="0"/>
              </a:rPr>
              <a:t>противником </a:t>
            </a:r>
            <a:r>
              <a:rPr lang="ru-RU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accent1"/>
                </a:solidFill>
                <a:effectLst>
                  <a:reflection blurRad="6350" stA="55000" endA="300" endPos="45500" dir="5400000" sy="-100000" algn="bl" rotWithShape="0"/>
                </a:effectLst>
                <a:latin typeface="Book Antiqua" pitchFamily="18" charset="0"/>
              </a:rPr>
              <a:t>Богенбая</a:t>
            </a:r>
            <a:r>
              <a:rPr lang="ru-RU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accent1"/>
                </a:solidFill>
                <a:effectLst>
                  <a:reflection blurRad="6350" stA="55000" endA="300" endPos="45500" dir="5400000" sy="-100000" algn="bl" rotWithShape="0"/>
                </a:effectLst>
                <a:latin typeface="Book Antiqua" pitchFamily="18" charset="0"/>
              </a:rPr>
              <a:t> был</a:t>
            </a:r>
            <a:r>
              <a:rPr lang="ru-RU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accent1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ru-RU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accent1"/>
                </a:solidFill>
                <a:effectLst>
                  <a:reflection blurRad="6350" stA="55000" endA="300" endPos="45500" dir="5400000" sy="-100000" algn="bl" rotWithShape="0"/>
                </a:effectLst>
                <a:latin typeface="Book Antiqua" pitchFamily="18" charset="0"/>
              </a:rPr>
              <a:t>п</a:t>
            </a:r>
            <a:r>
              <a:rPr lang="ru-RU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accent1"/>
                </a:solidFill>
                <a:effectLst>
                  <a:reflection blurRad="6350" stA="55000" endA="300" endPos="45500" dir="5400000" sy="-100000" algn="bl" rotWithShape="0"/>
                </a:effectLst>
                <a:latin typeface="Book Antiqua" pitchFamily="18" charset="0"/>
              </a:rPr>
              <a:t>реемник </a:t>
            </a:r>
            <a:r>
              <a:rPr lang="ru-RU" dirty="0" err="1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accent1"/>
                </a:solidFill>
                <a:effectLst>
                  <a:reflection blurRad="6350" stA="55000" endA="300" endPos="45500" dir="5400000" sy="-100000" algn="bl" rotWithShape="0"/>
                </a:effectLst>
                <a:latin typeface="Book Antiqua" pitchFamily="18" charset="0"/>
              </a:rPr>
              <a:t>Болат</a:t>
            </a:r>
            <a:r>
              <a:rPr lang="ru-RU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accent1"/>
                </a:solidFill>
                <a:effectLst>
                  <a:reflection blurRad="6350" stA="55000" endA="300" endPos="45500" dir="5400000" sy="-100000" algn="bl" rotWithShape="0"/>
                </a:effectLst>
                <a:latin typeface="Book Antiqua" pitchFamily="18" charset="0"/>
              </a:rPr>
              <a:t>-хана - </a:t>
            </a:r>
            <a:r>
              <a:rPr lang="ru-RU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accent1"/>
                </a:solidFill>
                <a:effectLst>
                  <a:reflection blurRad="6350" stA="55000" endA="300" endPos="45500" dir="5400000" sy="-100000" algn="bl" rotWithShape="0"/>
                </a:effectLst>
                <a:latin typeface="Book Antiqua" pitchFamily="18" charset="0"/>
              </a:rPr>
              <a:t>Каип</a:t>
            </a:r>
            <a:endParaRPr lang="ru-RU" dirty="0">
              <a:ln w="18415" cmpd="sng">
                <a:solidFill>
                  <a:schemeClr val="tx1"/>
                </a:solidFill>
                <a:prstDash val="solid"/>
              </a:ln>
              <a:solidFill>
                <a:schemeClr val="accent1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87624" y="548680"/>
            <a:ext cx="6696744" cy="64633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  <a:reflection blurRad="6350" stA="50000" endA="300" endPos="38500" dist="50800" dir="5400000" sy="-100000" algn="bl" rotWithShape="0"/>
          </a:effectLst>
        </p:spPr>
        <p:txBody>
          <a:bodyPr wrap="square">
            <a:spAutoFit/>
          </a:bodyPr>
          <a:lstStyle/>
          <a:p>
            <a:pPr algn="ctr"/>
            <a:r>
              <a:rPr lang="ru-RU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Богенбай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Батыр</a:t>
            </a:r>
            <a:endParaRPr lang="ru-RU" sz="3600" dirty="0">
              <a:latin typeface="Book Antiqua" pitchFamily="18" charset="0"/>
            </a:endParaRPr>
          </a:p>
        </p:txBody>
      </p:sp>
      <p:sp>
        <p:nvSpPr>
          <p:cNvPr id="10" name="Прямоугольная выноска 9"/>
          <p:cNvSpPr/>
          <p:nvPr/>
        </p:nvSpPr>
        <p:spPr>
          <a:xfrm>
            <a:off x="1740828" y="4365104"/>
            <a:ext cx="3456384" cy="2160240"/>
          </a:xfrm>
          <a:prstGeom prst="wedgeRectCallou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accent1"/>
                </a:solidFill>
                <a:latin typeface="Book Antiqua" pitchFamily="18" charset="0"/>
                <a:ea typeface="Batang" pitchFamily="18" charset="-127"/>
              </a:rPr>
              <a:t>В народных легендах его прозвали "</a:t>
            </a:r>
            <a:r>
              <a:rPr lang="ru-RU" sz="2000" dirty="0" err="1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accent1"/>
                </a:solidFill>
                <a:latin typeface="Book Antiqua" pitchFamily="18" charset="0"/>
                <a:ea typeface="Batang" pitchFamily="18" charset="-127"/>
              </a:rPr>
              <a:t>Канжыгалы</a:t>
            </a:r>
            <a:r>
              <a:rPr lang="ru-RU" sz="2000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accent1"/>
                </a:solidFill>
                <a:latin typeface="Book Antiqua" pitchFamily="18" charset="0"/>
                <a:ea typeface="Batang" pitchFamily="18" charset="-127"/>
              </a:rPr>
              <a:t> </a:t>
            </a:r>
            <a:r>
              <a:rPr lang="ru-RU" sz="2000" dirty="0" err="1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accent1"/>
                </a:solidFill>
                <a:latin typeface="Book Antiqua" pitchFamily="18" charset="0"/>
                <a:ea typeface="Batang" pitchFamily="18" charset="-127"/>
              </a:rPr>
              <a:t>Богенбаем</a:t>
            </a:r>
            <a:r>
              <a:rPr lang="ru-RU" sz="2000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accent1"/>
                </a:solidFill>
                <a:latin typeface="Book Antiqua" pitchFamily="18" charset="0"/>
                <a:ea typeface="Batang" pitchFamily="18" charset="-127"/>
              </a:rPr>
              <a:t>".</a:t>
            </a:r>
          </a:p>
        </p:txBody>
      </p:sp>
    </p:spTree>
    <p:extLst>
      <p:ext uri="{BB962C8B-B14F-4D97-AF65-F5344CB8AC3E}">
        <p14:creationId xmlns:p14="http://schemas.microsoft.com/office/powerpoint/2010/main" val="274772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0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7" grpId="0" animBg="1"/>
      <p:bldP spid="7" grpId="1" animBg="1"/>
      <p:bldP spid="8" grpId="0" animBg="1"/>
      <p:bldP spid="8" grpId="1" animBg="1"/>
      <p:bldP spid="10" grpId="0" animBg="1"/>
      <p:bldP spid="10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ХХХ\Desktop\334042, 334585, 550868\risunok02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19054"/>
            <a:ext cx="9144000" cy="5338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ХХХ\Desktop\334042, 334585, 550868\121caf5c68a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581128"/>
            <a:ext cx="1254965" cy="187220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Блок-схема: несколько документов 3"/>
          <p:cNvSpPr/>
          <p:nvPr/>
        </p:nvSpPr>
        <p:spPr>
          <a:xfrm>
            <a:off x="323528" y="1772816"/>
            <a:ext cx="3744416" cy="2160240"/>
          </a:xfrm>
          <a:prstGeom prst="flowChartMultidocumen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accent1"/>
                </a:solidFill>
                <a:effectLst>
                  <a:reflection blurRad="6350" stA="55000" endA="300" endPos="45500" dir="5400000" sy="-100000" algn="bl" rotWithShape="0"/>
                </a:effectLst>
              </a:rPr>
              <a:t>В юности </a:t>
            </a:r>
            <a:r>
              <a:rPr lang="ru-RU" dirty="0" err="1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accent1"/>
                </a:solidFill>
                <a:effectLst>
                  <a:reflection blurRad="6350" stA="55000" endA="300" endPos="45500" dir="5400000" sy="-100000" algn="bl" rotWithShape="0"/>
                </a:effectLst>
              </a:rPr>
              <a:t>Богенбай</a:t>
            </a:r>
            <a:r>
              <a:rPr lang="ru-RU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accent1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воспитывался вместе с детьми хана Аз-</a:t>
            </a:r>
            <a:r>
              <a:rPr lang="ru-RU" dirty="0" err="1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accent1"/>
                </a:solidFill>
                <a:effectLst>
                  <a:reflection blurRad="6350" stA="55000" endA="300" endPos="45500" dir="5400000" sy="-100000" algn="bl" rotWithShape="0"/>
                </a:effectLst>
              </a:rPr>
              <a:t>Тауке</a:t>
            </a:r>
            <a:endParaRPr lang="ru-RU" dirty="0">
              <a:ln w="18415" cmpd="sng">
                <a:solidFill>
                  <a:schemeClr val="tx1"/>
                </a:solidFill>
                <a:prstDash val="solid"/>
              </a:ln>
              <a:solidFill>
                <a:schemeClr val="accent1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7" name="Блок-схема: документ 6"/>
          <p:cNvSpPr/>
          <p:nvPr/>
        </p:nvSpPr>
        <p:spPr>
          <a:xfrm>
            <a:off x="4355976" y="1772816"/>
            <a:ext cx="3744416" cy="2160240"/>
          </a:xfrm>
          <a:prstGeom prst="flowChartDocumen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accent1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Его отец </a:t>
            </a:r>
            <a:r>
              <a:rPr lang="ru-RU" dirty="0" err="1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accent1"/>
                </a:solidFill>
                <a:effectLst>
                  <a:reflection blurRad="6350" stA="55000" endA="300" endPos="45500" dir="5400000" sy="-100000" algn="bl" rotWithShape="0"/>
                </a:effectLst>
              </a:rPr>
              <a:t>Акча</a:t>
            </a:r>
            <a:r>
              <a:rPr lang="ru-RU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accent1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был знатным человеком среди соплеменников,</a:t>
            </a:r>
          </a:p>
        </p:txBody>
      </p:sp>
      <p:sp>
        <p:nvSpPr>
          <p:cNvPr id="8" name="Блок-схема: документ 7"/>
          <p:cNvSpPr/>
          <p:nvPr/>
        </p:nvSpPr>
        <p:spPr>
          <a:xfrm>
            <a:off x="1691680" y="4509120"/>
            <a:ext cx="3456384" cy="2160240"/>
          </a:xfrm>
          <a:prstGeom prst="flowChartDocumen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accent1"/>
                </a:solidFill>
                <a:effectLst>
                  <a:reflection blurRad="6350" stA="55000" endA="300" endPos="45500" dir="5400000" sy="-100000" algn="bl" rotWithShape="0"/>
                </a:effectLst>
                <a:latin typeface="Book Antiqua" pitchFamily="18" charset="0"/>
              </a:rPr>
              <a:t>Был </a:t>
            </a:r>
            <a:r>
              <a:rPr lang="ru-RU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accent1"/>
                </a:solidFill>
                <a:effectLst>
                  <a:reflection blurRad="6350" stA="55000" endA="300" endPos="45500" dir="5400000" sy="-100000" algn="bl" rotWithShape="0"/>
                </a:effectLst>
                <a:latin typeface="Book Antiqua" pitchFamily="18" charset="0"/>
              </a:rPr>
              <a:t>из­вестным кузнецом по ковке сабель и кинжалов</a:t>
            </a:r>
            <a:endParaRPr lang="ru-RU" dirty="0">
              <a:ln w="18415" cmpd="sng">
                <a:solidFill>
                  <a:schemeClr val="tx1"/>
                </a:solidFill>
                <a:prstDash val="solid"/>
              </a:ln>
              <a:solidFill>
                <a:schemeClr val="accent1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87624" y="548680"/>
            <a:ext cx="6696744" cy="64633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  <a:reflection blurRad="6350" stA="50000" endA="300" endPos="38500" dist="50800" dir="5400000" sy="-100000" algn="bl" rotWithShape="0"/>
          </a:effectLst>
        </p:spPr>
        <p:txBody>
          <a:bodyPr wrap="square">
            <a:spAutoFit/>
          </a:bodyPr>
          <a:lstStyle/>
          <a:p>
            <a:pPr algn="ctr"/>
            <a:r>
              <a:rPr lang="ru-RU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Богенбай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Батыр</a:t>
            </a:r>
            <a:endParaRPr lang="ru-RU" sz="3600" dirty="0">
              <a:latin typeface="Book Antiqua" pitchFamily="18" charset="0"/>
            </a:endParaRPr>
          </a:p>
        </p:txBody>
      </p:sp>
      <p:sp>
        <p:nvSpPr>
          <p:cNvPr id="10" name="Блок-схема: документ 9"/>
          <p:cNvSpPr/>
          <p:nvPr/>
        </p:nvSpPr>
        <p:spPr>
          <a:xfrm>
            <a:off x="5436096" y="4509120"/>
            <a:ext cx="3528392" cy="2160240"/>
          </a:xfrm>
          <a:prstGeom prst="flowChartDocumen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accent1"/>
                </a:solidFill>
                <a:latin typeface="Book Antiqua" pitchFamily="18" charset="0"/>
                <a:ea typeface="Batang" pitchFamily="18" charset="-127"/>
              </a:rPr>
              <a:t>Являлся </a:t>
            </a:r>
            <a:endParaRPr lang="ru-RU" sz="2000" dirty="0" smtClean="0">
              <a:ln w="18415" cmpd="sng">
                <a:solidFill>
                  <a:schemeClr val="tx1"/>
                </a:solidFill>
                <a:prstDash val="solid"/>
              </a:ln>
              <a:solidFill>
                <a:schemeClr val="accent1"/>
              </a:solidFill>
              <a:latin typeface="Book Antiqua" pitchFamily="18" charset="0"/>
              <a:ea typeface="Batang" pitchFamily="18" charset="-127"/>
            </a:endParaRPr>
          </a:p>
          <a:p>
            <a:pPr algn="ctr"/>
            <a:r>
              <a:rPr lang="ru-RU" sz="20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accent1"/>
                </a:solidFill>
                <a:latin typeface="Book Antiqua" pitchFamily="18" charset="0"/>
                <a:ea typeface="Batang" pitchFamily="18" charset="-127"/>
              </a:rPr>
              <a:t>поэтом-импровизатором</a:t>
            </a:r>
            <a:r>
              <a:rPr lang="ru-RU" sz="2000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accent1"/>
                </a:solidFill>
                <a:latin typeface="Book Antiqua" pitchFamily="18" charset="0"/>
                <a:ea typeface="Batang" pitchFamily="18" charset="-127"/>
              </a:rPr>
              <a:t>.</a:t>
            </a:r>
          </a:p>
        </p:txBody>
      </p:sp>
      <p:sp>
        <p:nvSpPr>
          <p:cNvPr id="2" name="Выгнутая вправо стрелка 1"/>
          <p:cNvSpPr/>
          <p:nvPr/>
        </p:nvSpPr>
        <p:spPr>
          <a:xfrm>
            <a:off x="4424556" y="3330704"/>
            <a:ext cx="1584176" cy="1872208"/>
          </a:xfrm>
          <a:prstGeom prst="curvedLeftArrow">
            <a:avLst/>
          </a:prstGeom>
          <a:solidFill>
            <a:srgbClr val="FF0000"/>
          </a:solidFill>
          <a:ln>
            <a:solidFill>
              <a:schemeClr val="tx1">
                <a:lumMod val="95000"/>
                <a:lumOff val="5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76200" dist="38100" dir="3600000" algn="r" rotWithShape="0">
              <a:srgbClr val="000000">
                <a:alpha val="60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" name="Выгнутая влево стрелка 2"/>
          <p:cNvSpPr/>
          <p:nvPr/>
        </p:nvSpPr>
        <p:spPr>
          <a:xfrm>
            <a:off x="6375628" y="3011810"/>
            <a:ext cx="1656184" cy="2016224"/>
          </a:xfrm>
          <a:prstGeom prst="curved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76200" dist="38100" dir="3600000" algn="r" rotWithShape="0">
              <a:srgbClr val="000000">
                <a:alpha val="60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9086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10" grpId="0" animBg="1"/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C:\Users\ХХХ\Desktop\334042, 334585, 550868\bitva_kazakov_s_kirgizam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7418"/>
            <a:ext cx="9158922" cy="5324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трелка вправо 4"/>
          <p:cNvSpPr/>
          <p:nvPr/>
        </p:nvSpPr>
        <p:spPr>
          <a:xfrm>
            <a:off x="683568" y="2060848"/>
            <a:ext cx="7056784" cy="1296144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При его участии было составлено первое казахское правовое уложение «</a:t>
            </a:r>
            <a:r>
              <a:rPr lang="ru-RU" dirty="0" err="1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Жетi</a:t>
            </a:r>
            <a:r>
              <a:rPr lang="ru-RU" dirty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dirty="0" err="1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жаргы</a:t>
            </a:r>
            <a:r>
              <a:rPr lang="ru-RU" dirty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» - «Семь истин».</a:t>
            </a:r>
          </a:p>
        </p:txBody>
      </p:sp>
      <p:sp>
        <p:nvSpPr>
          <p:cNvPr id="4" name="Стрелка вправо 3"/>
          <p:cNvSpPr/>
          <p:nvPr/>
        </p:nvSpPr>
        <p:spPr>
          <a:xfrm>
            <a:off x="683568" y="1484784"/>
            <a:ext cx="6336704" cy="72008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ln w="10160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r>
              <a:rPr lang="ru-RU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Являлся одним </a:t>
            </a:r>
            <a:r>
              <a:rPr lang="ru-RU" dirty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из крупных военачальников XYIII века.</a:t>
            </a:r>
          </a:p>
          <a:p>
            <a:pPr algn="ctr"/>
            <a:endParaRPr lang="ru-RU" dirty="0">
              <a:ln w="10160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encilGrayscale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4776" y="4738588"/>
            <a:ext cx="1265135" cy="1762754"/>
          </a:xfrm>
          <a:prstGeom prst="rect">
            <a:avLst/>
          </a:prstGeom>
          <a:ln w="190500" cap="sq">
            <a:solidFill>
              <a:srgbClr val="C8C6BD">
                <a:alpha val="40000"/>
              </a:srgb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encilGrayscale/>
                    </a14:imgEffect>
                    <a14:imgEffect>
                      <a14:saturation sat="66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39952" y="5041124"/>
            <a:ext cx="1035419" cy="1442685"/>
          </a:xfrm>
          <a:prstGeom prst="rect">
            <a:avLst/>
          </a:prstGeom>
          <a:ln w="190500" cap="sq">
            <a:solidFill>
              <a:srgbClr val="C8C6BD">
                <a:alpha val="30000"/>
              </a:srgb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encilGrayscale/>
                    </a14:imgEffect>
                    <a14:imgEffect>
                      <a14:saturation sat="33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22266" y="5399898"/>
            <a:ext cx="777926" cy="1083911"/>
          </a:xfrm>
          <a:prstGeom prst="rect">
            <a:avLst/>
          </a:prstGeom>
          <a:ln w="190500" cap="sq">
            <a:solidFill>
              <a:srgbClr val="C8C6BD">
                <a:alpha val="20000"/>
              </a:srgb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Стрелка вправо 9"/>
          <p:cNvSpPr/>
          <p:nvPr/>
        </p:nvSpPr>
        <p:spPr>
          <a:xfrm>
            <a:off x="683568" y="3068960"/>
            <a:ext cx="8136904" cy="180020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Вместе </a:t>
            </a:r>
            <a:r>
              <a:rPr lang="ru-RU" dirty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с </a:t>
            </a:r>
            <a:r>
              <a:rPr lang="ru-RU" dirty="0" err="1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Олжабаем</a:t>
            </a:r>
            <a:r>
              <a:rPr lang="ru-RU" dirty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, </a:t>
            </a:r>
            <a:r>
              <a:rPr lang="ru-RU" dirty="0" err="1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Кабанбаем</a:t>
            </a:r>
            <a:r>
              <a:rPr lang="ru-RU" dirty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, </a:t>
            </a:r>
            <a:r>
              <a:rPr lang="ru-RU" dirty="0" err="1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Малайсары</a:t>
            </a:r>
            <a:r>
              <a:rPr lang="ru-RU" dirty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и другими батырами принимал участие во многих битвах за независимость казахского народа.</a:t>
            </a: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encilGrayscale/>
                    </a14:imgEffect>
                    <a14:imgEffect>
                      <a14:saturation sat="20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6584" y="4581128"/>
            <a:ext cx="1378143" cy="1920213"/>
          </a:xfrm>
          <a:prstGeom prst="rect">
            <a:avLst/>
          </a:prstGeom>
          <a:pattFill prst="pct5">
            <a:fgClr>
              <a:schemeClr val="accent3"/>
            </a:fgClr>
            <a:bgClr>
              <a:schemeClr val="bg1"/>
            </a:bgClr>
          </a:pattFill>
          <a:ln w="190500" cap="sq">
            <a:solidFill>
              <a:srgbClr val="C8C6BD">
                <a:alpha val="50000"/>
              </a:srgb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/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60232" y="5623530"/>
            <a:ext cx="584468" cy="814359"/>
          </a:xfrm>
          <a:prstGeom prst="rect">
            <a:avLst/>
          </a:prstGeom>
          <a:ln w="190500" cap="sq">
            <a:solidFill>
              <a:srgbClr val="C8C6BD">
                <a:alpha val="10000"/>
              </a:srgb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1187624" y="548680"/>
            <a:ext cx="6696744" cy="64633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  <a:reflection blurRad="6350" stA="50000" endA="300" endPos="38500" dist="50800" dir="5400000" sy="-100000" algn="bl" rotWithShape="0"/>
          </a:effectLst>
        </p:spPr>
        <p:txBody>
          <a:bodyPr wrap="square">
            <a:spAutoFit/>
          </a:bodyPr>
          <a:lstStyle/>
          <a:p>
            <a:pPr algn="ctr"/>
            <a:r>
              <a:rPr lang="ru-RU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Богенбай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Батыр</a:t>
            </a:r>
            <a:endParaRPr lang="ru-RU" sz="3600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4938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C:\Users\ХХХ\Desktop\334042, 334585, 550868\bitva_kazakov_s_kirgizam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7418"/>
            <a:ext cx="9158922" cy="5324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encilGrayscale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4776" y="4738588"/>
            <a:ext cx="1265135" cy="1762754"/>
          </a:xfrm>
          <a:prstGeom prst="rect">
            <a:avLst/>
          </a:prstGeom>
          <a:ln w="190500" cap="sq">
            <a:solidFill>
              <a:srgbClr val="C8C6BD">
                <a:alpha val="40000"/>
              </a:srgb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encilGrayscale/>
                    </a14:imgEffect>
                    <a14:imgEffect>
                      <a14:saturation sat="66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39952" y="5041124"/>
            <a:ext cx="1035419" cy="1442685"/>
          </a:xfrm>
          <a:prstGeom prst="rect">
            <a:avLst/>
          </a:prstGeom>
          <a:ln w="190500" cap="sq">
            <a:solidFill>
              <a:srgbClr val="C8C6BD">
                <a:alpha val="30000"/>
              </a:srgb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encilGrayscale/>
                    </a14:imgEffect>
                    <a14:imgEffect>
                      <a14:saturation sat="33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22266" y="5399898"/>
            <a:ext cx="777926" cy="1083911"/>
          </a:xfrm>
          <a:prstGeom prst="rect">
            <a:avLst/>
          </a:prstGeom>
          <a:ln w="190500" cap="sq">
            <a:solidFill>
              <a:srgbClr val="C8C6BD">
                <a:alpha val="20000"/>
              </a:srgb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Стрелка вправо 9"/>
          <p:cNvSpPr/>
          <p:nvPr/>
        </p:nvSpPr>
        <p:spPr>
          <a:xfrm>
            <a:off x="683568" y="2492896"/>
            <a:ext cx="8136904" cy="180020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В 1715 году после смерти </a:t>
            </a:r>
            <a:r>
              <a:rPr lang="ru-RU" dirty="0" err="1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Тауке</a:t>
            </a:r>
            <a:r>
              <a:rPr lang="ru-RU" dirty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он был назначен военным советником </a:t>
            </a:r>
            <a:r>
              <a:rPr lang="ru-RU" dirty="0" err="1" smtClean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Абулхаир</a:t>
            </a:r>
            <a:r>
              <a:rPr lang="ru-RU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Хана</a:t>
            </a:r>
            <a:r>
              <a:rPr lang="ru-RU" dirty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, а затем </a:t>
            </a:r>
            <a:r>
              <a:rPr lang="ru-RU" dirty="0" err="1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Абылая</a:t>
            </a:r>
            <a:r>
              <a:rPr lang="ru-RU" dirty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.</a:t>
            </a: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encilGrayscale/>
                    </a14:imgEffect>
                    <a14:imgEffect>
                      <a14:saturation sat="20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6584" y="4581128"/>
            <a:ext cx="1378143" cy="1920213"/>
          </a:xfrm>
          <a:prstGeom prst="rect">
            <a:avLst/>
          </a:prstGeom>
          <a:pattFill prst="pct5">
            <a:fgClr>
              <a:schemeClr val="accent3"/>
            </a:fgClr>
            <a:bgClr>
              <a:schemeClr val="bg1"/>
            </a:bgClr>
          </a:pattFill>
          <a:ln w="190500" cap="sq">
            <a:solidFill>
              <a:srgbClr val="C8C6BD">
                <a:alpha val="50000"/>
              </a:srgb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/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60232" y="5623530"/>
            <a:ext cx="584468" cy="814359"/>
          </a:xfrm>
          <a:prstGeom prst="rect">
            <a:avLst/>
          </a:prstGeom>
          <a:ln w="190500" cap="sq">
            <a:solidFill>
              <a:srgbClr val="C8C6BD">
                <a:alpha val="10000"/>
              </a:srgb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1187624" y="548680"/>
            <a:ext cx="6696744" cy="64633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  <a:reflection blurRad="6350" stA="50000" endA="300" endPos="38500" dist="50800" dir="5400000" sy="-100000" algn="bl" rotWithShape="0"/>
          </a:effectLst>
        </p:spPr>
        <p:txBody>
          <a:bodyPr wrap="square">
            <a:spAutoFit/>
          </a:bodyPr>
          <a:lstStyle/>
          <a:p>
            <a:pPr algn="ctr"/>
            <a:r>
              <a:rPr lang="ru-RU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Богенбай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Батыр</a:t>
            </a:r>
            <a:endParaRPr lang="ru-RU" sz="3600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5937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C:\Users\ХХХ\Desktop\334042, 334585, 550868\bitva_kazakov_s_kirgizam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33932"/>
            <a:ext cx="9158922" cy="5324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027" y="2176442"/>
            <a:ext cx="4573421" cy="305275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  <a:reflection blurRad="6350" stA="50000" endA="300" endPos="38500" dist="50800" dir="5400000" sy="-100000" algn="bl" rotWithShape="0"/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4" name="Вертикальный свиток 3"/>
          <p:cNvSpPr/>
          <p:nvPr/>
        </p:nvSpPr>
        <p:spPr>
          <a:xfrm>
            <a:off x="231800" y="1988840"/>
            <a:ext cx="4124176" cy="3744416"/>
          </a:xfrm>
          <a:prstGeom prst="verticalScroll">
            <a:avLst/>
          </a:prstGeom>
          <a:solidFill>
            <a:schemeClr val="accent2">
              <a:alpha val="54000"/>
            </a:schemeClr>
          </a:solidFill>
          <a:ln>
            <a:solidFill>
              <a:schemeClr val="tx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  <a:reflection blurRad="6350" stA="50000" endA="300" endPos="90000" dir="5400000" sy="-100000" algn="bl" rotWithShape="0"/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>
                <a:ln w="11430"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Выполняя роль посла, </a:t>
            </a:r>
            <a:r>
              <a:rPr lang="ru-RU" b="1" spc="50" dirty="0" err="1">
                <a:ln w="11430"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Богенбай</a:t>
            </a:r>
            <a:r>
              <a:rPr lang="ru-RU" b="1" spc="50" dirty="0">
                <a:ln w="11430"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-батыр в 1761 г. сопровождал сына </a:t>
            </a:r>
            <a:r>
              <a:rPr lang="ru-RU" b="1" spc="50" dirty="0" err="1">
                <a:ln w="11430"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Аблай</a:t>
            </a:r>
            <a:r>
              <a:rPr lang="ru-RU" b="1" spc="50" dirty="0">
                <a:ln w="11430"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-хана - </a:t>
            </a:r>
            <a:r>
              <a:rPr lang="ru-RU" b="1" spc="50" dirty="0" err="1">
                <a:ln w="11430"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Адиля</a:t>
            </a:r>
            <a:r>
              <a:rPr lang="ru-RU" b="1" spc="50" dirty="0">
                <a:ln w="11430"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</a:t>
            </a:r>
            <a:r>
              <a:rPr lang="ru-RU" b="1" spc="50" dirty="0" smtClean="0">
                <a:ln w="11430"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который </a:t>
            </a:r>
            <a:r>
              <a:rPr lang="ru-RU" b="1" spc="50" dirty="0">
                <a:ln w="11430"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посетил Китай с </a:t>
            </a:r>
            <a:r>
              <a:rPr lang="ru-RU" b="1" spc="50" dirty="0" smtClean="0">
                <a:ln w="11430"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дипломатической </a:t>
            </a:r>
            <a:r>
              <a:rPr lang="ru-RU" b="1" spc="50" dirty="0">
                <a:ln w="11430"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 pitchFamily="18" charset="0"/>
              </a:rPr>
              <a:t>миссией.</a:t>
            </a:r>
          </a:p>
          <a:p>
            <a:pPr algn="ctr"/>
            <a:r>
              <a:rPr lang="ru-RU" b="1" spc="50" dirty="0" smtClean="0">
                <a:ln w="11430"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ru-RU" b="1" spc="50" dirty="0">
              <a:ln w="11430">
                <a:solidFill>
                  <a:schemeClr val="tx1"/>
                </a:solidFill>
              </a:ln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187624" y="548680"/>
            <a:ext cx="6696744" cy="64633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  <a:reflection blurRad="6350" stA="50000" endA="300" endPos="38500" dist="50800" dir="5400000" sy="-100000" algn="bl" rotWithShape="0"/>
          </a:effectLst>
        </p:spPr>
        <p:txBody>
          <a:bodyPr wrap="square">
            <a:spAutoFit/>
          </a:bodyPr>
          <a:lstStyle/>
          <a:p>
            <a:pPr algn="ctr"/>
            <a:r>
              <a:rPr lang="ru-RU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Богенбай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Батыр</a:t>
            </a:r>
            <a:endParaRPr lang="ru-RU" sz="3600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7071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ХХХ\Desktop\334042, 334585, 550868\bitva_kazakov_s_kirgizam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33932"/>
            <a:ext cx="9158922" cy="5324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с одним вырезанным скругленным углом 5"/>
          <p:cNvSpPr/>
          <p:nvPr/>
        </p:nvSpPr>
        <p:spPr>
          <a:xfrm>
            <a:off x="494324" y="5085184"/>
            <a:ext cx="3213580" cy="1584176"/>
          </a:xfrm>
          <a:prstGeom prst="snipRoundRect">
            <a:avLst/>
          </a:prstGeom>
          <a:pattFill prst="lgConfetti">
            <a:fgClr>
              <a:schemeClr val="accent2"/>
            </a:fgClr>
            <a:bgClr>
              <a:schemeClr val="bg1"/>
            </a:bgClr>
          </a:patt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В</a:t>
            </a:r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1712 году в местности </a:t>
            </a:r>
            <a:r>
              <a:rPr lang="ru-RU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Сарайлы</a:t>
            </a:r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, на берегу реки </a:t>
            </a:r>
            <a:r>
              <a:rPr lang="ru-RU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Гары</a:t>
            </a:r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– </a:t>
            </a:r>
            <a:r>
              <a:rPr lang="ru-RU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Кенгир</a:t>
            </a:r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ru-RU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Богенбай</a:t>
            </a:r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одержал победу в единоборстве с </a:t>
            </a:r>
            <a:r>
              <a:rPr lang="ru-RU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нояном</a:t>
            </a:r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.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7" name="Прямоугольник с одним вырезанным скругленным углом 6"/>
          <p:cNvSpPr/>
          <p:nvPr/>
        </p:nvSpPr>
        <p:spPr>
          <a:xfrm>
            <a:off x="5436096" y="1749956"/>
            <a:ext cx="3213580" cy="1584176"/>
          </a:xfrm>
          <a:prstGeom prst="snipRoundRect">
            <a:avLst/>
          </a:prstGeom>
          <a:pattFill prst="lgConfetti">
            <a:fgClr>
              <a:schemeClr val="accent2"/>
            </a:fgClr>
            <a:bgClr>
              <a:schemeClr val="bg1"/>
            </a:bgClr>
          </a:patt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В </a:t>
            </a: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1725-1727 </a:t>
            </a:r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гг. </a:t>
            </a: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в</a:t>
            </a:r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озглавил битву за освобождение Туркестана и города </a:t>
            </a:r>
            <a:r>
              <a:rPr lang="ru-RU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Сауран</a:t>
            </a:r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от </a:t>
            </a:r>
            <a:r>
              <a:rPr lang="ru-RU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джунгаров</a:t>
            </a:r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.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8" name="Прямоугольник с одним вырезанным скругленным углом 7"/>
          <p:cNvSpPr/>
          <p:nvPr/>
        </p:nvSpPr>
        <p:spPr>
          <a:xfrm>
            <a:off x="467544" y="1772816"/>
            <a:ext cx="3213580" cy="1584176"/>
          </a:xfrm>
          <a:prstGeom prst="snipRoundRect">
            <a:avLst/>
          </a:prstGeom>
          <a:pattFill prst="lgConfetti">
            <a:fgClr>
              <a:schemeClr val="accent2"/>
            </a:fgClr>
            <a:bgClr>
              <a:schemeClr val="bg1"/>
            </a:bgClr>
          </a:patt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В </a:t>
            </a: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начале XYIII века участвовал в нескольких битвах с башкирами, калмыками и хивинцами.</a:t>
            </a:r>
          </a:p>
        </p:txBody>
      </p:sp>
      <p:sp>
        <p:nvSpPr>
          <p:cNvPr id="9" name="Прямоугольник с одним вырезанным скругленным углом 8"/>
          <p:cNvSpPr/>
          <p:nvPr/>
        </p:nvSpPr>
        <p:spPr>
          <a:xfrm>
            <a:off x="5462876" y="5062324"/>
            <a:ext cx="3213580" cy="1584176"/>
          </a:xfrm>
          <a:prstGeom prst="snipRoundRect">
            <a:avLst/>
          </a:prstGeom>
          <a:pattFill prst="lgConfetti">
            <a:fgClr>
              <a:schemeClr val="accent2"/>
            </a:fgClr>
            <a:bgClr>
              <a:schemeClr val="bg1"/>
            </a:bgClr>
          </a:patt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В 1756-1758 гг. </a:t>
            </a:r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состоялось сражение </a:t>
            </a: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под </a:t>
            </a:r>
            <a:r>
              <a:rPr lang="ru-RU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Талкы</a:t>
            </a: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с китайскими войсками.</a:t>
            </a:r>
          </a:p>
        </p:txBody>
      </p:sp>
      <p:pic>
        <p:nvPicPr>
          <p:cNvPr id="10" name="Picture 2" descr="C:\Users\ХХХ\Desktop\334042, 334585, 550868\130016468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489744"/>
            <a:ext cx="1440160" cy="103412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>
                <a:alpha val="0"/>
              </a:srgbClr>
            </a:solidFill>
            <a:miter lim="800000"/>
          </a:ln>
          <a:effectLst>
            <a:outerShdw blurRad="254000" algn="tl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ХХХ\Desktop\334042, 334585, 550868\130016468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5010024"/>
            <a:ext cx="1440160" cy="103412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>
                <a:alpha val="0"/>
              </a:srgbClr>
            </a:solidFill>
            <a:miter lim="800000"/>
          </a:ln>
          <a:effectLst>
            <a:outerShdw blurRad="254000" algn="tl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с одним вырезанным скругленным углом 12"/>
          <p:cNvSpPr/>
          <p:nvPr/>
        </p:nvSpPr>
        <p:spPr>
          <a:xfrm>
            <a:off x="5436096" y="3422144"/>
            <a:ext cx="3213580" cy="1561316"/>
          </a:xfrm>
          <a:prstGeom prst="snipRoundRect">
            <a:avLst/>
          </a:prstGeom>
          <a:pattFill prst="lgConfetti">
            <a:fgClr>
              <a:schemeClr val="accent2"/>
            </a:fgClr>
            <a:bgClr>
              <a:schemeClr val="bg1"/>
            </a:bgClr>
          </a:patt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1750 г </a:t>
            </a: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- Один из последних крупных походов </a:t>
            </a:r>
            <a:r>
              <a:rPr lang="ru-RU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Богенбай</a:t>
            </a: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-батыра на территории Аягуза против </a:t>
            </a:r>
            <a:r>
              <a:rPr lang="ru-RU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Джунгар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187624" y="548680"/>
            <a:ext cx="6696744" cy="64633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  <a:reflection blurRad="6350" stA="50000" endA="300" endPos="38500" dist="50800" dir="5400000" sy="-100000" algn="bl" rotWithShape="0"/>
          </a:effectLst>
        </p:spPr>
        <p:txBody>
          <a:bodyPr wrap="square">
            <a:spAutoFit/>
          </a:bodyPr>
          <a:lstStyle/>
          <a:p>
            <a:pPr algn="ctr"/>
            <a:r>
              <a:rPr lang="ru-RU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Богенбай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Батыр</a:t>
            </a:r>
            <a:endParaRPr lang="ru-RU" sz="3600" dirty="0">
              <a:latin typeface="Book Antiqua" pitchFamily="18" charset="0"/>
            </a:endParaRPr>
          </a:p>
        </p:txBody>
      </p:sp>
      <p:sp>
        <p:nvSpPr>
          <p:cNvPr id="18" name="Прямоугольник с одним вырезанным скругленным углом 17"/>
          <p:cNvSpPr/>
          <p:nvPr/>
        </p:nvSpPr>
        <p:spPr>
          <a:xfrm>
            <a:off x="467544" y="3440430"/>
            <a:ext cx="3213580" cy="1561316"/>
          </a:xfrm>
          <a:prstGeom prst="snipRoundRect">
            <a:avLst/>
          </a:prstGeom>
          <a:pattFill prst="lgConfetti">
            <a:fgClr>
              <a:schemeClr val="accent2"/>
            </a:fgClr>
            <a:bgClr>
              <a:schemeClr val="bg1"/>
            </a:bgClr>
          </a:patt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1710 </a:t>
            </a:r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год - Схватка </a:t>
            </a: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с </a:t>
            </a:r>
            <a:r>
              <a:rPr lang="ru-RU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джунгарскими</a:t>
            </a: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ноянами</a:t>
            </a: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у озера </a:t>
            </a:r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Сары-</a:t>
            </a:r>
            <a:r>
              <a:rPr lang="ru-RU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Кенгир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1648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3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ХХХ\Desktop\334042, 334585, 550868\bitva_kazakov_s_kirgizam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33932"/>
            <a:ext cx="9158922" cy="5324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с одним вырезанным скругленным углом 5"/>
          <p:cNvSpPr/>
          <p:nvPr/>
        </p:nvSpPr>
        <p:spPr>
          <a:xfrm>
            <a:off x="467544" y="2060848"/>
            <a:ext cx="8208912" cy="1440160"/>
          </a:xfrm>
          <a:prstGeom prst="snipRoundRect">
            <a:avLst/>
          </a:prstGeom>
          <a:pattFill prst="lgConfetti">
            <a:fgClr>
              <a:schemeClr val="accent2"/>
            </a:fgClr>
            <a:bgClr>
              <a:schemeClr val="bg1"/>
            </a:bgClr>
          </a:patt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В 1740-х годах </a:t>
            </a:r>
            <a:r>
              <a:rPr lang="ru-RU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Богенбай</a:t>
            </a:r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ставит перед ханом </a:t>
            </a:r>
            <a:r>
              <a:rPr lang="ru-RU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Абулмамбетом</a:t>
            </a: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вопрос о вооружении </a:t>
            </a:r>
            <a:r>
              <a:rPr lang="ru-RU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сарбазов</a:t>
            </a: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, обучении их литью пушек и ядер, изготовлению ружей.</a:t>
            </a:r>
          </a:p>
        </p:txBody>
      </p:sp>
      <p:pic>
        <p:nvPicPr>
          <p:cNvPr id="12" name="Picture 2" descr="C:\Users\ХХХ\Desktop\334042, 334585, 550868\130016468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5010024"/>
            <a:ext cx="1440160" cy="103412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1187624" y="548680"/>
            <a:ext cx="6696744" cy="64633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  <a:reflection blurRad="6350" stA="50000" endA="300" endPos="38500" dist="50800" dir="5400000" sy="-100000" algn="bl" rotWithShape="0"/>
          </a:effectLst>
        </p:spPr>
        <p:txBody>
          <a:bodyPr wrap="square">
            <a:spAutoFit/>
          </a:bodyPr>
          <a:lstStyle/>
          <a:p>
            <a:pPr algn="ctr"/>
            <a:r>
              <a:rPr lang="ru-RU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Богенбай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Батыр</a:t>
            </a:r>
            <a:endParaRPr lang="ru-RU" sz="3600" dirty="0">
              <a:latin typeface="Book Antiqua" pitchFamily="18" charset="0"/>
            </a:endParaRPr>
          </a:p>
        </p:txBody>
      </p:sp>
      <p:pic>
        <p:nvPicPr>
          <p:cNvPr id="14" name="Picture 2" descr="C:\Users\ХХХ\Desktop\334042, 334585, 550868\130016468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5013176"/>
            <a:ext cx="1440160" cy="103412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ХХХ\Desktop\334042, 334585, 550868\130016468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013176"/>
            <a:ext cx="1440160" cy="103412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с одним вырезанным скругленным углом 15"/>
          <p:cNvSpPr/>
          <p:nvPr/>
        </p:nvSpPr>
        <p:spPr>
          <a:xfrm>
            <a:off x="467544" y="4114376"/>
            <a:ext cx="8208912" cy="610768"/>
          </a:xfrm>
          <a:prstGeom prst="snipRoundRect">
            <a:avLst/>
          </a:prstGeom>
          <a:pattFill prst="lgConfetti">
            <a:fgClr>
              <a:schemeClr val="accent2"/>
            </a:fgClr>
            <a:bgClr>
              <a:schemeClr val="bg1"/>
            </a:bgClr>
          </a:patt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Однако призывы батыра </a:t>
            </a:r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были подняты </a:t>
            </a: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на смех.</a:t>
            </a:r>
          </a:p>
        </p:txBody>
      </p:sp>
      <p:sp>
        <p:nvSpPr>
          <p:cNvPr id="9" name="Нашивка 8"/>
          <p:cNvSpPr/>
          <p:nvPr/>
        </p:nvSpPr>
        <p:spPr>
          <a:xfrm rot="5400000">
            <a:off x="4296529" y="3441560"/>
            <a:ext cx="504056" cy="766966"/>
          </a:xfrm>
          <a:prstGeom prst="chevron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Нашивка 9"/>
          <p:cNvSpPr/>
          <p:nvPr/>
        </p:nvSpPr>
        <p:spPr>
          <a:xfrm rot="5400000">
            <a:off x="5304641" y="3441560"/>
            <a:ext cx="504056" cy="766966"/>
          </a:xfrm>
          <a:prstGeom prst="chevron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Нашивка 10"/>
          <p:cNvSpPr/>
          <p:nvPr/>
        </p:nvSpPr>
        <p:spPr>
          <a:xfrm rot="5400000">
            <a:off x="3286155" y="3441561"/>
            <a:ext cx="504056" cy="766966"/>
          </a:xfrm>
          <a:prstGeom prst="chevron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5086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6" grpId="0" animBg="1"/>
      <p:bldP spid="9" grpId="0" animBg="1"/>
      <p:bldP spid="10" grpId="0" animBg="1"/>
      <p:bldP spid="11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catur">
  <a:themeElements>
    <a:clrScheme name="Decatur">
      <a:dk1>
        <a:sysClr val="windowText" lastClr="000000"/>
      </a:dk1>
      <a:lt1>
        <a:sysClr val="window" lastClr="FFFFFF"/>
      </a:lt1>
      <a:dk2>
        <a:srgbClr val="55554A"/>
      </a:dk2>
      <a:lt2>
        <a:srgbClr val="D7DAE1"/>
      </a:lt2>
      <a:accent1>
        <a:srgbClr val="F4680B"/>
      </a:accent1>
      <a:accent2>
        <a:srgbClr val="ABB19F"/>
      </a:accent2>
      <a:accent3>
        <a:srgbClr val="948774"/>
      </a:accent3>
      <a:accent4>
        <a:srgbClr val="7EB8E7"/>
      </a:accent4>
      <a:accent5>
        <a:srgbClr val="E3B651"/>
      </a:accent5>
      <a:accent6>
        <a:srgbClr val="96756C"/>
      </a:accent6>
      <a:hlink>
        <a:srgbClr val="66AACD"/>
      </a:hlink>
      <a:folHlink>
        <a:srgbClr val="809DB3"/>
      </a:folHlink>
    </a:clrScheme>
    <a:fontScheme name="Decatur">
      <a:majorFont>
        <a:latin typeface="Bodoni MT Condensed"/>
        <a:ea typeface=""/>
        <a:cs typeface=""/>
        <a:font script="Grek" typeface="Times New Roman"/>
        <a:font script="Cyrl" typeface="Times New Roman"/>
        <a:font script="Jpan" typeface="HG明朝E"/>
        <a:font script="Hang" typeface="HY목각파임B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catur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  <a:satMod val="110000"/>
              </a:schemeClr>
            </a:gs>
            <a:gs pos="47500">
              <a:schemeClr val="phClr">
                <a:tint val="53000"/>
                <a:satMod val="120000"/>
              </a:schemeClr>
            </a:gs>
            <a:gs pos="58500">
              <a:schemeClr val="phClr">
                <a:tint val="53000"/>
                <a:satMod val="120000"/>
              </a:schemeClr>
            </a:gs>
            <a:gs pos="100000">
              <a:schemeClr val="phClr">
                <a:tint val="90000"/>
                <a:satMod val="110000"/>
              </a:schemeClr>
            </a:gs>
          </a:gsLst>
          <a:lin ang="3600000" scaled="1"/>
        </a:gradFill>
        <a:gradFill rotWithShape="1">
          <a:gsLst>
            <a:gs pos="0">
              <a:schemeClr val="phClr">
                <a:shade val="54000"/>
                <a:satMod val="105000"/>
              </a:schemeClr>
            </a:gs>
            <a:gs pos="47500">
              <a:schemeClr val="phClr">
                <a:shade val="88000"/>
                <a:satMod val="105000"/>
              </a:schemeClr>
            </a:gs>
            <a:gs pos="58500">
              <a:schemeClr val="phClr">
                <a:shade val="88000"/>
                <a:satMod val="105000"/>
              </a:schemeClr>
            </a:gs>
            <a:gs pos="100000">
              <a:schemeClr val="phClr">
                <a:shade val="54000"/>
                <a:satMod val="105000"/>
              </a:schemeClr>
            </a:gs>
          </a:gsLst>
          <a:lin ang="36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82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3600000" algn="r" rotWithShape="0">
              <a:srgbClr val="000000">
                <a:alpha val="30000"/>
              </a:srgbClr>
            </a:outerShdw>
          </a:effectLst>
        </a:effectStyle>
        <a:effectStyle>
          <a:effectLst>
            <a:outerShdw blurRad="63500" dist="25400" dir="3600000" algn="r" rotWithShape="0">
              <a:srgbClr val="000000">
                <a:alpha val="36000"/>
              </a:srgbClr>
            </a:outerShdw>
          </a:effectLst>
          <a:scene3d>
            <a:camera prst="orthographicFront">
              <a:rot lat="0" lon="0" rev="0"/>
            </a:camera>
            <a:lightRig rig="harsh" dir="tl">
              <a:rot lat="0" lon="0" rev="9000000"/>
            </a:lightRig>
          </a:scene3d>
          <a:sp3d prstMaterial="flat">
            <a:bevelT w="38100" h="50800" prst="softRound"/>
          </a:sp3d>
        </a:effectStyle>
        <a:effectStyle>
          <a:effectLst>
            <a:outerShdw blurRad="76200" dist="38100" dir="3600000" algn="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harsh" dir="tl">
              <a:rot lat="0" lon="0" rev="9000000"/>
            </a:lightRig>
          </a:scene3d>
          <a:sp3d contourW="44450" prstMaterial="flat">
            <a:bevelT w="38100" h="50800" prst="softRound"/>
            <a:contourClr>
              <a:schemeClr val="phClr">
                <a:tint val="5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52000"/>
                <a:satMod val="105000"/>
              </a:schemeClr>
            </a:gs>
            <a:gs pos="47500">
              <a:schemeClr val="phClr">
                <a:tint val="90000"/>
                <a:shade val="89000"/>
                <a:satMod val="105000"/>
              </a:schemeClr>
            </a:gs>
            <a:gs pos="58500">
              <a:schemeClr val="phClr">
                <a:tint val="85000"/>
                <a:shade val="89000"/>
                <a:satMod val="105000"/>
              </a:schemeClr>
            </a:gs>
            <a:gs pos="100000">
              <a:schemeClr val="phClr">
                <a:tint val="100000"/>
                <a:shade val="52000"/>
                <a:satMod val="105000"/>
              </a:schemeClr>
            </a:gs>
          </a:gsLst>
          <a:lin ang="36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5000"/>
                <a:satMod val="120000"/>
              </a:schemeClr>
            </a:duotone>
          </a:blip>
          <a:tile tx="0" ty="0" sx="52000" sy="5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TC101790490[[fn=Decatur]]</Template>
  <TotalTime>337</TotalTime>
  <Words>382</Words>
  <Application>Microsoft Office PowerPoint</Application>
  <PresentationFormat>Экран (4:3)</PresentationFormat>
  <Paragraphs>48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Decatur</vt:lpstr>
      <vt:lpstr>Богенбай Батыр</vt:lpstr>
      <vt:lpstr>Содержание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Богенбай Батыр</dc:title>
  <dc:creator>ХХХ</dc:creator>
  <cp:lastModifiedBy>1</cp:lastModifiedBy>
  <cp:revision>39</cp:revision>
  <dcterms:created xsi:type="dcterms:W3CDTF">2012-09-07T16:29:37Z</dcterms:created>
  <dcterms:modified xsi:type="dcterms:W3CDTF">2013-04-02T12:47:15Z</dcterms:modified>
</cp:coreProperties>
</file>