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4" r:id="rId4"/>
    <p:sldId id="260" r:id="rId5"/>
    <p:sldId id="257" r:id="rId6"/>
    <p:sldId id="268" r:id="rId7"/>
    <p:sldId id="261" r:id="rId8"/>
    <p:sldId id="258" r:id="rId9"/>
    <p:sldId id="263" r:id="rId10"/>
    <p:sldId id="265" r:id="rId11"/>
    <p:sldId id="267" r:id="rId12"/>
    <p:sldId id="262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A629C6-D0C4-4F2E-B35E-B6B383DB0A0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AC66944-20E9-46AB-958E-14BAFB9B9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9" y="2708920"/>
            <a:ext cx="8686800" cy="1214896"/>
          </a:xfrm>
          <a:gradFill>
            <a:gsLst>
              <a:gs pos="0">
                <a:schemeClr val="accent2">
                  <a:shade val="54000"/>
                  <a:satMod val="105000"/>
                  <a:lumMod val="6000"/>
                </a:schemeClr>
              </a:gs>
              <a:gs pos="47500">
                <a:schemeClr val="accent2">
                  <a:shade val="88000"/>
                  <a:satMod val="105000"/>
                </a:schemeClr>
              </a:gs>
              <a:gs pos="58500">
                <a:schemeClr val="accent2">
                  <a:shade val="88000"/>
                  <a:satMod val="105000"/>
                </a:schemeClr>
              </a:gs>
              <a:gs pos="100000">
                <a:schemeClr val="accent2">
                  <a:shade val="54000"/>
                  <a:satMod val="10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err="1" smtClean="0">
                <a:ln w="3155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Богенбай</a:t>
            </a:r>
            <a:r>
              <a:rPr lang="ru-RU" b="1" dirty="0" smtClean="0">
                <a:ln w="3155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Батыр</a:t>
            </a:r>
            <a:endParaRPr lang="ru-RU" b="1" dirty="0">
              <a:ln w="31550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99" y="4767808"/>
            <a:ext cx="8001000" cy="533400"/>
          </a:xfrm>
          <a:gradFill>
            <a:gsLst>
              <a:gs pos="0">
                <a:schemeClr val="accent2">
                  <a:shade val="54000"/>
                  <a:satMod val="105000"/>
                  <a:lumMod val="41000"/>
                </a:schemeClr>
              </a:gs>
              <a:gs pos="47500">
                <a:schemeClr val="accent2">
                  <a:shade val="88000"/>
                  <a:satMod val="105000"/>
                </a:schemeClr>
              </a:gs>
              <a:gs pos="58500">
                <a:schemeClr val="accent2">
                  <a:shade val="88000"/>
                  <a:satMod val="105000"/>
                </a:schemeClr>
              </a:gs>
              <a:gs pos="100000">
                <a:schemeClr val="accent2">
                  <a:shade val="54000"/>
                  <a:satMod val="105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Годы жизни (1690 - I778). </a:t>
            </a:r>
          </a:p>
        </p:txBody>
      </p:sp>
      <p:pic>
        <p:nvPicPr>
          <p:cNvPr id="4" name="Picture 2" descr="C:\Users\ХХХ\Desktop\334042, 334585, 550868\121caf5c68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3536"/>
            <a:ext cx="1368152" cy="2041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50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ХХХ\Desktop\334042, 334585, 550868\bitva_kazakov_s_kirgiz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3932"/>
            <a:ext cx="9158922" cy="53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467544" y="2060848"/>
            <a:ext cx="8208912" cy="1440160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Самое крупное сражение, в котором участвовал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батыр, произошло в 1750 году в окрестностях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Аягоза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2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010024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pic>
        <p:nvPicPr>
          <p:cNvPr id="14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013176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3176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с одним вырезанным скругленным углом 15"/>
          <p:cNvSpPr/>
          <p:nvPr/>
        </p:nvSpPr>
        <p:spPr>
          <a:xfrm>
            <a:off x="467544" y="4114376"/>
            <a:ext cx="8208912" cy="610768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Казахи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потерпели неудачу и были вынуждены вступить в перемирие.</a:t>
            </a:r>
          </a:p>
          <a:p>
            <a:pPr algn="ctr"/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" name="Нашивка 1"/>
          <p:cNvSpPr/>
          <p:nvPr/>
        </p:nvSpPr>
        <p:spPr>
          <a:xfrm rot="5400000">
            <a:off x="4296529" y="3441560"/>
            <a:ext cx="504056" cy="766966"/>
          </a:xfrm>
          <a:prstGeom prst="chevron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 rot="5400000">
            <a:off x="5304641" y="3441560"/>
            <a:ext cx="504056" cy="766966"/>
          </a:xfrm>
          <a:prstGeom prst="chevron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5400000">
            <a:off x="3286155" y="3441561"/>
            <a:ext cx="504056" cy="766966"/>
          </a:xfrm>
          <a:prstGeom prst="chevron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16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2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ХХ\Desktop\334042, 334585, 550868\risunok0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9054"/>
            <a:ext cx="9144000" cy="53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ХХ\Desktop\334042, 334585, 550868\121caf5c68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1254965" cy="18722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Блок-схема: дисплей 3"/>
          <p:cNvSpPr/>
          <p:nvPr/>
        </p:nvSpPr>
        <p:spPr>
          <a:xfrm>
            <a:off x="323528" y="1772816"/>
            <a:ext cx="3744416" cy="2160240"/>
          </a:xfrm>
          <a:prstGeom prst="flowChartDisplay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В 76 лет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Богенбай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-батыр еще возглавлял армию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Абылайхана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endParaRPr lang="ru-RU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Блок-схема: дисплей 6"/>
          <p:cNvSpPr/>
          <p:nvPr/>
        </p:nvSpPr>
        <p:spPr>
          <a:xfrm>
            <a:off x="4644008" y="4437112"/>
            <a:ext cx="3744416" cy="2160240"/>
          </a:xfrm>
          <a:prstGeom prst="flowChartDisplay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Принял 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участие в 113 сражениях.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pic>
        <p:nvPicPr>
          <p:cNvPr id="2050" name="Picture 2" descr="C:\Users\ХХХ\Desktop\334042, 334585, 550868\000003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00808"/>
            <a:ext cx="1656184" cy="22082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249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ХХ\Desktop\334042, 334585, 550868\5796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428129" cy="4752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683568" y="2060848"/>
            <a:ext cx="6912768" cy="1512168"/>
          </a:xfrm>
          <a:prstGeom prst="stripedRightArrow">
            <a:avLst>
              <a:gd name="adj1" fmla="val 72308"/>
              <a:gd name="adj2" fmla="val 50429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Богенбай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-батыр умер 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25 декабря 1774 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года 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берегу реки </a:t>
            </a:r>
            <a:r>
              <a:rPr lang="ru-RU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Торгай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Сейчас это место называется 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«Шахта», 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раньше его называли 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Богенбай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соресы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dirty="0">
              <a:ln>
                <a:solidFill>
                  <a:schemeClr val="tx1"/>
                </a:solidFill>
              </a:ln>
            </a:endParaRPr>
          </a:p>
          <a:p>
            <a:pPr algn="ctr"/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694998" y="3717032"/>
            <a:ext cx="6912768" cy="1584176"/>
          </a:xfrm>
          <a:prstGeom prst="stripedRightArrow">
            <a:avLst>
              <a:gd name="adj1" fmla="val 72308"/>
              <a:gd name="adj2" fmla="val 50429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Останки 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его погребены в мавзолее 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Ахмета </a:t>
            </a:r>
            <a:r>
              <a:rPr lang="ru-RU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Яссауи</a:t>
            </a:r>
            <a:r>
              <a: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городе Туркестане.</a:t>
            </a:r>
          </a:p>
          <a:p>
            <a:pPr algn="ctr"/>
            <a:endParaRPr lang="ru-RU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5" name="Picture 3" descr="C:\Users\ХХХ\Desktop\334042, 334585, 550868\000003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869160"/>
            <a:ext cx="1008112" cy="13441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8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140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ХХ\Desktop\334042, 334585, 550868\IMG_392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4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5" y="1597505"/>
            <a:ext cx="8957126" cy="518830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 Antiqua" pitchFamily="18" charset="0"/>
              </a:rPr>
              <a:t>Спасибо за внимание!</a:t>
            </a:r>
            <a:endParaRPr lang="ru-RU" sz="5400" b="1" dirty="0">
              <a:ln w="31550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1720" y="5647804"/>
            <a:ext cx="5040560" cy="408623"/>
          </a:xfrm>
          <a:prstGeom prst="flowChartAlternateProcess">
            <a:avLst/>
          </a:prstGeom>
          <a:gradFill>
            <a:gsLst>
              <a:gs pos="0">
                <a:schemeClr val="accent1">
                  <a:tint val="90000"/>
                  <a:satMod val="110000"/>
                  <a:alpha val="0"/>
                </a:schemeClr>
              </a:gs>
              <a:gs pos="47500">
                <a:schemeClr val="accent1">
                  <a:tint val="53000"/>
                  <a:satMod val="120000"/>
                </a:schemeClr>
              </a:gs>
              <a:gs pos="58500">
                <a:schemeClr val="accent1">
                  <a:tint val="53000"/>
                  <a:satMod val="120000"/>
                </a:schemeClr>
              </a:gs>
              <a:gs pos="100000">
                <a:schemeClr val="accent1">
                  <a:tint val="90000"/>
                  <a:satMod val="110000"/>
                </a:schemeClr>
              </a:gs>
            </a:gsLst>
            <a:lin ang="48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  <a:cs typeface="Browall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570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9" y="2857046"/>
            <a:ext cx="8686800" cy="1214896"/>
          </a:xfrm>
          <a:gradFill>
            <a:gsLst>
              <a:gs pos="0">
                <a:schemeClr val="accent2">
                  <a:shade val="54000"/>
                  <a:satMod val="105000"/>
                  <a:lumMod val="6000"/>
                </a:schemeClr>
              </a:gs>
              <a:gs pos="47500">
                <a:schemeClr val="accent2">
                  <a:shade val="88000"/>
                  <a:satMod val="105000"/>
                </a:schemeClr>
              </a:gs>
              <a:gs pos="58500">
                <a:schemeClr val="accent2">
                  <a:shade val="88000"/>
                  <a:satMod val="105000"/>
                </a:schemeClr>
              </a:gs>
              <a:gs pos="100000">
                <a:schemeClr val="accent2">
                  <a:shade val="54000"/>
                  <a:satMod val="10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400" b="1" dirty="0" smtClean="0">
                <a:ln w="3155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Содержание</a:t>
            </a:r>
            <a:endParaRPr lang="ru-RU" sz="4400" b="1" dirty="0">
              <a:ln w="31550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99" y="4786322"/>
            <a:ext cx="8001000" cy="514886"/>
          </a:xfrm>
          <a:gradFill>
            <a:gsLst>
              <a:gs pos="0">
                <a:schemeClr val="accent2">
                  <a:shade val="54000"/>
                  <a:satMod val="105000"/>
                  <a:lumMod val="41000"/>
                </a:schemeClr>
              </a:gs>
              <a:gs pos="47500">
                <a:schemeClr val="accent2">
                  <a:shade val="88000"/>
                  <a:satMod val="105000"/>
                </a:schemeClr>
              </a:gs>
              <a:gs pos="58500">
                <a:schemeClr val="accent2">
                  <a:shade val="88000"/>
                  <a:satMod val="105000"/>
                </a:schemeClr>
              </a:gs>
              <a:gs pos="100000">
                <a:schemeClr val="accent2">
                  <a:shade val="54000"/>
                  <a:satMod val="105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hlinkClick r:id="rId2" action="ppaction://hlinksldjump"/>
              </a:rPr>
              <a:t>Биография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				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hlinkClick r:id="rId3" action="ppaction://hlinksldjump"/>
              </a:rPr>
              <a:t>Сражения</a:t>
            </a:r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4" name="Picture 2" descr="C:\Users\ХХХ\Desktop\334042, 334585, 550868\121caf5c68a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3536"/>
            <a:ext cx="1368152" cy="2041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50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ХХ\Desktop\334042, 334585, 550868\risunok0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9054"/>
            <a:ext cx="9144000" cy="53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ХХ\Desktop\334042, 334585, 550868\121caf5c68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1254965" cy="18722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ая выноска 3"/>
          <p:cNvSpPr/>
          <p:nvPr/>
        </p:nvSpPr>
        <p:spPr>
          <a:xfrm>
            <a:off x="323528" y="1772816"/>
            <a:ext cx="3744416" cy="2160240"/>
          </a:xfrm>
          <a:prstGeom prst="wedgeRectCallou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Богенбай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-батыр родился на берегу Сырдарьи. </a:t>
            </a: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4355976" y="1772816"/>
            <a:ext cx="3744416" cy="2160240"/>
          </a:xfrm>
          <a:prstGeom prst="wedgeRectCallou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У него было два сына -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Тураналы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и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Турымбет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. </a:t>
            </a:r>
          </a:p>
          <a:p>
            <a:pPr algn="ctr"/>
            <a:endParaRPr lang="ru-RU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508104" y="4365104"/>
            <a:ext cx="3456384" cy="2160240"/>
          </a:xfrm>
          <a:prstGeom prst="wedgeRectCallou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Ярым 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противником </a:t>
            </a:r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Богенбая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 был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п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реемник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Болат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-хана - </a:t>
            </a:r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Каип</a:t>
            </a:r>
            <a:endParaRPr lang="ru-RU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740828" y="4365104"/>
            <a:ext cx="3456384" cy="2160240"/>
          </a:xfrm>
          <a:prstGeom prst="wedgeRectCallou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В народных легендах его прозвали "</a:t>
            </a:r>
            <a:r>
              <a:rPr lang="ru-RU" sz="2000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Канжыгалы</a:t>
            </a:r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 </a:t>
            </a:r>
            <a:r>
              <a:rPr lang="ru-RU" sz="2000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Богенбаем</a:t>
            </a:r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27477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ХХ\Desktop\334042, 334585, 550868\risunok0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9054"/>
            <a:ext cx="9144000" cy="53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ХХ\Desktop\334042, 334585, 550868\121caf5c68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1254965" cy="18722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Блок-схема: несколько документов 3"/>
          <p:cNvSpPr/>
          <p:nvPr/>
        </p:nvSpPr>
        <p:spPr>
          <a:xfrm>
            <a:off x="323528" y="1772816"/>
            <a:ext cx="3744416" cy="2160240"/>
          </a:xfrm>
          <a:prstGeom prst="flowChartMultidocumen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В юности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Богенбай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воспитывался вместе с детьми хана Аз-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Тауке</a:t>
            </a:r>
            <a:endParaRPr lang="ru-RU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355976" y="1772816"/>
            <a:ext cx="3744416" cy="2160240"/>
          </a:xfrm>
          <a:prstGeom prst="flowChartDocumen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Его отец </a:t>
            </a:r>
            <a:r>
              <a:rPr lang="ru-RU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Акча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был знатным человеком среди соплеменников,</a:t>
            </a: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1691680" y="4509120"/>
            <a:ext cx="3456384" cy="2160240"/>
          </a:xfrm>
          <a:prstGeom prst="flowChartDocumen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Был 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из­вестным кузнецом по ковке сабель и кинжалов</a:t>
            </a:r>
            <a:endParaRPr lang="ru-RU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5436096" y="4509120"/>
            <a:ext cx="3528392" cy="2160240"/>
          </a:xfrm>
          <a:prstGeom prst="flowChartDocumen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Являлся </a:t>
            </a:r>
            <a:endParaRPr lang="ru-RU" sz="20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latin typeface="Book Antiqua" pitchFamily="18" charset="0"/>
              <a:ea typeface="Batang" pitchFamily="18" charset="-127"/>
            </a:endParaRPr>
          </a:p>
          <a:p>
            <a:pPr algn="ctr"/>
            <a:r>
              <a:rPr lang="ru-RU" sz="2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поэтом-импровизатором</a:t>
            </a:r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Book Antiqua" pitchFamily="18" charset="0"/>
                <a:ea typeface="Batang" pitchFamily="18" charset="-127"/>
              </a:rPr>
              <a:t>.</a:t>
            </a: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4424556" y="3330704"/>
            <a:ext cx="1584176" cy="187220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76200" dist="38100" dir="3600000" algn="r" rotWithShape="0">
              <a:srgbClr val="000000">
                <a:alpha val="60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6375628" y="3011810"/>
            <a:ext cx="1656184" cy="2016224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76200" dist="38100" dir="3600000" algn="r" rotWithShape="0">
              <a:srgbClr val="000000">
                <a:alpha val="60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8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ХХХ\Desktop\334042, 334585, 550868\bitva_kazakov_s_kirgiz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7418"/>
            <a:ext cx="9158922" cy="53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683568" y="2060848"/>
            <a:ext cx="7056784" cy="12961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При его участии было составлено первое казахское правовое уложение «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Жетi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жаргы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 - «Семь истин».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683568" y="1484784"/>
            <a:ext cx="6336704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ln w="1016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Являлся одним 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из крупных военачальников XYIII века.</a:t>
            </a:r>
          </a:p>
          <a:p>
            <a:pPr algn="ctr"/>
            <a:endParaRPr lang="ru-RU" dirty="0">
              <a:ln w="1016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4776" y="4738588"/>
            <a:ext cx="1265135" cy="1762754"/>
          </a:xfrm>
          <a:prstGeom prst="rect">
            <a:avLst/>
          </a:prstGeom>
          <a:ln w="190500" cap="sq">
            <a:solidFill>
              <a:srgbClr val="C8C6BD">
                <a:alpha val="4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aturation sat="66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5041124"/>
            <a:ext cx="1035419" cy="1442685"/>
          </a:xfrm>
          <a:prstGeom prst="rect">
            <a:avLst/>
          </a:prstGeom>
          <a:ln w="190500" cap="sq">
            <a:solidFill>
              <a:srgbClr val="C8C6BD">
                <a:alpha val="3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aturation sat="33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2266" y="5399898"/>
            <a:ext cx="777926" cy="1083911"/>
          </a:xfrm>
          <a:prstGeom prst="rect">
            <a:avLst/>
          </a:prstGeom>
          <a:ln w="190500" cap="sq">
            <a:solidFill>
              <a:srgbClr val="C8C6BD">
                <a:alpha val="2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683568" y="3068960"/>
            <a:ext cx="8136904" cy="18002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Вместе 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 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Олжабаем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Кабанбаем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Малайсары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и другими батырами принимал участие во многих битвах за независимость казахского народа.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aturation sat="2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584" y="4581128"/>
            <a:ext cx="1378143" cy="1920213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bg1"/>
            </a:bgClr>
          </a:pattFill>
          <a:ln w="190500" cap="sq">
            <a:solidFill>
              <a:srgbClr val="C8C6BD">
                <a:alpha val="5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5623530"/>
            <a:ext cx="584468" cy="814359"/>
          </a:xfrm>
          <a:prstGeom prst="rect">
            <a:avLst/>
          </a:prstGeom>
          <a:ln w="190500" cap="sq">
            <a:solidFill>
              <a:srgbClr val="C8C6BD">
                <a:alpha val="1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93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ХХХ\Desktop\334042, 334585, 550868\bitva_kazakov_s_kirgiz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7418"/>
            <a:ext cx="9158922" cy="53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4776" y="4738588"/>
            <a:ext cx="1265135" cy="1762754"/>
          </a:xfrm>
          <a:prstGeom prst="rect">
            <a:avLst/>
          </a:prstGeom>
          <a:ln w="190500" cap="sq">
            <a:solidFill>
              <a:srgbClr val="C8C6BD">
                <a:alpha val="4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aturation sat="66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5041124"/>
            <a:ext cx="1035419" cy="1442685"/>
          </a:xfrm>
          <a:prstGeom prst="rect">
            <a:avLst/>
          </a:prstGeom>
          <a:ln w="190500" cap="sq">
            <a:solidFill>
              <a:srgbClr val="C8C6BD">
                <a:alpha val="3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aturation sat="33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2266" y="5399898"/>
            <a:ext cx="777926" cy="1083911"/>
          </a:xfrm>
          <a:prstGeom prst="rect">
            <a:avLst/>
          </a:prstGeom>
          <a:ln w="190500" cap="sq">
            <a:solidFill>
              <a:srgbClr val="C8C6BD">
                <a:alpha val="2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683568" y="2492896"/>
            <a:ext cx="8136904" cy="18002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 1715 году после смерти 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Тауке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он был назначен военным советником </a:t>
            </a:r>
            <a:r>
              <a:rPr lang="ru-RU" dirty="0" err="1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Абулхаир</a:t>
            </a:r>
            <a:r>
              <a:rPr lang="ru-RU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Хана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, а затем </a:t>
            </a:r>
            <a:r>
              <a:rPr lang="ru-RU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Абылая</a:t>
            </a:r>
            <a:r>
              <a:rPr lang="ru-RU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  <a14:imgEffect>
                      <a14:saturation sat="2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584" y="4581128"/>
            <a:ext cx="1378143" cy="1920213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bg1"/>
            </a:bgClr>
          </a:pattFill>
          <a:ln w="190500" cap="sq">
            <a:solidFill>
              <a:srgbClr val="C8C6BD">
                <a:alpha val="5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5623530"/>
            <a:ext cx="584468" cy="814359"/>
          </a:xfrm>
          <a:prstGeom prst="rect">
            <a:avLst/>
          </a:prstGeom>
          <a:ln w="190500" cap="sq">
            <a:solidFill>
              <a:srgbClr val="C8C6BD">
                <a:alpha val="10000"/>
              </a:srgb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3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ХХХ\Desktop\334042, 334585, 550868\bitva_kazakov_s_kirgiz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3932"/>
            <a:ext cx="9158922" cy="53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7" y="2176442"/>
            <a:ext cx="4573421" cy="3052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Вертикальный свиток 3"/>
          <p:cNvSpPr/>
          <p:nvPr/>
        </p:nvSpPr>
        <p:spPr>
          <a:xfrm>
            <a:off x="231800" y="1988840"/>
            <a:ext cx="4124176" cy="3744416"/>
          </a:xfrm>
          <a:prstGeom prst="verticalScroll">
            <a:avLst/>
          </a:prstGeom>
          <a:solidFill>
            <a:schemeClr val="accent2">
              <a:alpha val="54000"/>
            </a:schemeClr>
          </a:solidFill>
          <a:ln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6350" stA="50000" endA="300" endPos="90000" dir="5400000" sy="-100000" algn="bl" rotWithShape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Выполняя роль посла, </a:t>
            </a:r>
            <a:r>
              <a:rPr lang="ru-RU" b="1" spc="50" dirty="0" err="1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Богенбай</a:t>
            </a:r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-батыр в 1761 г. сопровождал сына </a:t>
            </a:r>
            <a:r>
              <a:rPr lang="ru-RU" b="1" spc="50" dirty="0" err="1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Аблай</a:t>
            </a:r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-хана - </a:t>
            </a:r>
            <a:r>
              <a:rPr lang="ru-RU" b="1" spc="50" dirty="0" err="1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Адиля</a:t>
            </a:r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который </a:t>
            </a:r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посетил Китай с </a:t>
            </a:r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дипломатической </a:t>
            </a:r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миссией.</a:t>
            </a:r>
          </a:p>
          <a:p>
            <a:pPr algn="ctr"/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07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ХХХ\Desktop\334042, 334585, 550868\bitva_kazakov_s_kirgiz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3932"/>
            <a:ext cx="9158922" cy="53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494324" y="5085184"/>
            <a:ext cx="3213580" cy="1584176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1712 году в местности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Сарайлы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 на берегу реки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Гары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Кенгир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одержал победу в единоборстве с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нояном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5436096" y="1749956"/>
            <a:ext cx="3213580" cy="1584176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1725-1727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гг.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озглавил битву за освобождение Туркестана и города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Сауран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от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джунгаров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8" name="Прямоугольник с одним вырезанным скругленным углом 7"/>
          <p:cNvSpPr/>
          <p:nvPr/>
        </p:nvSpPr>
        <p:spPr>
          <a:xfrm>
            <a:off x="467544" y="1772816"/>
            <a:ext cx="3213580" cy="1584176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начале XYIII века участвовал в нескольких битвах с башкирами, калмыками и хивинцами.</a:t>
            </a:r>
          </a:p>
        </p:txBody>
      </p:sp>
      <p:sp>
        <p:nvSpPr>
          <p:cNvPr id="9" name="Прямоугольник с одним вырезанным скругленным углом 8"/>
          <p:cNvSpPr/>
          <p:nvPr/>
        </p:nvSpPr>
        <p:spPr>
          <a:xfrm>
            <a:off x="5462876" y="5062324"/>
            <a:ext cx="3213580" cy="1584176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 1756-1758 гг.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состоялось сражение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под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Талкы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с китайскими войсками.</a:t>
            </a:r>
          </a:p>
        </p:txBody>
      </p:sp>
      <p:pic>
        <p:nvPicPr>
          <p:cNvPr id="10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89744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>
                <a:alpha val="0"/>
              </a:srgbClr>
            </a:solidFill>
            <a:miter lim="800000"/>
          </a:ln>
          <a:effectLst>
            <a:outerShdw blurRad="254000" algn="tl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010024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>
                <a:alpha val="0"/>
              </a:srgbClr>
            </a:solidFill>
            <a:miter lim="800000"/>
          </a:ln>
          <a:effectLst>
            <a:outerShdw blurRad="254000" algn="tl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5436096" y="3422144"/>
            <a:ext cx="3213580" cy="1561316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1750 г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- Один из последних крупных походов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-батыра на территории Аягуза против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Джунгар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sp>
        <p:nvSpPr>
          <p:cNvPr id="18" name="Прямоугольник с одним вырезанным скругленным углом 17"/>
          <p:cNvSpPr/>
          <p:nvPr/>
        </p:nvSpPr>
        <p:spPr>
          <a:xfrm>
            <a:off x="467544" y="3440430"/>
            <a:ext cx="3213580" cy="1561316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1710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год - Схватка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джунгарскими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ноянами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у озера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Сары-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Кенгир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4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ХХХ\Desktop\334042, 334585, 550868\bitva_kazakov_s_kirgiz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3932"/>
            <a:ext cx="9158922" cy="532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467544" y="2060848"/>
            <a:ext cx="8208912" cy="1440160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 1740-х годах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ставит перед ханом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Абулмамбетом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вопрос о вооружении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сарбазов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 обучении их литью пушек и ядер, изготовлению ружей.</a:t>
            </a:r>
          </a:p>
        </p:txBody>
      </p:sp>
      <p:pic>
        <p:nvPicPr>
          <p:cNvPr id="12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010024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87624" y="548680"/>
            <a:ext cx="6696744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Богенбай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Батыр</a:t>
            </a:r>
            <a:endParaRPr lang="ru-RU" sz="3600" dirty="0">
              <a:latin typeface="Book Antiqua" pitchFamily="18" charset="0"/>
            </a:endParaRPr>
          </a:p>
        </p:txBody>
      </p:sp>
      <p:pic>
        <p:nvPicPr>
          <p:cNvPr id="14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013176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ХХХ\Desktop\334042, 334585, 550868\1300164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3176"/>
            <a:ext cx="1440160" cy="1034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с одним вырезанным скругленным углом 15"/>
          <p:cNvSpPr/>
          <p:nvPr/>
        </p:nvSpPr>
        <p:spPr>
          <a:xfrm>
            <a:off x="467544" y="4114376"/>
            <a:ext cx="8208912" cy="610768"/>
          </a:xfrm>
          <a:prstGeom prst="snipRound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Однако призывы батыра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были подняты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 смех.</a:t>
            </a:r>
          </a:p>
        </p:txBody>
      </p:sp>
      <p:sp>
        <p:nvSpPr>
          <p:cNvPr id="9" name="Нашивка 8"/>
          <p:cNvSpPr/>
          <p:nvPr/>
        </p:nvSpPr>
        <p:spPr>
          <a:xfrm rot="5400000">
            <a:off x="4296529" y="3441560"/>
            <a:ext cx="504056" cy="766966"/>
          </a:xfrm>
          <a:prstGeom prst="chevron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 rot="5400000">
            <a:off x="5304641" y="3441560"/>
            <a:ext cx="504056" cy="766966"/>
          </a:xfrm>
          <a:prstGeom prst="chevron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5400000">
            <a:off x="3286155" y="3441561"/>
            <a:ext cx="504056" cy="766966"/>
          </a:xfrm>
          <a:prstGeom prst="chevron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08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9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337</TotalTime>
  <Words>382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Decatur</vt:lpstr>
      <vt:lpstr>Богенбай Батыр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Богенбай Батыр</dc:title>
  <dc:creator>ХХХ</dc:creator>
  <cp:lastModifiedBy>1</cp:lastModifiedBy>
  <cp:revision>39</cp:revision>
  <dcterms:created xsi:type="dcterms:W3CDTF">2012-09-07T16:29:37Z</dcterms:created>
  <dcterms:modified xsi:type="dcterms:W3CDTF">2013-04-02T12:47:15Z</dcterms:modified>
</cp:coreProperties>
</file>